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slides/slide44.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presentation.xml" ContentType="application/vnd.openxmlformats-officedocument.presentationml.presentation.main+xml"/>
  <Override PartName="/ppt/slides/slide43.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4.xml" ContentType="application/vnd.openxmlformats-officedocument.presentationml.slide+xml"/>
  <Override PartName="/ppt/slides/slide26.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37.xml" ContentType="application/vnd.openxmlformats-officedocument.presentationml.slide+xml"/>
  <Override PartName="/ppt/slides/slide35.xml" ContentType="application/vnd.openxmlformats-officedocument.presentationml.slide+xml"/>
  <Override PartName="/ppt/slides/slide4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notesSlides/notesSlide35.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34.xml" ContentType="application/vnd.openxmlformats-officedocument.presentationml.notesSlide+xml"/>
  <Override PartName="/ppt/notesSlides/notesSlide11.xml" ContentType="application/vnd.openxmlformats-officedocument.presentationml.notesSlide+xml"/>
  <Override PartName="/ppt/notesSlides/notesSlide30.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36.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37.xml" ContentType="application/vnd.openxmlformats-officedocument.presentationml.notesSlide+xml"/>
  <Override PartName="/ppt/notesSlides/notesSlide27.xml" ContentType="application/vnd.openxmlformats-officedocument.presentationml.notesSlide+xml"/>
  <Override PartName="/ppt/notesSlides/notesSlide23.xml" ContentType="application/vnd.openxmlformats-officedocument.presentationml.notesSlide+xml"/>
  <Override PartName="/ppt/notesSlides/notesSlide28.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17.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29.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51.xml" ContentType="application/vnd.openxmlformats-officedocument.presentationml.tags+xml"/>
  <Override PartName="/ppt/tags/tag26.xml" ContentType="application/vnd.openxmlformats-officedocument.presentationml.tags+xml"/>
  <Override PartName="/ppt/tags/tag52.xml" ContentType="application/vnd.openxmlformats-officedocument.presentationml.tags+xml"/>
  <Override PartName="/ppt/tags/tag50.xml" ContentType="application/vnd.openxmlformats-officedocument.presentationml.tags+xml"/>
  <Override PartName="/ppt/tags/tag4.xml" ContentType="application/vnd.openxmlformats-officedocument.presentationml.tags+xml"/>
  <Override PartName="/ppt/tags/tag29.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6.xml" ContentType="application/vnd.openxmlformats-officedocument.presentationml.tags+xml"/>
  <Override PartName="/ppt/tags/tag30.xml" ContentType="application/vnd.openxmlformats-officedocument.presentationml.tags+xml"/>
  <Override PartName="/ppt/tags/tag5.xml" ContentType="application/vnd.openxmlformats-officedocument.presentationml.tags+xml"/>
  <Override PartName="/customXml/itemProps2.xml" ContentType="application/vnd.openxmlformats-officedocument.customXmlProperties+xml"/>
  <Override PartName="/ppt/tags/tag2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1.xml" ContentType="application/vnd.openxmlformats-officedocument.presentationml.tags+xml"/>
  <Override PartName="/ppt/tags/tag53.xml" ContentType="application/vnd.openxmlformats-officedocument.presentationml.tags+xml"/>
  <Override PartName="/ppt/tags/tag2.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43.xml" ContentType="application/vnd.openxmlformats-officedocument.presentationml.tags+xml"/>
  <Override PartName="/customXml/itemProps3.xml" ContentType="application/vnd.openxmlformats-officedocument.customXmlProperties+xml"/>
  <Override PartName="/ppt/tags/tag35.xml" ContentType="application/vnd.openxmlformats-officedocument.presentationml.tags+xml"/>
  <Override PartName="/ppt/tags/tag34.xml" ContentType="application/vnd.openxmlformats-officedocument.presentationml.tags+xml"/>
  <Override PartName="/ppt/tags/tag3.xml" ContentType="application/vnd.openxmlformats-officedocument.presentationml.tags+xml"/>
  <Override PartName="/ppt/tags/tag5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37.xml" ContentType="application/vnd.openxmlformats-officedocument.presentationml.tags+xml"/>
  <Override PartName="/ppt/tags/tag19.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40.xml" ContentType="application/vnd.openxmlformats-officedocument.presentationml.tags+xml"/>
  <Override PartName="/customXml/itemProps1.xml" ContentType="application/vnd.openxmlformats-officedocument.customXmlProperties+xml"/>
  <Override PartName="/ppt/tags/tag28.xml" ContentType="application/vnd.openxmlformats-officedocument.presentationml.tags+xml"/>
  <Override PartName="/docProps/custom.xml" ContentType="application/vnd.openxmlformats-officedocument.custom-properties+xml"/>
  <Override PartName="/ppt/tags/tag3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38.xml" ContentType="application/vnd.openxmlformats-officedocument.presentationml.tags+xml"/>
  <Override PartName="/ppt/tags/tag9.xml" ContentType="application/vnd.openxmlformats-officedocument.presentationml.tags+xml"/>
  <Override PartName="/ppt/tags/tag39.xml" ContentType="application/vnd.openxmlformats-officedocument.presentationml.tags+xml"/>
  <Override PartName="/docMetadata/LabelInfo.xml" ContentType="application/vnd.ms-office.classificationlabels+xml"/>
  <Override PartName="/ppt/revisionInfo.xml" ContentType="application/vnd.ms-powerpoint.revisioninfo+xml"/>
  <Override PartName="/ppt/authors.xml" ContentType="application/vnd.ms-powerpoint.author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7" r:id="rId4"/>
    <p:sldMasterId id="2147483709" r:id="rId5"/>
  </p:sldMasterIdLst>
  <p:notesMasterIdLst>
    <p:notesMasterId r:id="rId52"/>
  </p:notesMasterIdLst>
  <p:sldIdLst>
    <p:sldId id="2350" r:id="rId6"/>
    <p:sldId id="2355" r:id="rId7"/>
    <p:sldId id="2356" r:id="rId8"/>
    <p:sldId id="260" r:id="rId9"/>
    <p:sldId id="2359" r:id="rId10"/>
    <p:sldId id="2410" r:id="rId11"/>
    <p:sldId id="2411" r:id="rId12"/>
    <p:sldId id="2361" r:id="rId13"/>
    <p:sldId id="2366" r:id="rId14"/>
    <p:sldId id="2369" r:id="rId15"/>
    <p:sldId id="2370" r:id="rId16"/>
    <p:sldId id="2371" r:id="rId17"/>
    <p:sldId id="2372" r:id="rId18"/>
    <p:sldId id="2374" r:id="rId19"/>
    <p:sldId id="2375" r:id="rId20"/>
    <p:sldId id="2376" r:id="rId21"/>
    <p:sldId id="2377" r:id="rId22"/>
    <p:sldId id="2378" r:id="rId23"/>
    <p:sldId id="2398" r:id="rId24"/>
    <p:sldId id="2394" r:id="rId25"/>
    <p:sldId id="2395" r:id="rId26"/>
    <p:sldId id="2396" r:id="rId27"/>
    <p:sldId id="2409" r:id="rId28"/>
    <p:sldId id="2380" r:id="rId29"/>
    <p:sldId id="2382" r:id="rId30"/>
    <p:sldId id="2384" r:id="rId31"/>
    <p:sldId id="2383" r:id="rId32"/>
    <p:sldId id="2399" r:id="rId33"/>
    <p:sldId id="2401" r:id="rId34"/>
    <p:sldId id="2402" r:id="rId35"/>
    <p:sldId id="2404" r:id="rId36"/>
    <p:sldId id="2405" r:id="rId37"/>
    <p:sldId id="2406" r:id="rId38"/>
    <p:sldId id="2385" r:id="rId39"/>
    <p:sldId id="2386" r:id="rId40"/>
    <p:sldId id="2388" r:id="rId41"/>
    <p:sldId id="2392" r:id="rId42"/>
    <p:sldId id="2390" r:id="rId43"/>
    <p:sldId id="2413" r:id="rId44"/>
    <p:sldId id="2414" r:id="rId45"/>
    <p:sldId id="2415" r:id="rId46"/>
    <p:sldId id="2368" r:id="rId47"/>
    <p:sldId id="2416" r:id="rId48"/>
    <p:sldId id="2417" r:id="rId49"/>
    <p:sldId id="2418" r:id="rId50"/>
    <p:sldId id="275" r:id="rId51"/>
  </p:sldIdLst>
  <p:sldSz cx="7559675" cy="10439400"/>
  <p:notesSz cx="6797675" cy="9926638"/>
  <p:custDataLst>
    <p:tags r:id="rId5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88">
          <p15:clr>
            <a:srgbClr val="A4A3A4"/>
          </p15:clr>
        </p15:guide>
        <p15:guide id="2" pos="238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B2BA66-E791-0CD8-F2F0-5AEB468E6721}" name="Arana Uzcudun Torres" initials="AUT" userId="S::auzcudun@emeal.nttdata.com::c21ac7d0-faa3-4a1a-a94d-15ab14e4291d" providerId="AD"/>
  <p188:author id="{183E396F-DBC6-6746-FA1D-FF0133EF6279}" name="Liliana Eduarda Ramalho Inacio" initials="LI" userId="S::lramalho@emeal.nttdata.com::8268273a-6eb2-4a8f-a645-2d88478cf78c" providerId="AD"/>
  <p188:author id="{B308A47D-5386-420D-CFAA-F56EC697D212}" name="Guillermo Kirchner Alarcon" initials="GKA" userId="S::gkirchne@emeal.nttdata.com::e509c814-2de1-4b57-9c8e-d89da204d7b0" providerId="AD"/>
  <p188:author id="{D5AA5AAE-85B1-234F-7005-5379C667B2C7}" name="Almudena Nake Polo" initials="ANP" userId="S::anakepol@emeal.nttdata.com::5aca0ec3-dc91-4db2-a4c6-e0253ab23533" providerId="AD"/>
  <p188:author id="{8EE04BCB-3783-347B-B577-03474BB18135}" name="Paula Puig Vilert" initials="PPV" userId="S::ppuigvil@emeal.nttdata.com::3077511a-7423-42c1-b491-fcfeef39416c" providerId="AD"/>
  <p188:author id="{333327EF-A94A-FD95-B505-E369B85645BE}" name="Helena Badenas I Agusti" initials="HBIA" userId="S::hbadenas@emeal.nttdata.com::a4db83ae-4f30-43f6-8fe9-0f3d015691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cío Fernández González" initials="RF" lastIdx="2" clrIdx="0"/>
  <p:cmAuthor id="1" name="Fernández González. Rocío" initials="FGR" lastIdx="4" clrIdx="1">
    <p:extLst>
      <p:ext uri="{19B8F6BF-5375-455C-9EA6-DF929625EA0E}">
        <p15:presenceInfo xmlns:p15="http://schemas.microsoft.com/office/powerpoint/2012/main" userId="Fernández González. Rocío" providerId="None"/>
      </p:ext>
    </p:extLst>
  </p:cmAuthor>
  <p:cmAuthor id="2" name="FARFAN CAMACHO Maria Isabel (REFORM)" initials="FCMI(" lastIdx="9" clrIdx="2">
    <p:extLst>
      <p:ext uri="{19B8F6BF-5375-455C-9EA6-DF929625EA0E}">
        <p15:presenceInfo xmlns:p15="http://schemas.microsoft.com/office/powerpoint/2012/main" userId="FARFAN CAMACHO Maria Isabel (REFORM)" providerId="None"/>
      </p:ext>
    </p:extLst>
  </p:cmAuthor>
  <p:cmAuthor id="3" name="Almudena Nake Polo" initials="ANP" lastIdx="1" clrIdx="3">
    <p:extLst>
      <p:ext uri="{19B8F6BF-5375-455C-9EA6-DF929625EA0E}">
        <p15:presenceInfo xmlns:p15="http://schemas.microsoft.com/office/powerpoint/2012/main" userId="S::anakepol@emeal.nttdata.com::5aca0ec3-dc91-4db2-a4c6-e0253ab23533" providerId="AD"/>
      </p:ext>
    </p:extLst>
  </p:cmAuthor>
  <p:cmAuthor id="4" name="Reixach Espaulella, Elisenda" initials="REE" lastIdx="19" clrIdx="4">
    <p:extLst>
      <p:ext uri="{19B8F6BF-5375-455C-9EA6-DF929625EA0E}">
        <p15:presenceInfo xmlns:p15="http://schemas.microsoft.com/office/powerpoint/2012/main" userId="S-1-5-21-1930499185-1171279847-316617838-35183" providerId="AD"/>
      </p:ext>
    </p:extLst>
  </p:cmAuthor>
  <p:cmAuthor id="5" name="Guillermo Kirchner Alarcon" initials="GKA" lastIdx="12" clrIdx="5">
    <p:extLst>
      <p:ext uri="{19B8F6BF-5375-455C-9EA6-DF929625EA0E}">
        <p15:presenceInfo xmlns:p15="http://schemas.microsoft.com/office/powerpoint/2012/main" userId="S::gkirchne@emeal.nttdata.com::e509c814-2de1-4b57-9c8e-d89da204d7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4466A0"/>
    <a:srgbClr val="3A0000"/>
    <a:srgbClr val="ADB9CA"/>
    <a:srgbClr val="4472C4"/>
    <a:srgbClr val="002060"/>
    <a:srgbClr val="FFEBCC"/>
    <a:srgbClr val="DBEFFB"/>
    <a:srgbClr val="0F6C7D"/>
    <a:srgbClr val="F18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8700A7-8BF0-4FA4-AE98-652EBCA49921}" v="6" dt="2023-06-07T08:23:16.255"/>
    <p1510:client id="{A7391C64-81E8-4345-9C3F-C68EEA8F7C74}" v="1725" vWet="1729" dt="2023-06-07T08:22:37.833"/>
    <p1510:client id="{BA5B78E5-5413-4F7B-AA99-6EBB644AB8EC}" v="5" dt="2023-06-07T11:44:12.85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2142" y="48"/>
      </p:cViewPr>
      <p:guideLst>
        <p:guide orient="horz" pos="3288"/>
        <p:guide pos="2381"/>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customXml" Target="../customXml/item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182" cy="496882"/>
          </a:xfrm>
          <a:prstGeom prst="rect">
            <a:avLst/>
          </a:prstGeom>
        </p:spPr>
        <p:txBody>
          <a:bodyPr vert="horz" lIns="90425" tIns="45213" rIns="90425" bIns="45213" rtlCol="0"/>
          <a:lstStyle>
            <a:lvl1pPr algn="l">
              <a:defRPr sz="1200"/>
            </a:lvl1pPr>
          </a:lstStyle>
          <a:p>
            <a:endParaRPr lang="es-ES"/>
          </a:p>
        </p:txBody>
      </p:sp>
      <p:sp>
        <p:nvSpPr>
          <p:cNvPr id="3" name="Marcador de fecha 2"/>
          <p:cNvSpPr>
            <a:spLocks noGrp="1"/>
          </p:cNvSpPr>
          <p:nvPr>
            <p:ph type="dt" idx="1"/>
          </p:nvPr>
        </p:nvSpPr>
        <p:spPr>
          <a:xfrm>
            <a:off x="3849927" y="0"/>
            <a:ext cx="2946182" cy="496882"/>
          </a:xfrm>
          <a:prstGeom prst="rect">
            <a:avLst/>
          </a:prstGeom>
        </p:spPr>
        <p:txBody>
          <a:bodyPr vert="horz" lIns="90425" tIns="45213" rIns="90425" bIns="45213" rtlCol="0"/>
          <a:lstStyle>
            <a:lvl1pPr algn="r">
              <a:defRPr sz="1200"/>
            </a:lvl1pPr>
          </a:lstStyle>
          <a:p>
            <a:fld id="{D2F592DC-0357-4D1F-8FF3-603059FE2AAC}" type="datetimeFigureOut">
              <a:rPr lang="es-ES" smtClean="0"/>
              <a:t>07/06/2023</a:t>
            </a:fld>
            <a:endParaRPr lang="es-ES"/>
          </a:p>
        </p:txBody>
      </p:sp>
      <p:sp>
        <p:nvSpPr>
          <p:cNvPr id="4" name="Marcador de imagen de diapositiva 3"/>
          <p:cNvSpPr>
            <a:spLocks noGrp="1" noRot="1" noChangeAspect="1"/>
          </p:cNvSpPr>
          <p:nvPr>
            <p:ph type="sldImg" idx="2"/>
          </p:nvPr>
        </p:nvSpPr>
        <p:spPr>
          <a:xfrm>
            <a:off x="2187575" y="1241425"/>
            <a:ext cx="2422525" cy="3349625"/>
          </a:xfrm>
          <a:prstGeom prst="rect">
            <a:avLst/>
          </a:prstGeom>
          <a:noFill/>
          <a:ln w="12700">
            <a:solidFill>
              <a:prstClr val="black"/>
            </a:solidFill>
          </a:ln>
        </p:spPr>
        <p:txBody>
          <a:bodyPr vert="horz" lIns="90425" tIns="45213" rIns="90425" bIns="45213" rtlCol="0" anchor="ctr"/>
          <a:lstStyle/>
          <a:p>
            <a:endParaRPr lang="es-ES"/>
          </a:p>
        </p:txBody>
      </p:sp>
      <p:sp>
        <p:nvSpPr>
          <p:cNvPr id="5" name="Marcador de notas 4"/>
          <p:cNvSpPr>
            <a:spLocks noGrp="1"/>
          </p:cNvSpPr>
          <p:nvPr>
            <p:ph type="body" sz="quarter" idx="3"/>
          </p:nvPr>
        </p:nvSpPr>
        <p:spPr>
          <a:xfrm>
            <a:off x="679768" y="4776989"/>
            <a:ext cx="5438140" cy="3909016"/>
          </a:xfrm>
          <a:prstGeom prst="rect">
            <a:avLst/>
          </a:prstGeom>
        </p:spPr>
        <p:txBody>
          <a:bodyPr vert="horz" lIns="90425" tIns="45213" rIns="90425" bIns="45213"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9756"/>
            <a:ext cx="2946182" cy="496882"/>
          </a:xfrm>
          <a:prstGeom prst="rect">
            <a:avLst/>
          </a:prstGeom>
        </p:spPr>
        <p:txBody>
          <a:bodyPr vert="horz" lIns="90425" tIns="45213" rIns="90425" bIns="45213"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927" y="9429756"/>
            <a:ext cx="2946182" cy="496882"/>
          </a:xfrm>
          <a:prstGeom prst="rect">
            <a:avLst/>
          </a:prstGeom>
        </p:spPr>
        <p:txBody>
          <a:bodyPr vert="horz" lIns="90425" tIns="45213" rIns="90425" bIns="45213" rtlCol="0" anchor="b"/>
          <a:lstStyle>
            <a:lvl1pPr algn="r">
              <a:defRPr sz="1200"/>
            </a:lvl1pPr>
          </a:lstStyle>
          <a:p>
            <a:fld id="{91130814-796A-432B-9330-79346D4BAADF}" type="slidenum">
              <a:rPr lang="es-ES" smtClean="0"/>
              <a:t>‹#›</a:t>
            </a:fld>
            <a:endParaRPr lang="es-ES"/>
          </a:p>
        </p:txBody>
      </p:sp>
    </p:spTree>
    <p:extLst>
      <p:ext uri="{BB962C8B-B14F-4D97-AF65-F5344CB8AC3E}">
        <p14:creationId xmlns:p14="http://schemas.microsoft.com/office/powerpoint/2010/main" val="1668281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a:t>
            </a:fld>
            <a:endParaRPr lang="en-GB"/>
          </a:p>
        </p:txBody>
      </p:sp>
    </p:spTree>
    <p:extLst>
      <p:ext uri="{BB962C8B-B14F-4D97-AF65-F5344CB8AC3E}">
        <p14:creationId xmlns:p14="http://schemas.microsoft.com/office/powerpoint/2010/main" val="227799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10</a:t>
            </a:fld>
            <a:endParaRPr lang="en-GB"/>
          </a:p>
        </p:txBody>
      </p:sp>
    </p:spTree>
    <p:extLst>
      <p:ext uri="{BB962C8B-B14F-4D97-AF65-F5344CB8AC3E}">
        <p14:creationId xmlns:p14="http://schemas.microsoft.com/office/powerpoint/2010/main" val="287119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11</a:t>
            </a:fld>
            <a:endParaRPr lang="en-GB"/>
          </a:p>
        </p:txBody>
      </p:sp>
    </p:spTree>
    <p:extLst>
      <p:ext uri="{BB962C8B-B14F-4D97-AF65-F5344CB8AC3E}">
        <p14:creationId xmlns:p14="http://schemas.microsoft.com/office/powerpoint/2010/main" val="1188055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12</a:t>
            </a:fld>
            <a:endParaRPr lang="en-GB"/>
          </a:p>
        </p:txBody>
      </p:sp>
    </p:spTree>
    <p:extLst>
      <p:ext uri="{BB962C8B-B14F-4D97-AF65-F5344CB8AC3E}">
        <p14:creationId xmlns:p14="http://schemas.microsoft.com/office/powerpoint/2010/main" val="3916181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13</a:t>
            </a:fld>
            <a:endParaRPr lang="en-GB"/>
          </a:p>
        </p:txBody>
      </p:sp>
    </p:spTree>
    <p:extLst>
      <p:ext uri="{BB962C8B-B14F-4D97-AF65-F5344CB8AC3E}">
        <p14:creationId xmlns:p14="http://schemas.microsoft.com/office/powerpoint/2010/main" val="3356211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14</a:t>
            </a:fld>
            <a:endParaRPr lang="en-GB"/>
          </a:p>
        </p:txBody>
      </p:sp>
    </p:spTree>
    <p:extLst>
      <p:ext uri="{BB962C8B-B14F-4D97-AF65-F5344CB8AC3E}">
        <p14:creationId xmlns:p14="http://schemas.microsoft.com/office/powerpoint/2010/main" val="3976175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15</a:t>
            </a:fld>
            <a:endParaRPr lang="en-GB"/>
          </a:p>
        </p:txBody>
      </p:sp>
    </p:spTree>
    <p:extLst>
      <p:ext uri="{BB962C8B-B14F-4D97-AF65-F5344CB8AC3E}">
        <p14:creationId xmlns:p14="http://schemas.microsoft.com/office/powerpoint/2010/main" val="1612938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16</a:t>
            </a:fld>
            <a:endParaRPr lang="en-GB"/>
          </a:p>
        </p:txBody>
      </p:sp>
    </p:spTree>
    <p:extLst>
      <p:ext uri="{BB962C8B-B14F-4D97-AF65-F5344CB8AC3E}">
        <p14:creationId xmlns:p14="http://schemas.microsoft.com/office/powerpoint/2010/main" val="493274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17</a:t>
            </a:fld>
            <a:endParaRPr lang="en-GB"/>
          </a:p>
        </p:txBody>
      </p:sp>
    </p:spTree>
    <p:extLst>
      <p:ext uri="{BB962C8B-B14F-4D97-AF65-F5344CB8AC3E}">
        <p14:creationId xmlns:p14="http://schemas.microsoft.com/office/powerpoint/2010/main" val="1926146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18</a:t>
            </a:fld>
            <a:endParaRPr lang="en-GB"/>
          </a:p>
        </p:txBody>
      </p:sp>
    </p:spTree>
    <p:extLst>
      <p:ext uri="{BB962C8B-B14F-4D97-AF65-F5344CB8AC3E}">
        <p14:creationId xmlns:p14="http://schemas.microsoft.com/office/powerpoint/2010/main" val="2140745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19</a:t>
            </a:fld>
            <a:endParaRPr lang="en-GB"/>
          </a:p>
        </p:txBody>
      </p:sp>
    </p:spTree>
    <p:extLst>
      <p:ext uri="{BB962C8B-B14F-4D97-AF65-F5344CB8AC3E}">
        <p14:creationId xmlns:p14="http://schemas.microsoft.com/office/powerpoint/2010/main" val="319705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130814-796A-432B-9330-79346D4BA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60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20</a:t>
            </a:fld>
            <a:endParaRPr lang="en-GB"/>
          </a:p>
        </p:txBody>
      </p:sp>
    </p:spTree>
    <p:extLst>
      <p:ext uri="{BB962C8B-B14F-4D97-AF65-F5344CB8AC3E}">
        <p14:creationId xmlns:p14="http://schemas.microsoft.com/office/powerpoint/2010/main" val="1584342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21</a:t>
            </a:fld>
            <a:endParaRPr lang="en-GB"/>
          </a:p>
        </p:txBody>
      </p:sp>
    </p:spTree>
    <p:extLst>
      <p:ext uri="{BB962C8B-B14F-4D97-AF65-F5344CB8AC3E}">
        <p14:creationId xmlns:p14="http://schemas.microsoft.com/office/powerpoint/2010/main" val="2503568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22</a:t>
            </a:fld>
            <a:endParaRPr lang="en-GB"/>
          </a:p>
        </p:txBody>
      </p:sp>
    </p:spTree>
    <p:extLst>
      <p:ext uri="{BB962C8B-B14F-4D97-AF65-F5344CB8AC3E}">
        <p14:creationId xmlns:p14="http://schemas.microsoft.com/office/powerpoint/2010/main" val="369999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23</a:t>
            </a:fld>
            <a:endParaRPr lang="en-GB"/>
          </a:p>
        </p:txBody>
      </p:sp>
    </p:spTree>
    <p:extLst>
      <p:ext uri="{BB962C8B-B14F-4D97-AF65-F5344CB8AC3E}">
        <p14:creationId xmlns:p14="http://schemas.microsoft.com/office/powerpoint/2010/main" val="338211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24</a:t>
            </a:fld>
            <a:endParaRPr lang="en-GB"/>
          </a:p>
        </p:txBody>
      </p:sp>
    </p:spTree>
    <p:extLst>
      <p:ext uri="{BB962C8B-B14F-4D97-AF65-F5344CB8AC3E}">
        <p14:creationId xmlns:p14="http://schemas.microsoft.com/office/powerpoint/2010/main" val="3576414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25</a:t>
            </a:fld>
            <a:endParaRPr lang="en-GB"/>
          </a:p>
        </p:txBody>
      </p:sp>
    </p:spTree>
    <p:extLst>
      <p:ext uri="{BB962C8B-B14F-4D97-AF65-F5344CB8AC3E}">
        <p14:creationId xmlns:p14="http://schemas.microsoft.com/office/powerpoint/2010/main" val="2731270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26</a:t>
            </a:fld>
            <a:endParaRPr lang="en-GB"/>
          </a:p>
        </p:txBody>
      </p:sp>
    </p:spTree>
    <p:extLst>
      <p:ext uri="{BB962C8B-B14F-4D97-AF65-F5344CB8AC3E}">
        <p14:creationId xmlns:p14="http://schemas.microsoft.com/office/powerpoint/2010/main" val="3220948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27</a:t>
            </a:fld>
            <a:endParaRPr lang="en-GB"/>
          </a:p>
        </p:txBody>
      </p:sp>
    </p:spTree>
    <p:extLst>
      <p:ext uri="{BB962C8B-B14F-4D97-AF65-F5344CB8AC3E}">
        <p14:creationId xmlns:p14="http://schemas.microsoft.com/office/powerpoint/2010/main" val="3524422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28</a:t>
            </a:fld>
            <a:endParaRPr lang="en-GB"/>
          </a:p>
        </p:txBody>
      </p:sp>
    </p:spTree>
    <p:extLst>
      <p:ext uri="{BB962C8B-B14F-4D97-AF65-F5344CB8AC3E}">
        <p14:creationId xmlns:p14="http://schemas.microsoft.com/office/powerpoint/2010/main" val="2970504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29</a:t>
            </a:fld>
            <a:endParaRPr lang="en-GB"/>
          </a:p>
        </p:txBody>
      </p:sp>
    </p:spTree>
    <p:extLst>
      <p:ext uri="{BB962C8B-B14F-4D97-AF65-F5344CB8AC3E}">
        <p14:creationId xmlns:p14="http://schemas.microsoft.com/office/powerpoint/2010/main" val="267771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130814-796A-432B-9330-79346D4BA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663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30</a:t>
            </a:fld>
            <a:endParaRPr lang="en-GB"/>
          </a:p>
        </p:txBody>
      </p:sp>
    </p:spTree>
    <p:extLst>
      <p:ext uri="{BB962C8B-B14F-4D97-AF65-F5344CB8AC3E}">
        <p14:creationId xmlns:p14="http://schemas.microsoft.com/office/powerpoint/2010/main" val="634388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31</a:t>
            </a:fld>
            <a:endParaRPr lang="en-GB"/>
          </a:p>
        </p:txBody>
      </p:sp>
    </p:spTree>
    <p:extLst>
      <p:ext uri="{BB962C8B-B14F-4D97-AF65-F5344CB8AC3E}">
        <p14:creationId xmlns:p14="http://schemas.microsoft.com/office/powerpoint/2010/main" val="123486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32</a:t>
            </a:fld>
            <a:endParaRPr lang="en-GB"/>
          </a:p>
        </p:txBody>
      </p:sp>
    </p:spTree>
    <p:extLst>
      <p:ext uri="{BB962C8B-B14F-4D97-AF65-F5344CB8AC3E}">
        <p14:creationId xmlns:p14="http://schemas.microsoft.com/office/powerpoint/2010/main" val="4073576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33</a:t>
            </a:fld>
            <a:endParaRPr lang="en-GB"/>
          </a:p>
        </p:txBody>
      </p:sp>
    </p:spTree>
    <p:extLst>
      <p:ext uri="{BB962C8B-B14F-4D97-AF65-F5344CB8AC3E}">
        <p14:creationId xmlns:p14="http://schemas.microsoft.com/office/powerpoint/2010/main" val="954793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34</a:t>
            </a:fld>
            <a:endParaRPr lang="en-GB"/>
          </a:p>
        </p:txBody>
      </p:sp>
    </p:spTree>
    <p:extLst>
      <p:ext uri="{BB962C8B-B14F-4D97-AF65-F5344CB8AC3E}">
        <p14:creationId xmlns:p14="http://schemas.microsoft.com/office/powerpoint/2010/main" val="138699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35</a:t>
            </a:fld>
            <a:endParaRPr lang="en-GB"/>
          </a:p>
        </p:txBody>
      </p:sp>
    </p:spTree>
    <p:extLst>
      <p:ext uri="{BB962C8B-B14F-4D97-AF65-F5344CB8AC3E}">
        <p14:creationId xmlns:p14="http://schemas.microsoft.com/office/powerpoint/2010/main" val="1972786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36</a:t>
            </a:fld>
            <a:endParaRPr lang="en-GB"/>
          </a:p>
        </p:txBody>
      </p:sp>
    </p:spTree>
    <p:extLst>
      <p:ext uri="{BB962C8B-B14F-4D97-AF65-F5344CB8AC3E}">
        <p14:creationId xmlns:p14="http://schemas.microsoft.com/office/powerpoint/2010/main" val="3315849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37</a:t>
            </a:fld>
            <a:endParaRPr lang="en-GB"/>
          </a:p>
        </p:txBody>
      </p:sp>
    </p:spTree>
    <p:extLst>
      <p:ext uri="{BB962C8B-B14F-4D97-AF65-F5344CB8AC3E}">
        <p14:creationId xmlns:p14="http://schemas.microsoft.com/office/powerpoint/2010/main" val="20273884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38</a:t>
            </a:fld>
            <a:endParaRPr lang="en-GB"/>
          </a:p>
        </p:txBody>
      </p:sp>
    </p:spTree>
    <p:extLst>
      <p:ext uri="{BB962C8B-B14F-4D97-AF65-F5344CB8AC3E}">
        <p14:creationId xmlns:p14="http://schemas.microsoft.com/office/powerpoint/2010/main" val="1623524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39</a:t>
            </a:fld>
            <a:endParaRPr lang="en-GB"/>
          </a:p>
        </p:txBody>
      </p:sp>
    </p:spTree>
    <p:extLst>
      <p:ext uri="{BB962C8B-B14F-4D97-AF65-F5344CB8AC3E}">
        <p14:creationId xmlns:p14="http://schemas.microsoft.com/office/powerpoint/2010/main" val="54640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130814-796A-432B-9330-79346D4BA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020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40</a:t>
            </a:fld>
            <a:endParaRPr lang="en-GB"/>
          </a:p>
        </p:txBody>
      </p:sp>
    </p:spTree>
    <p:extLst>
      <p:ext uri="{BB962C8B-B14F-4D97-AF65-F5344CB8AC3E}">
        <p14:creationId xmlns:p14="http://schemas.microsoft.com/office/powerpoint/2010/main" val="3784010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41</a:t>
            </a:fld>
            <a:endParaRPr lang="en-GB"/>
          </a:p>
        </p:txBody>
      </p:sp>
    </p:spTree>
    <p:extLst>
      <p:ext uri="{BB962C8B-B14F-4D97-AF65-F5344CB8AC3E}">
        <p14:creationId xmlns:p14="http://schemas.microsoft.com/office/powerpoint/2010/main" val="1357028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42</a:t>
            </a:fld>
            <a:endParaRPr lang="en-GB"/>
          </a:p>
        </p:txBody>
      </p:sp>
    </p:spTree>
    <p:extLst>
      <p:ext uri="{BB962C8B-B14F-4D97-AF65-F5344CB8AC3E}">
        <p14:creationId xmlns:p14="http://schemas.microsoft.com/office/powerpoint/2010/main" val="30472482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43</a:t>
            </a:fld>
            <a:endParaRPr lang="en-GB"/>
          </a:p>
        </p:txBody>
      </p:sp>
    </p:spTree>
    <p:extLst>
      <p:ext uri="{BB962C8B-B14F-4D97-AF65-F5344CB8AC3E}">
        <p14:creationId xmlns:p14="http://schemas.microsoft.com/office/powerpoint/2010/main" val="42902323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44</a:t>
            </a:fld>
            <a:endParaRPr lang="en-GB"/>
          </a:p>
        </p:txBody>
      </p:sp>
    </p:spTree>
    <p:extLst>
      <p:ext uri="{BB962C8B-B14F-4D97-AF65-F5344CB8AC3E}">
        <p14:creationId xmlns:p14="http://schemas.microsoft.com/office/powerpoint/2010/main" val="3461362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45</a:t>
            </a:fld>
            <a:endParaRPr lang="en-GB"/>
          </a:p>
        </p:txBody>
      </p:sp>
    </p:spTree>
    <p:extLst>
      <p:ext uri="{BB962C8B-B14F-4D97-AF65-F5344CB8AC3E}">
        <p14:creationId xmlns:p14="http://schemas.microsoft.com/office/powerpoint/2010/main" val="40581126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46</a:t>
            </a:fld>
            <a:endParaRPr lang="en-GB"/>
          </a:p>
        </p:txBody>
      </p:sp>
    </p:spTree>
    <p:extLst>
      <p:ext uri="{BB962C8B-B14F-4D97-AF65-F5344CB8AC3E}">
        <p14:creationId xmlns:p14="http://schemas.microsoft.com/office/powerpoint/2010/main" val="163070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130814-796A-432B-9330-79346D4BA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651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130814-796A-432B-9330-79346D4BA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14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1130814-796A-432B-9330-79346D4BA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70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8</a:t>
            </a:fld>
            <a:endParaRPr lang="en-GB"/>
          </a:p>
        </p:txBody>
      </p:sp>
    </p:spTree>
    <p:extLst>
      <p:ext uri="{BB962C8B-B14F-4D97-AF65-F5344CB8AC3E}">
        <p14:creationId xmlns:p14="http://schemas.microsoft.com/office/powerpoint/2010/main" val="128175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91130814-796A-432B-9330-79346D4BAADF}" type="slidenum">
              <a:rPr lang="en-GB" smtClean="0"/>
              <a:t>9</a:t>
            </a:fld>
            <a:endParaRPr lang="en-GB"/>
          </a:p>
        </p:txBody>
      </p:sp>
    </p:spTree>
    <p:extLst>
      <p:ext uri="{BB962C8B-B14F-4D97-AF65-F5344CB8AC3E}">
        <p14:creationId xmlns:p14="http://schemas.microsoft.com/office/powerpoint/2010/main" val="244231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CB2A53-D895-4615-855F-F4CBA6059A32}"/>
              </a:ext>
            </a:extLst>
          </p:cNvPr>
          <p:cNvSpPr>
            <a:spLocks noGrp="1"/>
          </p:cNvSpPr>
          <p:nvPr>
            <p:ph type="ctrTitle"/>
          </p:nvPr>
        </p:nvSpPr>
        <p:spPr>
          <a:xfrm>
            <a:off x="944563" y="1708150"/>
            <a:ext cx="5670550" cy="3635375"/>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A933B09-315F-7AFF-97A4-A477B1AD8859}"/>
              </a:ext>
            </a:extLst>
          </p:cNvPr>
          <p:cNvSpPr>
            <a:spLocks noGrp="1"/>
          </p:cNvSpPr>
          <p:nvPr>
            <p:ph type="subTitle" idx="1"/>
          </p:nvPr>
        </p:nvSpPr>
        <p:spPr>
          <a:xfrm>
            <a:off x="944563" y="5483225"/>
            <a:ext cx="5670550" cy="25209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E74552E-C2BD-81B8-72F0-209BFC6DF0F3}"/>
              </a:ext>
            </a:extLst>
          </p:cNvPr>
          <p:cNvSpPr>
            <a:spLocks noGrp="1"/>
          </p:cNvSpPr>
          <p:nvPr>
            <p:ph type="dt" sz="half" idx="10"/>
          </p:nvPr>
        </p:nvSpPr>
        <p:spPr>
          <a:xfrm>
            <a:off x="519113" y="9675813"/>
            <a:ext cx="1701800" cy="555625"/>
          </a:xfrm>
          <a:prstGeom prst="rect">
            <a:avLst/>
          </a:prstGeom>
        </p:spPr>
        <p:txBody>
          <a:bodyPr/>
          <a:lstStyle/>
          <a:p>
            <a:fld id="{7F3792F5-CFC5-478D-995C-EB699A2B115F}" type="datetime1">
              <a:rPr lang="es-ES" smtClean="0"/>
              <a:t>07/06/2023</a:t>
            </a:fld>
            <a:endParaRPr lang="es-ES"/>
          </a:p>
        </p:txBody>
      </p:sp>
      <p:sp>
        <p:nvSpPr>
          <p:cNvPr id="5" name="Marcador de pie de página 4">
            <a:extLst>
              <a:ext uri="{FF2B5EF4-FFF2-40B4-BE49-F238E27FC236}">
                <a16:creationId xmlns:a16="http://schemas.microsoft.com/office/drawing/2014/main" id="{92E0254F-1B8A-1128-5BC5-39464DA09B1D}"/>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EFD8BAAC-D4FC-410D-33F4-17D1102987A6}"/>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1969487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470B4-1680-301B-40DA-F6DD4A6FAA2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6AEE6F-1DBE-9EBC-908B-43A19095ECA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8B9DA2-9CD1-1B3C-EC91-5B081D52F595}"/>
              </a:ext>
            </a:extLst>
          </p:cNvPr>
          <p:cNvSpPr>
            <a:spLocks noGrp="1"/>
          </p:cNvSpPr>
          <p:nvPr>
            <p:ph type="dt" sz="half" idx="10"/>
          </p:nvPr>
        </p:nvSpPr>
        <p:spPr>
          <a:xfrm>
            <a:off x="519113" y="9675813"/>
            <a:ext cx="1701800" cy="555625"/>
          </a:xfrm>
          <a:prstGeom prst="rect">
            <a:avLst/>
          </a:prstGeom>
        </p:spPr>
        <p:txBody>
          <a:bodyPr/>
          <a:lstStyle/>
          <a:p>
            <a:fld id="{A33D02D0-1D66-4541-9883-003E867FFBFF}" type="datetime1">
              <a:rPr lang="es-ES" smtClean="0"/>
              <a:t>07/06/2023</a:t>
            </a:fld>
            <a:endParaRPr lang="es-ES"/>
          </a:p>
        </p:txBody>
      </p:sp>
      <p:sp>
        <p:nvSpPr>
          <p:cNvPr id="5" name="Marcador de pie de página 4">
            <a:extLst>
              <a:ext uri="{FF2B5EF4-FFF2-40B4-BE49-F238E27FC236}">
                <a16:creationId xmlns:a16="http://schemas.microsoft.com/office/drawing/2014/main" id="{943AD8D4-5863-BA26-3DE9-7A402F94AF7B}"/>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5DC5A027-E0DD-970E-35B4-AF054CDEF8B1}"/>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2670067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90BFB0D-3FC6-B408-8F78-ED85C96165D5}"/>
              </a:ext>
            </a:extLst>
          </p:cNvPr>
          <p:cNvSpPr>
            <a:spLocks noGrp="1"/>
          </p:cNvSpPr>
          <p:nvPr>
            <p:ph type="title" orient="vert"/>
          </p:nvPr>
        </p:nvSpPr>
        <p:spPr>
          <a:xfrm>
            <a:off x="5410200" y="555625"/>
            <a:ext cx="1630363" cy="88471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7C8E101-880C-6604-D079-6AE299CC8857}"/>
              </a:ext>
            </a:extLst>
          </p:cNvPr>
          <p:cNvSpPr>
            <a:spLocks noGrp="1"/>
          </p:cNvSpPr>
          <p:nvPr>
            <p:ph type="body" orient="vert" idx="1"/>
          </p:nvPr>
        </p:nvSpPr>
        <p:spPr>
          <a:xfrm>
            <a:off x="519113" y="555625"/>
            <a:ext cx="4738687" cy="88471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590C718-9CA0-396C-03FC-0CCC5170A909}"/>
              </a:ext>
            </a:extLst>
          </p:cNvPr>
          <p:cNvSpPr>
            <a:spLocks noGrp="1"/>
          </p:cNvSpPr>
          <p:nvPr>
            <p:ph type="dt" sz="half" idx="10"/>
          </p:nvPr>
        </p:nvSpPr>
        <p:spPr>
          <a:xfrm>
            <a:off x="519113" y="9675813"/>
            <a:ext cx="1701800" cy="555625"/>
          </a:xfrm>
          <a:prstGeom prst="rect">
            <a:avLst/>
          </a:prstGeom>
        </p:spPr>
        <p:txBody>
          <a:bodyPr/>
          <a:lstStyle/>
          <a:p>
            <a:fld id="{2B2396D0-F457-4E96-AF5D-0C1037DEAFB4}" type="datetime1">
              <a:rPr lang="es-ES" smtClean="0"/>
              <a:t>07/06/2023</a:t>
            </a:fld>
            <a:endParaRPr lang="es-ES"/>
          </a:p>
        </p:txBody>
      </p:sp>
      <p:sp>
        <p:nvSpPr>
          <p:cNvPr id="5" name="Marcador de pie de página 4">
            <a:extLst>
              <a:ext uri="{FF2B5EF4-FFF2-40B4-BE49-F238E27FC236}">
                <a16:creationId xmlns:a16="http://schemas.microsoft.com/office/drawing/2014/main" id="{E4118954-8B33-C76F-A82C-DFCABA6AEADA}"/>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E75E6F15-EEE4-042A-F609-D67A164F5B81}"/>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3044532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08486"/>
            <a:ext cx="6425724" cy="3634458"/>
          </a:xfrm>
        </p:spPr>
        <p:txBody>
          <a:bodyPr anchor="b"/>
          <a:lstStyle>
            <a:lvl1pPr algn="ctr">
              <a:defRPr sz="4960"/>
            </a:lvl1pPr>
          </a:lstStyle>
          <a:p>
            <a:r>
              <a:rPr lang="en-US"/>
              <a:t>Click to edit Master title style</a:t>
            </a:r>
          </a:p>
        </p:txBody>
      </p:sp>
      <p:sp>
        <p:nvSpPr>
          <p:cNvPr id="3" name="Subtitle 2"/>
          <p:cNvSpPr>
            <a:spLocks noGrp="1"/>
          </p:cNvSpPr>
          <p:nvPr>
            <p:ph type="subTitle" idx="1"/>
          </p:nvPr>
        </p:nvSpPr>
        <p:spPr>
          <a:xfrm>
            <a:off x="944960" y="5483102"/>
            <a:ext cx="5669756" cy="2520438"/>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p>
        </p:txBody>
      </p:sp>
      <p:sp>
        <p:nvSpPr>
          <p:cNvPr id="5" name="Footer Placeholder 4"/>
          <p:cNvSpPr>
            <a:spLocks noGrp="1"/>
          </p:cNvSpPr>
          <p:nvPr>
            <p:ph type="ftr" sz="quarter" idx="11"/>
          </p:nvPr>
        </p:nvSpPr>
        <p:spPr>
          <a:xfrm>
            <a:off x="3391111" y="8003540"/>
            <a:ext cx="2551390" cy="555801"/>
          </a:xfrm>
        </p:spPr>
        <p:txBody>
          <a:bodyPr/>
          <a:lstStyle/>
          <a:p>
            <a:endParaRPr lang="es-ES"/>
          </a:p>
        </p:txBody>
      </p:sp>
    </p:spTree>
    <p:extLst>
      <p:ext uri="{BB962C8B-B14F-4D97-AF65-F5344CB8AC3E}">
        <p14:creationId xmlns:p14="http://schemas.microsoft.com/office/powerpoint/2010/main" val="77332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608" y="679135"/>
            <a:ext cx="6838682" cy="715108"/>
          </a:xfrm>
        </p:spPr>
        <p:txBody>
          <a:bodyPr>
            <a:normAutofit/>
          </a:bodyPr>
          <a:lstStyle>
            <a:lvl1pPr>
              <a:defRPr sz="1800" b="1">
                <a:solidFill>
                  <a:srgbClr val="6785C1"/>
                </a:solidFill>
              </a:defRPr>
            </a:lvl1pPr>
          </a:lstStyle>
          <a:p>
            <a:r>
              <a:rPr lang="en-US"/>
              <a:t>Click to edit Master title style</a:t>
            </a:r>
          </a:p>
        </p:txBody>
      </p:sp>
      <p:sp>
        <p:nvSpPr>
          <p:cNvPr id="3" name="Content Placeholder 2"/>
          <p:cNvSpPr>
            <a:spLocks noGrp="1"/>
          </p:cNvSpPr>
          <p:nvPr>
            <p:ph idx="1"/>
          </p:nvPr>
        </p:nvSpPr>
        <p:spPr>
          <a:xfrm>
            <a:off x="360608" y="1485900"/>
            <a:ext cx="6838682" cy="7916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8610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608" y="679135"/>
            <a:ext cx="6838682" cy="357554"/>
          </a:xfrm>
        </p:spPr>
        <p:txBody>
          <a:bodyPr>
            <a:normAutofit/>
          </a:bodyPr>
          <a:lstStyle>
            <a:lvl1pPr>
              <a:defRPr sz="1400" b="1">
                <a:solidFill>
                  <a:srgbClr val="6785C1"/>
                </a:solidFill>
              </a:defRPr>
            </a:lvl1pPr>
          </a:lstStyle>
          <a:p>
            <a:r>
              <a:rPr lang="en-US"/>
              <a:t>Click to edit Master title style</a:t>
            </a:r>
          </a:p>
        </p:txBody>
      </p:sp>
      <p:sp>
        <p:nvSpPr>
          <p:cNvPr id="3" name="Content Placeholder 2"/>
          <p:cNvSpPr>
            <a:spLocks noGrp="1"/>
          </p:cNvSpPr>
          <p:nvPr>
            <p:ph idx="1"/>
          </p:nvPr>
        </p:nvSpPr>
        <p:spPr>
          <a:xfrm>
            <a:off x="360608" y="1206500"/>
            <a:ext cx="6838682" cy="8196211"/>
          </a:xfrm>
        </p:spPr>
        <p:txBody>
          <a:bodyPr>
            <a:normAutofit/>
          </a:bodyPr>
          <a:lstStyle>
            <a:lvl1pPr>
              <a:defRPr sz="1000"/>
            </a:lvl1pPr>
            <a:lvl2pPr>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EFFFE2-2BDC-4FE3-B288-A3B17454F4AE}" type="datetime1">
              <a:rPr lang="es-ES" smtClean="0"/>
              <a:t>07/06/2023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3481829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02603"/>
            <a:ext cx="6520220" cy="4342500"/>
          </a:xfrm>
        </p:spPr>
        <p:txBody>
          <a:bodyPr anchor="b"/>
          <a:lstStyle>
            <a:lvl1pPr>
              <a:defRPr sz="4960"/>
            </a:lvl1pPr>
          </a:lstStyle>
          <a:p>
            <a:r>
              <a:rPr lang="en-US"/>
              <a:t>Click to edit Master title style</a:t>
            </a:r>
          </a:p>
        </p:txBody>
      </p:sp>
      <p:sp>
        <p:nvSpPr>
          <p:cNvPr id="3" name="Text Placeholder 2"/>
          <p:cNvSpPr>
            <a:spLocks noGrp="1"/>
          </p:cNvSpPr>
          <p:nvPr>
            <p:ph type="body" idx="1"/>
          </p:nvPr>
        </p:nvSpPr>
        <p:spPr>
          <a:xfrm>
            <a:off x="515791" y="6986185"/>
            <a:ext cx="6520220" cy="228361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13A10C-5D29-4C3C-881C-E298EA26300C}" type="datetime1">
              <a:rPr lang="es-ES" smtClean="0"/>
              <a:t>07/06/2023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1376917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9728" y="2779007"/>
            <a:ext cx="3212862" cy="66237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7085" y="2779007"/>
            <a:ext cx="3212862" cy="66237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ECCDCB-DFA4-4E68-9A70-3C6D72480C9F}" type="datetime1">
              <a:rPr lang="es-ES" smtClean="0"/>
              <a:t>07/06/2023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3549394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55804"/>
            <a:ext cx="6520220" cy="2017801"/>
          </a:xfrm>
        </p:spPr>
        <p:txBody>
          <a:bodyPr/>
          <a:lstStyle/>
          <a:p>
            <a:r>
              <a:rPr lang="en-US"/>
              <a:t>Click to edit Master title style</a:t>
            </a:r>
          </a:p>
        </p:txBody>
      </p:sp>
      <p:sp>
        <p:nvSpPr>
          <p:cNvPr id="3" name="Text Placeholder 2"/>
          <p:cNvSpPr>
            <a:spLocks noGrp="1"/>
          </p:cNvSpPr>
          <p:nvPr>
            <p:ph type="body" idx="1"/>
          </p:nvPr>
        </p:nvSpPr>
        <p:spPr>
          <a:xfrm>
            <a:off x="520713" y="2559104"/>
            <a:ext cx="3198096" cy="1254177"/>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3813281"/>
            <a:ext cx="3198096" cy="560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27086" y="2559104"/>
            <a:ext cx="3213847" cy="1254177"/>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3813281"/>
            <a:ext cx="3213847" cy="560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20CA17-BAC8-4605-ADF0-C240E749ECE6}" type="datetime1">
              <a:rPr lang="es-ES" smtClean="0"/>
              <a:t>07/06/2023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517513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A489E-AB74-411E-A0C1-E4110450A744}" type="datetime1">
              <a:rPr lang="es-ES" smtClean="0"/>
              <a:t>07/06/2023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2560183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D2B12-F837-4F0D-A91E-C33EA0F3B95E}" type="datetime1">
              <a:rPr lang="es-ES" smtClean="0"/>
              <a:t>07/06/2023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240705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EA7AEF-9F85-DEC2-6B9C-6D1CB0EC13E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B2CBCF8-7485-1BC1-B69B-053D5B5F866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2A8CF75-6836-32A9-1A84-810BE746AF16}"/>
              </a:ext>
            </a:extLst>
          </p:cNvPr>
          <p:cNvSpPr>
            <a:spLocks noGrp="1"/>
          </p:cNvSpPr>
          <p:nvPr>
            <p:ph type="dt" sz="half" idx="10"/>
          </p:nvPr>
        </p:nvSpPr>
        <p:spPr>
          <a:xfrm>
            <a:off x="519113" y="9675813"/>
            <a:ext cx="1701800" cy="555625"/>
          </a:xfrm>
          <a:prstGeom prst="rect">
            <a:avLst/>
          </a:prstGeom>
        </p:spPr>
        <p:txBody>
          <a:bodyPr/>
          <a:lstStyle/>
          <a:p>
            <a:fld id="{3E1EAFFD-D0B2-47A2-9C04-1740BB7064A7}" type="datetime1">
              <a:rPr lang="es-ES" smtClean="0"/>
              <a:t>07/06/2023</a:t>
            </a:fld>
            <a:endParaRPr lang="es-ES"/>
          </a:p>
        </p:txBody>
      </p:sp>
      <p:sp>
        <p:nvSpPr>
          <p:cNvPr id="5" name="Marcador de pie de página 4">
            <a:extLst>
              <a:ext uri="{FF2B5EF4-FFF2-40B4-BE49-F238E27FC236}">
                <a16:creationId xmlns:a16="http://schemas.microsoft.com/office/drawing/2014/main" id="{4DEA9C0C-1006-93FA-BC72-08F54DAD19A0}"/>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DBBE45AA-D0E2-9A03-042D-8A056D1F026D}"/>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3422696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695960"/>
            <a:ext cx="2438192" cy="2435860"/>
          </a:xfrm>
        </p:spPr>
        <p:txBody>
          <a:bodyPr anchor="b"/>
          <a:lstStyle>
            <a:lvl1pPr>
              <a:defRPr sz="2645"/>
            </a:lvl1pPr>
          </a:lstStyle>
          <a:p>
            <a:r>
              <a:rPr lang="en-US"/>
              <a:t>Click to edit Master title style</a:t>
            </a:r>
          </a:p>
        </p:txBody>
      </p:sp>
      <p:sp>
        <p:nvSpPr>
          <p:cNvPr id="3" name="Content Placeholder 2"/>
          <p:cNvSpPr>
            <a:spLocks noGrp="1"/>
          </p:cNvSpPr>
          <p:nvPr>
            <p:ph idx="1"/>
          </p:nvPr>
        </p:nvSpPr>
        <p:spPr>
          <a:xfrm>
            <a:off x="3213847" y="1503083"/>
            <a:ext cx="3827085" cy="7418740"/>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0712" y="3131820"/>
            <a:ext cx="2438192" cy="5802084"/>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6DF277E6-E908-40CC-A65B-EEC20D9F7101}" type="datetime1">
              <a:rPr lang="es-ES" smtClean="0"/>
              <a:t>07/06/2023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1808094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695960"/>
            <a:ext cx="2438192" cy="2435860"/>
          </a:xfrm>
        </p:spPr>
        <p:txBody>
          <a:bodyPr anchor="b"/>
          <a:lstStyle>
            <a:lvl1pPr>
              <a:defRPr sz="2645"/>
            </a:lvl1pPr>
          </a:lstStyle>
          <a:p>
            <a:r>
              <a:rPr lang="en-US"/>
              <a:t>Click to edit Master title style</a:t>
            </a:r>
          </a:p>
        </p:txBody>
      </p:sp>
      <p:sp>
        <p:nvSpPr>
          <p:cNvPr id="3" name="Picture Placeholder 2"/>
          <p:cNvSpPr>
            <a:spLocks noGrp="1" noChangeAspect="1"/>
          </p:cNvSpPr>
          <p:nvPr>
            <p:ph type="pic" idx="1"/>
          </p:nvPr>
        </p:nvSpPr>
        <p:spPr>
          <a:xfrm>
            <a:off x="3213847" y="1503083"/>
            <a:ext cx="3827085" cy="7418740"/>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p>
        </p:txBody>
      </p:sp>
      <p:sp>
        <p:nvSpPr>
          <p:cNvPr id="4" name="Text Placeholder 3"/>
          <p:cNvSpPr>
            <a:spLocks noGrp="1"/>
          </p:cNvSpPr>
          <p:nvPr>
            <p:ph type="body" sz="half" idx="2"/>
          </p:nvPr>
        </p:nvSpPr>
        <p:spPr>
          <a:xfrm>
            <a:off x="520712" y="3131820"/>
            <a:ext cx="2438192" cy="5802084"/>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C30703B8-E061-4C48-A481-AACF327E2A26}" type="datetime1">
              <a:rPr lang="es-ES" smtClean="0"/>
              <a:t>07/06/2023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22347191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D5E40-B58A-490B-9A77-9804A70D5623}" type="datetime1">
              <a:rPr lang="es-ES" smtClean="0"/>
              <a:t>07/06/2023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19683360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55801"/>
            <a:ext cx="1630055" cy="884690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728" y="555801"/>
            <a:ext cx="4795669" cy="88469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FDF2A3-29B1-4960-9B63-B8C089AF2C1E}" type="datetime1">
              <a:rPr lang="es-ES" smtClean="0"/>
              <a:t>07/06/2023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BE302DD-C759-4E3F-9DCD-D0E05FA15A4A}" type="slidenum">
              <a:rPr lang="es-ES" smtClean="0"/>
              <a:t>‹#›</a:t>
            </a:fld>
            <a:endParaRPr lang="es-ES"/>
          </a:p>
        </p:txBody>
      </p:sp>
    </p:spTree>
    <p:extLst>
      <p:ext uri="{BB962C8B-B14F-4D97-AF65-F5344CB8AC3E}">
        <p14:creationId xmlns:p14="http://schemas.microsoft.com/office/powerpoint/2010/main" val="467638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763BC-D21E-1370-8883-291D8E263826}"/>
              </a:ext>
            </a:extLst>
          </p:cNvPr>
          <p:cNvSpPr>
            <a:spLocks noGrp="1"/>
          </p:cNvSpPr>
          <p:nvPr>
            <p:ph type="title"/>
          </p:nvPr>
        </p:nvSpPr>
        <p:spPr>
          <a:xfrm>
            <a:off x="515938" y="2601913"/>
            <a:ext cx="6519862" cy="4343400"/>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4C0CE9-4227-F72C-D854-20418FB698C4}"/>
              </a:ext>
            </a:extLst>
          </p:cNvPr>
          <p:cNvSpPr>
            <a:spLocks noGrp="1"/>
          </p:cNvSpPr>
          <p:nvPr>
            <p:ph type="body" idx="1"/>
          </p:nvPr>
        </p:nvSpPr>
        <p:spPr>
          <a:xfrm>
            <a:off x="515938" y="6986588"/>
            <a:ext cx="6519862" cy="22828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F057C84-0BC6-60DA-AE0D-6F3BF91A16D0}"/>
              </a:ext>
            </a:extLst>
          </p:cNvPr>
          <p:cNvSpPr>
            <a:spLocks noGrp="1"/>
          </p:cNvSpPr>
          <p:nvPr>
            <p:ph type="dt" sz="half" idx="10"/>
          </p:nvPr>
        </p:nvSpPr>
        <p:spPr>
          <a:xfrm>
            <a:off x="519113" y="9675813"/>
            <a:ext cx="1701800" cy="555625"/>
          </a:xfrm>
          <a:prstGeom prst="rect">
            <a:avLst/>
          </a:prstGeom>
        </p:spPr>
        <p:txBody>
          <a:bodyPr/>
          <a:lstStyle/>
          <a:p>
            <a:fld id="{4CA6D52B-70C7-4167-B08C-535569D121E4}" type="datetime1">
              <a:rPr lang="es-ES" smtClean="0"/>
              <a:t>07/06/2023</a:t>
            </a:fld>
            <a:endParaRPr lang="es-ES"/>
          </a:p>
        </p:txBody>
      </p:sp>
      <p:sp>
        <p:nvSpPr>
          <p:cNvPr id="5" name="Marcador de pie de página 4">
            <a:extLst>
              <a:ext uri="{FF2B5EF4-FFF2-40B4-BE49-F238E27FC236}">
                <a16:creationId xmlns:a16="http://schemas.microsoft.com/office/drawing/2014/main" id="{3D0C1D28-9325-D78B-3D9E-5C094314A5EA}"/>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6" name="Marcador de número de diapositiva 5">
            <a:extLst>
              <a:ext uri="{FF2B5EF4-FFF2-40B4-BE49-F238E27FC236}">
                <a16:creationId xmlns:a16="http://schemas.microsoft.com/office/drawing/2014/main" id="{E6F2EE10-455D-EA5A-3139-5344E953FD40}"/>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2558846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695E2-A1B9-A7D1-F397-AEF14733850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80E1622-B0B3-AE84-C163-0C8AEBE02B3A}"/>
              </a:ext>
            </a:extLst>
          </p:cNvPr>
          <p:cNvSpPr>
            <a:spLocks noGrp="1"/>
          </p:cNvSpPr>
          <p:nvPr>
            <p:ph sz="half" idx="1"/>
          </p:nvPr>
        </p:nvSpPr>
        <p:spPr>
          <a:xfrm>
            <a:off x="519113" y="2779713"/>
            <a:ext cx="3184525" cy="66230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566D906-78D7-0933-D9D8-534461A29A21}"/>
              </a:ext>
            </a:extLst>
          </p:cNvPr>
          <p:cNvSpPr>
            <a:spLocks noGrp="1"/>
          </p:cNvSpPr>
          <p:nvPr>
            <p:ph sz="half" idx="2"/>
          </p:nvPr>
        </p:nvSpPr>
        <p:spPr>
          <a:xfrm>
            <a:off x="3856038" y="2779713"/>
            <a:ext cx="3184525" cy="662305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5CADDA5-F89D-B741-18AD-D545A5DE02DB}"/>
              </a:ext>
            </a:extLst>
          </p:cNvPr>
          <p:cNvSpPr>
            <a:spLocks noGrp="1"/>
          </p:cNvSpPr>
          <p:nvPr>
            <p:ph type="dt" sz="half" idx="10"/>
          </p:nvPr>
        </p:nvSpPr>
        <p:spPr>
          <a:xfrm>
            <a:off x="519113" y="9675813"/>
            <a:ext cx="1701800" cy="555625"/>
          </a:xfrm>
          <a:prstGeom prst="rect">
            <a:avLst/>
          </a:prstGeom>
        </p:spPr>
        <p:txBody>
          <a:bodyPr/>
          <a:lstStyle/>
          <a:p>
            <a:fld id="{12A6AA49-20D8-40F0-A017-C1CA343A400E}" type="datetime1">
              <a:rPr lang="es-ES" smtClean="0"/>
              <a:t>07/06/2023</a:t>
            </a:fld>
            <a:endParaRPr lang="es-ES"/>
          </a:p>
        </p:txBody>
      </p:sp>
      <p:sp>
        <p:nvSpPr>
          <p:cNvPr id="6" name="Marcador de pie de página 5">
            <a:extLst>
              <a:ext uri="{FF2B5EF4-FFF2-40B4-BE49-F238E27FC236}">
                <a16:creationId xmlns:a16="http://schemas.microsoft.com/office/drawing/2014/main" id="{E71FD299-12A8-EB44-4A6E-A19F2F59A635}"/>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781038A7-AE59-51D9-2756-E6830A7CCAFC}"/>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1692418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2434EA-9468-F961-6C6C-EF6B7EC42AEA}"/>
              </a:ext>
            </a:extLst>
          </p:cNvPr>
          <p:cNvSpPr>
            <a:spLocks noGrp="1"/>
          </p:cNvSpPr>
          <p:nvPr>
            <p:ph type="title"/>
          </p:nvPr>
        </p:nvSpPr>
        <p:spPr>
          <a:xfrm>
            <a:off x="520700" y="555625"/>
            <a:ext cx="6519863" cy="201771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7F1153-AF34-CA5A-7A5B-A088ACB2CA15}"/>
              </a:ext>
            </a:extLst>
          </p:cNvPr>
          <p:cNvSpPr>
            <a:spLocks noGrp="1"/>
          </p:cNvSpPr>
          <p:nvPr>
            <p:ph type="body" idx="1"/>
          </p:nvPr>
        </p:nvSpPr>
        <p:spPr>
          <a:xfrm>
            <a:off x="520700" y="2559050"/>
            <a:ext cx="3198813" cy="1254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55C79E1-569A-FC18-98AB-F27606C4D076}"/>
              </a:ext>
            </a:extLst>
          </p:cNvPr>
          <p:cNvSpPr>
            <a:spLocks noGrp="1"/>
          </p:cNvSpPr>
          <p:nvPr>
            <p:ph sz="half" idx="2"/>
          </p:nvPr>
        </p:nvSpPr>
        <p:spPr>
          <a:xfrm>
            <a:off x="520700" y="3813175"/>
            <a:ext cx="3198813" cy="56086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386D3D-5B09-3AE0-9235-7BBB235E6554}"/>
              </a:ext>
            </a:extLst>
          </p:cNvPr>
          <p:cNvSpPr>
            <a:spLocks noGrp="1"/>
          </p:cNvSpPr>
          <p:nvPr>
            <p:ph type="body" sz="quarter" idx="3"/>
          </p:nvPr>
        </p:nvSpPr>
        <p:spPr>
          <a:xfrm>
            <a:off x="3827463" y="2559050"/>
            <a:ext cx="3213100" cy="1254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B2C4276-36DD-A50C-47D5-B7E9BB48978E}"/>
              </a:ext>
            </a:extLst>
          </p:cNvPr>
          <p:cNvSpPr>
            <a:spLocks noGrp="1"/>
          </p:cNvSpPr>
          <p:nvPr>
            <p:ph sz="quarter" idx="4"/>
          </p:nvPr>
        </p:nvSpPr>
        <p:spPr>
          <a:xfrm>
            <a:off x="3827463" y="3813175"/>
            <a:ext cx="3213100" cy="56086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8FCFB8-0948-00D2-E681-F64543C2DA4B}"/>
              </a:ext>
            </a:extLst>
          </p:cNvPr>
          <p:cNvSpPr>
            <a:spLocks noGrp="1"/>
          </p:cNvSpPr>
          <p:nvPr>
            <p:ph type="dt" sz="half" idx="10"/>
          </p:nvPr>
        </p:nvSpPr>
        <p:spPr>
          <a:xfrm>
            <a:off x="519113" y="9675813"/>
            <a:ext cx="1701800" cy="555625"/>
          </a:xfrm>
          <a:prstGeom prst="rect">
            <a:avLst/>
          </a:prstGeom>
        </p:spPr>
        <p:txBody>
          <a:bodyPr/>
          <a:lstStyle/>
          <a:p>
            <a:fld id="{6DC591CC-F50E-4AF0-963D-D3E13682B566}" type="datetime1">
              <a:rPr lang="es-ES" smtClean="0"/>
              <a:t>07/06/2023</a:t>
            </a:fld>
            <a:endParaRPr lang="es-ES"/>
          </a:p>
        </p:txBody>
      </p:sp>
      <p:sp>
        <p:nvSpPr>
          <p:cNvPr id="8" name="Marcador de pie de página 7">
            <a:extLst>
              <a:ext uri="{FF2B5EF4-FFF2-40B4-BE49-F238E27FC236}">
                <a16:creationId xmlns:a16="http://schemas.microsoft.com/office/drawing/2014/main" id="{E84E7D03-1393-37AA-6C70-91DCD1C8918F}"/>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9" name="Marcador de número de diapositiva 8">
            <a:extLst>
              <a:ext uri="{FF2B5EF4-FFF2-40B4-BE49-F238E27FC236}">
                <a16:creationId xmlns:a16="http://schemas.microsoft.com/office/drawing/2014/main" id="{1E5A566C-7819-373C-AD61-C5AC92C918B1}"/>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2054086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5B1AD-8DD7-3E7B-819A-5546D806743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96859FC-6B46-F31D-AACA-E7CEFD4DEF4E}"/>
              </a:ext>
            </a:extLst>
          </p:cNvPr>
          <p:cNvSpPr>
            <a:spLocks noGrp="1"/>
          </p:cNvSpPr>
          <p:nvPr>
            <p:ph type="dt" sz="half" idx="10"/>
          </p:nvPr>
        </p:nvSpPr>
        <p:spPr>
          <a:xfrm>
            <a:off x="519113" y="9675813"/>
            <a:ext cx="1701800" cy="555625"/>
          </a:xfrm>
          <a:prstGeom prst="rect">
            <a:avLst/>
          </a:prstGeom>
        </p:spPr>
        <p:txBody>
          <a:bodyPr/>
          <a:lstStyle/>
          <a:p>
            <a:fld id="{2F440CAD-E219-4BDA-A611-79D7EDCA7BD0}" type="datetime1">
              <a:rPr lang="es-ES" smtClean="0"/>
              <a:t>07/06/2023</a:t>
            </a:fld>
            <a:endParaRPr lang="es-ES"/>
          </a:p>
        </p:txBody>
      </p:sp>
      <p:sp>
        <p:nvSpPr>
          <p:cNvPr id="4" name="Marcador de pie de página 3">
            <a:extLst>
              <a:ext uri="{FF2B5EF4-FFF2-40B4-BE49-F238E27FC236}">
                <a16:creationId xmlns:a16="http://schemas.microsoft.com/office/drawing/2014/main" id="{85968FDA-56A4-9AA1-A5E8-AD8AFCD3DF67}"/>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5" name="Marcador de número de diapositiva 4">
            <a:extLst>
              <a:ext uri="{FF2B5EF4-FFF2-40B4-BE49-F238E27FC236}">
                <a16:creationId xmlns:a16="http://schemas.microsoft.com/office/drawing/2014/main" id="{D99CB552-A231-AC26-4477-3EFF1ED17D3F}"/>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367382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BC9EA0C-620D-F767-6378-688186C15C48}"/>
              </a:ext>
            </a:extLst>
          </p:cNvPr>
          <p:cNvSpPr>
            <a:spLocks noGrp="1"/>
          </p:cNvSpPr>
          <p:nvPr>
            <p:ph type="dt" sz="half" idx="10"/>
          </p:nvPr>
        </p:nvSpPr>
        <p:spPr>
          <a:xfrm>
            <a:off x="519113" y="9675813"/>
            <a:ext cx="1701800" cy="555625"/>
          </a:xfrm>
          <a:prstGeom prst="rect">
            <a:avLst/>
          </a:prstGeom>
        </p:spPr>
        <p:txBody>
          <a:bodyPr/>
          <a:lstStyle/>
          <a:p>
            <a:fld id="{682B0F13-40F9-4916-BFB5-D120D68ECFB9}" type="datetime1">
              <a:rPr lang="es-ES" smtClean="0"/>
              <a:t>07/06/2023</a:t>
            </a:fld>
            <a:endParaRPr lang="es-ES"/>
          </a:p>
        </p:txBody>
      </p:sp>
      <p:sp>
        <p:nvSpPr>
          <p:cNvPr id="3" name="Marcador de pie de página 2">
            <a:extLst>
              <a:ext uri="{FF2B5EF4-FFF2-40B4-BE49-F238E27FC236}">
                <a16:creationId xmlns:a16="http://schemas.microsoft.com/office/drawing/2014/main" id="{2B3C670C-E561-2D7F-E71D-EC295D76094F}"/>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40DB06E0-B9F7-B70F-9470-B1B02FF447A9}"/>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3678026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4DCFE3-69EC-062B-C3F2-8C0932B4CB3A}"/>
              </a:ext>
            </a:extLst>
          </p:cNvPr>
          <p:cNvSpPr>
            <a:spLocks noGrp="1"/>
          </p:cNvSpPr>
          <p:nvPr>
            <p:ph type="title"/>
          </p:nvPr>
        </p:nvSpPr>
        <p:spPr>
          <a:xfrm>
            <a:off x="520700" y="695325"/>
            <a:ext cx="2438400" cy="2436813"/>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ED0569-0898-BAAC-144B-029D8F8275AB}"/>
              </a:ext>
            </a:extLst>
          </p:cNvPr>
          <p:cNvSpPr>
            <a:spLocks noGrp="1"/>
          </p:cNvSpPr>
          <p:nvPr>
            <p:ph idx="1"/>
          </p:nvPr>
        </p:nvSpPr>
        <p:spPr>
          <a:xfrm>
            <a:off x="3213100" y="1503363"/>
            <a:ext cx="3827463" cy="7418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BF7C914-F312-A0D7-744E-DAEFCEB33CB9}"/>
              </a:ext>
            </a:extLst>
          </p:cNvPr>
          <p:cNvSpPr>
            <a:spLocks noGrp="1"/>
          </p:cNvSpPr>
          <p:nvPr>
            <p:ph type="body" sz="half" idx="2"/>
          </p:nvPr>
        </p:nvSpPr>
        <p:spPr>
          <a:xfrm>
            <a:off x="520700" y="3132138"/>
            <a:ext cx="2438400" cy="5802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32DFC2-235A-2755-ECF7-0C7CC7F434DC}"/>
              </a:ext>
            </a:extLst>
          </p:cNvPr>
          <p:cNvSpPr>
            <a:spLocks noGrp="1"/>
          </p:cNvSpPr>
          <p:nvPr>
            <p:ph type="dt" sz="half" idx="10"/>
          </p:nvPr>
        </p:nvSpPr>
        <p:spPr>
          <a:xfrm>
            <a:off x="519113" y="9675813"/>
            <a:ext cx="1701800" cy="555625"/>
          </a:xfrm>
          <a:prstGeom prst="rect">
            <a:avLst/>
          </a:prstGeom>
        </p:spPr>
        <p:txBody>
          <a:bodyPr/>
          <a:lstStyle/>
          <a:p>
            <a:fld id="{692823FC-80FA-41B9-B73B-140060B2E6A9}" type="datetime1">
              <a:rPr lang="es-ES" smtClean="0"/>
              <a:t>07/06/2023</a:t>
            </a:fld>
            <a:endParaRPr lang="es-ES"/>
          </a:p>
        </p:txBody>
      </p:sp>
      <p:sp>
        <p:nvSpPr>
          <p:cNvPr id="6" name="Marcador de pie de página 5">
            <a:extLst>
              <a:ext uri="{FF2B5EF4-FFF2-40B4-BE49-F238E27FC236}">
                <a16:creationId xmlns:a16="http://schemas.microsoft.com/office/drawing/2014/main" id="{EDE7E723-AC80-6095-A6B2-1EB03DFBA8E2}"/>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5EFA66C3-C89B-FADE-8634-74CD587D6172}"/>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425632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4575F9-F0F9-20D4-15B1-46E32263A5CA}"/>
              </a:ext>
            </a:extLst>
          </p:cNvPr>
          <p:cNvSpPr>
            <a:spLocks noGrp="1"/>
          </p:cNvSpPr>
          <p:nvPr>
            <p:ph type="title"/>
          </p:nvPr>
        </p:nvSpPr>
        <p:spPr>
          <a:xfrm>
            <a:off x="520700" y="695325"/>
            <a:ext cx="2438400" cy="2436813"/>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E620436-4935-6CFD-2E2C-25D9EE57974C}"/>
              </a:ext>
            </a:extLst>
          </p:cNvPr>
          <p:cNvSpPr>
            <a:spLocks noGrp="1"/>
          </p:cNvSpPr>
          <p:nvPr>
            <p:ph type="pic" idx="1"/>
          </p:nvPr>
        </p:nvSpPr>
        <p:spPr>
          <a:xfrm>
            <a:off x="3213100" y="1503363"/>
            <a:ext cx="3827463" cy="74183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73D4DA9-D11E-C27C-7468-9AC51D793F24}"/>
              </a:ext>
            </a:extLst>
          </p:cNvPr>
          <p:cNvSpPr>
            <a:spLocks noGrp="1"/>
          </p:cNvSpPr>
          <p:nvPr>
            <p:ph type="body" sz="half" idx="2"/>
          </p:nvPr>
        </p:nvSpPr>
        <p:spPr>
          <a:xfrm>
            <a:off x="520700" y="3132138"/>
            <a:ext cx="2438400" cy="5802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36CBF46-38CE-C730-9FAD-E5CA5AC0A8C4}"/>
              </a:ext>
            </a:extLst>
          </p:cNvPr>
          <p:cNvSpPr>
            <a:spLocks noGrp="1"/>
          </p:cNvSpPr>
          <p:nvPr>
            <p:ph type="dt" sz="half" idx="10"/>
          </p:nvPr>
        </p:nvSpPr>
        <p:spPr>
          <a:xfrm>
            <a:off x="519113" y="9675813"/>
            <a:ext cx="1701800" cy="555625"/>
          </a:xfrm>
          <a:prstGeom prst="rect">
            <a:avLst/>
          </a:prstGeom>
        </p:spPr>
        <p:txBody>
          <a:bodyPr/>
          <a:lstStyle/>
          <a:p>
            <a:fld id="{5AD82D70-670C-430A-B46E-2303A30C7B19}" type="datetime1">
              <a:rPr lang="es-ES" smtClean="0"/>
              <a:t>07/06/2023</a:t>
            </a:fld>
            <a:endParaRPr lang="es-ES"/>
          </a:p>
        </p:txBody>
      </p:sp>
      <p:sp>
        <p:nvSpPr>
          <p:cNvPr id="6" name="Marcador de pie de página 5">
            <a:extLst>
              <a:ext uri="{FF2B5EF4-FFF2-40B4-BE49-F238E27FC236}">
                <a16:creationId xmlns:a16="http://schemas.microsoft.com/office/drawing/2014/main" id="{9E53A03E-2A56-1F06-726E-00F7174CA1C7}"/>
              </a:ext>
            </a:extLst>
          </p:cNvPr>
          <p:cNvSpPr>
            <a:spLocks noGrp="1"/>
          </p:cNvSpPr>
          <p:nvPr>
            <p:ph type="ftr" sz="quarter" idx="11"/>
          </p:nvPr>
        </p:nvSpPr>
        <p:spPr>
          <a:xfrm>
            <a:off x="2503488" y="9675813"/>
            <a:ext cx="2552700" cy="555625"/>
          </a:xfrm>
          <a:prstGeom prst="rect">
            <a:avLst/>
          </a:prstGeom>
        </p:spPr>
        <p:txBody>
          <a:bodyPr/>
          <a:lstStyle/>
          <a:p>
            <a:endParaRPr lang="es-ES"/>
          </a:p>
        </p:txBody>
      </p:sp>
      <p:sp>
        <p:nvSpPr>
          <p:cNvPr id="7" name="Marcador de número de diapositiva 6">
            <a:extLst>
              <a:ext uri="{FF2B5EF4-FFF2-40B4-BE49-F238E27FC236}">
                <a16:creationId xmlns:a16="http://schemas.microsoft.com/office/drawing/2014/main" id="{C4086416-05F4-1F67-22E6-6B691BF5EF23}"/>
              </a:ext>
            </a:extLst>
          </p:cNvPr>
          <p:cNvSpPr>
            <a:spLocks noGrp="1"/>
          </p:cNvSpPr>
          <p:nvPr>
            <p:ph type="sldNum" sz="quarter" idx="12"/>
          </p:nvPr>
        </p:nvSpPr>
        <p:spPr>
          <a:xfrm>
            <a:off x="5338763" y="9675813"/>
            <a:ext cx="1701800" cy="555625"/>
          </a:xfrm>
          <a:prstGeom prst="rect">
            <a:avLst/>
          </a:prstGeom>
        </p:spPr>
        <p:txBody>
          <a:bodyPr/>
          <a:lstStyle/>
          <a:p>
            <a:fld id="{1FFB8788-4B10-4051-90DF-DE6F9A4A8DF0}" type="slidenum">
              <a:rPr lang="es-ES" smtClean="0"/>
              <a:t>‹#›</a:t>
            </a:fld>
            <a:endParaRPr lang="es-ES"/>
          </a:p>
        </p:txBody>
      </p:sp>
    </p:spTree>
    <p:extLst>
      <p:ext uri="{BB962C8B-B14F-4D97-AF65-F5344CB8AC3E}">
        <p14:creationId xmlns:p14="http://schemas.microsoft.com/office/powerpoint/2010/main" val="374305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2.jpeg"/><Relationship Id="rId3" Type="http://schemas.openxmlformats.org/officeDocument/2006/relationships/slideLayout" Target="../slideLayouts/slideLayout14.xml"/><Relationship Id="rId21" Type="http://schemas.openxmlformats.org/officeDocument/2006/relationships/image" Target="../media/image5.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oleObject" Target="../embeddings/oleObject2.bin"/><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2.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to 4" hidden="1">
            <a:extLst>
              <a:ext uri="{FF2B5EF4-FFF2-40B4-BE49-F238E27FC236}">
                <a16:creationId xmlns:a16="http://schemas.microsoft.com/office/drawing/2014/main" id="{9CEB46E2-1655-C161-E7D5-50F9784140BB}"/>
              </a:ext>
            </a:extLst>
          </p:cNvPr>
          <p:cNvGraphicFramePr>
            <a:graphicFrameLocks noChangeAspect="1"/>
          </p:cNvGraphicFramePr>
          <p:nvPr userDrawn="1">
            <p:custDataLst>
              <p:tags r:id="rId14"/>
            </p:custDataLst>
            <p:extLst>
              <p:ext uri="{D42A27DB-BD31-4B8C-83A1-F6EECF244321}">
                <p14:modId xmlns:p14="http://schemas.microsoft.com/office/powerpoint/2010/main" val="18610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Diapositiva de think-cell" r:id="rId15" imgW="395" imgH="396" progId="TCLayout.ActiveDocument.1">
                  <p:embed/>
                </p:oleObj>
              </mc:Choice>
              <mc:Fallback>
                <p:oleObj name="Diapositiva de think-cell" r:id="rId15" imgW="395" imgH="396" progId="TCLayout.ActiveDocument.1">
                  <p:embed/>
                  <p:pic>
                    <p:nvPicPr>
                      <p:cNvPr id="5" name="Objeto 4" hidden="1">
                        <a:extLst>
                          <a:ext uri="{FF2B5EF4-FFF2-40B4-BE49-F238E27FC236}">
                            <a16:creationId xmlns:a16="http://schemas.microsoft.com/office/drawing/2014/main" id="{9CEB46E2-1655-C161-E7D5-50F9784140BB}"/>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Marcador de título 1">
            <a:extLst>
              <a:ext uri="{FF2B5EF4-FFF2-40B4-BE49-F238E27FC236}">
                <a16:creationId xmlns:a16="http://schemas.microsoft.com/office/drawing/2014/main" id="{EA8CF111-F0B4-0362-0CEA-A258EF4D15A3}"/>
              </a:ext>
            </a:extLst>
          </p:cNvPr>
          <p:cNvSpPr>
            <a:spLocks noGrp="1"/>
          </p:cNvSpPr>
          <p:nvPr>
            <p:ph type="title"/>
          </p:nvPr>
        </p:nvSpPr>
        <p:spPr>
          <a:xfrm>
            <a:off x="519113" y="555625"/>
            <a:ext cx="6521450" cy="201771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B903380-5C3B-FE66-35EF-5A4EBB44672F}"/>
              </a:ext>
            </a:extLst>
          </p:cNvPr>
          <p:cNvSpPr>
            <a:spLocks noGrp="1"/>
          </p:cNvSpPr>
          <p:nvPr>
            <p:ph type="body" idx="1"/>
          </p:nvPr>
        </p:nvSpPr>
        <p:spPr>
          <a:xfrm>
            <a:off x="519113" y="2779713"/>
            <a:ext cx="6521450" cy="662305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3925995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o 7" hidden="1">
            <a:extLst>
              <a:ext uri="{FF2B5EF4-FFF2-40B4-BE49-F238E27FC236}">
                <a16:creationId xmlns:a16="http://schemas.microsoft.com/office/drawing/2014/main" id="{BA1DF072-3D50-BAC2-9EB0-59ED38DD4626}"/>
              </a:ext>
            </a:extLst>
          </p:cNvPr>
          <p:cNvGraphicFramePr>
            <a:graphicFrameLocks noChangeAspect="1"/>
          </p:cNvGraphicFramePr>
          <p:nvPr userDrawn="1">
            <p:custDataLst>
              <p:tags r:id="rId15"/>
            </p:custDataLst>
            <p:extLst>
              <p:ext uri="{D42A27DB-BD31-4B8C-83A1-F6EECF244321}">
                <p14:modId xmlns:p14="http://schemas.microsoft.com/office/powerpoint/2010/main" val="3050925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Diapositiva de think-cell" r:id="rId16" imgW="395" imgH="396" progId="TCLayout.ActiveDocument.1">
                  <p:embed/>
                </p:oleObj>
              </mc:Choice>
              <mc:Fallback>
                <p:oleObj name="Diapositiva de think-cell" r:id="rId16" imgW="395" imgH="396" progId="TCLayout.ActiveDocument.1">
                  <p:embed/>
                  <p:pic>
                    <p:nvPicPr>
                      <p:cNvPr id="8" name="Objeto 7" hidden="1">
                        <a:extLst>
                          <a:ext uri="{FF2B5EF4-FFF2-40B4-BE49-F238E27FC236}">
                            <a16:creationId xmlns:a16="http://schemas.microsoft.com/office/drawing/2014/main" id="{BA1DF072-3D50-BAC2-9EB0-59ED38DD4626}"/>
                          </a:ext>
                        </a:extLst>
                      </p:cNvPr>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19728" y="555804"/>
            <a:ext cx="6520220" cy="20178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9728" y="2779007"/>
            <a:ext cx="6520220" cy="66237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9728" y="9675780"/>
            <a:ext cx="1700927" cy="555801"/>
          </a:xfrm>
          <a:prstGeom prst="rect">
            <a:avLst/>
          </a:prstGeom>
        </p:spPr>
        <p:txBody>
          <a:bodyPr vert="horz" lIns="91440" tIns="45720" rIns="91440" bIns="45720" rtlCol="0" anchor="ctr"/>
          <a:lstStyle>
            <a:lvl1pPr algn="l">
              <a:defRPr sz="992">
                <a:solidFill>
                  <a:schemeClr val="tx1">
                    <a:tint val="75000"/>
                  </a:schemeClr>
                </a:solidFill>
              </a:defRPr>
            </a:lvl1pPr>
          </a:lstStyle>
          <a:p>
            <a:fld id="{9B4ED387-4F0E-4D18-B687-4538E1FCEADB}" type="datetime1">
              <a:rPr lang="es-ES" smtClean="0"/>
              <a:t>07/06/2023</a:t>
            </a:fld>
            <a:endParaRPr lang="es-ES"/>
          </a:p>
        </p:txBody>
      </p:sp>
      <p:sp>
        <p:nvSpPr>
          <p:cNvPr id="5" name="Footer Placeholder 4"/>
          <p:cNvSpPr>
            <a:spLocks noGrp="1"/>
          </p:cNvSpPr>
          <p:nvPr>
            <p:ph type="ftr" sz="quarter" idx="3"/>
          </p:nvPr>
        </p:nvSpPr>
        <p:spPr>
          <a:xfrm>
            <a:off x="2504143" y="9675780"/>
            <a:ext cx="2551390" cy="555801"/>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5339020" y="9675780"/>
            <a:ext cx="1700927" cy="555801"/>
          </a:xfrm>
          <a:prstGeom prst="rect">
            <a:avLst/>
          </a:prstGeom>
        </p:spPr>
        <p:txBody>
          <a:bodyPr vert="horz" lIns="91440" tIns="45720" rIns="91440" bIns="45720" rtlCol="0" anchor="ctr"/>
          <a:lstStyle>
            <a:lvl1pPr algn="r">
              <a:defRPr sz="992">
                <a:solidFill>
                  <a:schemeClr val="tx1">
                    <a:tint val="75000"/>
                  </a:schemeClr>
                </a:solidFill>
              </a:defRPr>
            </a:lvl1pPr>
          </a:lstStyle>
          <a:p>
            <a:fld id="{FBE302DD-C759-4E3F-9DCD-D0E05FA15A4A}" type="slidenum">
              <a:rPr lang="es-ES" smtClean="0"/>
              <a:t>‹#›</a:t>
            </a:fld>
            <a:endParaRPr lang="es-ES"/>
          </a:p>
        </p:txBody>
      </p:sp>
      <p:grpSp>
        <p:nvGrpSpPr>
          <p:cNvPr id="9" name="Grupo 16">
            <a:extLst>
              <a:ext uri="{FF2B5EF4-FFF2-40B4-BE49-F238E27FC236}">
                <a16:creationId xmlns:a16="http://schemas.microsoft.com/office/drawing/2014/main" id="{1034793C-9602-3BF8-B0CC-F04186C1F353}"/>
              </a:ext>
            </a:extLst>
          </p:cNvPr>
          <p:cNvGrpSpPr/>
          <p:nvPr userDrawn="1"/>
        </p:nvGrpSpPr>
        <p:grpSpPr>
          <a:xfrm>
            <a:off x="382579" y="55528"/>
            <a:ext cx="2171700" cy="424815"/>
            <a:chOff x="-312319" y="-5862"/>
            <a:chExt cx="3445587" cy="389625"/>
          </a:xfrm>
        </p:grpSpPr>
        <p:pic>
          <p:nvPicPr>
            <p:cNvPr id="10" name="Imagen 58">
              <a:extLst>
                <a:ext uri="{FF2B5EF4-FFF2-40B4-BE49-F238E27FC236}">
                  <a16:creationId xmlns:a16="http://schemas.microsoft.com/office/drawing/2014/main" id="{77019242-BAF1-E6F5-81BF-83305D395EF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12319" y="-5862"/>
              <a:ext cx="1047781" cy="389625"/>
            </a:xfrm>
            <a:prstGeom prst="rect">
              <a:avLst/>
            </a:prstGeom>
          </p:spPr>
        </p:pic>
        <p:sp>
          <p:nvSpPr>
            <p:cNvPr id="12" name="CuadroTexto 18">
              <a:extLst>
                <a:ext uri="{FF2B5EF4-FFF2-40B4-BE49-F238E27FC236}">
                  <a16:creationId xmlns:a16="http://schemas.microsoft.com/office/drawing/2014/main" id="{EC5CE630-C6EE-F22A-0743-7F28443A169C}"/>
                </a:ext>
              </a:extLst>
            </p:cNvPr>
            <p:cNvSpPr txBox="1"/>
            <p:nvPr userDrawn="1"/>
          </p:nvSpPr>
          <p:spPr>
            <a:xfrm>
              <a:off x="657648" y="122266"/>
              <a:ext cx="2475620" cy="209494"/>
            </a:xfrm>
            <a:prstGeom prst="rect">
              <a:avLst/>
            </a:prstGeom>
            <a:noFill/>
          </p:spPr>
          <p:txBody>
            <a:bodyPr wrap="square" rtlCol="0">
              <a:noAutofit/>
            </a:bodyPr>
            <a:lstStyle/>
            <a:p>
              <a:r>
                <a:rPr lang="en-GB" sz="600" kern="1200">
                  <a:solidFill>
                    <a:srgbClr val="000000"/>
                  </a:solidFill>
                  <a:effectLst/>
                  <a:latin typeface="Arial" panose="020B0604020202020204" pitchFamily="34" charset="0"/>
                  <a:ea typeface="Times New Roman" panose="02020603050405020304" pitchFamily="18" charset="0"/>
                </a:rPr>
                <a:t>Funded by the European Union </a:t>
              </a:r>
              <a:endParaRPr lang="ca-ES" sz="1200">
                <a:effectLst/>
                <a:latin typeface="Times New Roman" panose="02020603050405020304" pitchFamily="18" charset="0"/>
                <a:ea typeface="Times New Roman" panose="02020603050405020304" pitchFamily="18" charset="0"/>
              </a:endParaRPr>
            </a:p>
          </p:txBody>
        </p:sp>
      </p:grpSp>
      <p:sp>
        <p:nvSpPr>
          <p:cNvPr id="16" name="object 15">
            <a:extLst>
              <a:ext uri="{FF2B5EF4-FFF2-40B4-BE49-F238E27FC236}">
                <a16:creationId xmlns:a16="http://schemas.microsoft.com/office/drawing/2014/main" id="{4412E959-F34C-E552-E1B3-BCB082746CBB}"/>
              </a:ext>
            </a:extLst>
          </p:cNvPr>
          <p:cNvSpPr/>
          <p:nvPr userDrawn="1"/>
        </p:nvSpPr>
        <p:spPr>
          <a:xfrm>
            <a:off x="6216633" y="193549"/>
            <a:ext cx="1048684" cy="142583"/>
          </a:xfrm>
          <a:custGeom>
            <a:avLst/>
            <a:gdLst/>
            <a:ahLst/>
            <a:cxnLst/>
            <a:rect l="l" t="t" r="r" b="b"/>
            <a:pathLst>
              <a:path w="3972559" h="534035">
                <a:moveTo>
                  <a:pt x="558812" y="5613"/>
                </a:moveTo>
                <a:lnTo>
                  <a:pt x="431787" y="5613"/>
                </a:lnTo>
                <a:lnTo>
                  <a:pt x="431787" y="331304"/>
                </a:lnTo>
                <a:lnTo>
                  <a:pt x="432054" y="350342"/>
                </a:lnTo>
                <a:lnTo>
                  <a:pt x="433717" y="396265"/>
                </a:lnTo>
                <a:lnTo>
                  <a:pt x="434073" y="402094"/>
                </a:lnTo>
                <a:lnTo>
                  <a:pt x="433717" y="407352"/>
                </a:lnTo>
                <a:lnTo>
                  <a:pt x="426999" y="411111"/>
                </a:lnTo>
                <a:lnTo>
                  <a:pt x="423265" y="407847"/>
                </a:lnTo>
                <a:lnTo>
                  <a:pt x="420827" y="403542"/>
                </a:lnTo>
                <a:lnTo>
                  <a:pt x="329819" y="241185"/>
                </a:lnTo>
                <a:lnTo>
                  <a:pt x="295529" y="180492"/>
                </a:lnTo>
                <a:lnTo>
                  <a:pt x="264121" y="125412"/>
                </a:lnTo>
                <a:lnTo>
                  <a:pt x="239369" y="82778"/>
                </a:lnTo>
                <a:lnTo>
                  <a:pt x="205524" y="35331"/>
                </a:lnTo>
                <a:lnTo>
                  <a:pt x="152425" y="4343"/>
                </a:lnTo>
                <a:lnTo>
                  <a:pt x="114769" y="0"/>
                </a:lnTo>
                <a:lnTo>
                  <a:pt x="82651" y="3149"/>
                </a:lnTo>
                <a:lnTo>
                  <a:pt x="51663" y="14960"/>
                </a:lnTo>
                <a:lnTo>
                  <a:pt x="25260" y="38950"/>
                </a:lnTo>
                <a:lnTo>
                  <a:pt x="6896" y="78663"/>
                </a:lnTo>
                <a:lnTo>
                  <a:pt x="0" y="137629"/>
                </a:lnTo>
                <a:lnTo>
                  <a:pt x="0" y="528015"/>
                </a:lnTo>
                <a:lnTo>
                  <a:pt x="126898" y="528015"/>
                </a:lnTo>
                <a:lnTo>
                  <a:pt x="126898" y="202463"/>
                </a:lnTo>
                <a:lnTo>
                  <a:pt x="126644" y="183438"/>
                </a:lnTo>
                <a:lnTo>
                  <a:pt x="124739" y="131737"/>
                </a:lnTo>
                <a:lnTo>
                  <a:pt x="125031" y="126263"/>
                </a:lnTo>
                <a:lnTo>
                  <a:pt x="131826" y="122656"/>
                </a:lnTo>
                <a:lnTo>
                  <a:pt x="135420" y="125907"/>
                </a:lnTo>
                <a:lnTo>
                  <a:pt x="192024" y="228041"/>
                </a:lnTo>
                <a:lnTo>
                  <a:pt x="224040" y="285483"/>
                </a:lnTo>
                <a:lnTo>
                  <a:pt x="257530" y="345020"/>
                </a:lnTo>
                <a:lnTo>
                  <a:pt x="289179" y="400469"/>
                </a:lnTo>
                <a:lnTo>
                  <a:pt x="315658" y="445643"/>
                </a:lnTo>
                <a:lnTo>
                  <a:pt x="353225" y="498436"/>
                </a:lnTo>
                <a:lnTo>
                  <a:pt x="406336" y="529590"/>
                </a:lnTo>
                <a:lnTo>
                  <a:pt x="443992" y="533984"/>
                </a:lnTo>
                <a:lnTo>
                  <a:pt x="476084" y="530796"/>
                </a:lnTo>
                <a:lnTo>
                  <a:pt x="507085" y="518934"/>
                </a:lnTo>
                <a:lnTo>
                  <a:pt x="533514" y="494855"/>
                </a:lnTo>
                <a:lnTo>
                  <a:pt x="551916" y="455091"/>
                </a:lnTo>
                <a:lnTo>
                  <a:pt x="558812" y="396138"/>
                </a:lnTo>
                <a:lnTo>
                  <a:pt x="558812" y="5613"/>
                </a:lnTo>
                <a:close/>
              </a:path>
              <a:path w="3972559" h="534035">
                <a:moveTo>
                  <a:pt x="1094447" y="5778"/>
                </a:moveTo>
                <a:lnTo>
                  <a:pt x="602284" y="5778"/>
                </a:lnTo>
                <a:lnTo>
                  <a:pt x="602284" y="114998"/>
                </a:lnTo>
                <a:lnTo>
                  <a:pt x="784009" y="114998"/>
                </a:lnTo>
                <a:lnTo>
                  <a:pt x="784009" y="527748"/>
                </a:lnTo>
                <a:lnTo>
                  <a:pt x="912710" y="527748"/>
                </a:lnTo>
                <a:lnTo>
                  <a:pt x="912710" y="114998"/>
                </a:lnTo>
                <a:lnTo>
                  <a:pt x="1094447" y="114998"/>
                </a:lnTo>
                <a:lnTo>
                  <a:pt x="1094447" y="5778"/>
                </a:lnTo>
                <a:close/>
              </a:path>
              <a:path w="3972559" h="534035">
                <a:moveTo>
                  <a:pt x="1627581" y="5778"/>
                </a:moveTo>
                <a:lnTo>
                  <a:pt x="1135418" y="5778"/>
                </a:lnTo>
                <a:lnTo>
                  <a:pt x="1135418" y="114998"/>
                </a:lnTo>
                <a:lnTo>
                  <a:pt x="1317091" y="114998"/>
                </a:lnTo>
                <a:lnTo>
                  <a:pt x="1317091" y="527748"/>
                </a:lnTo>
                <a:lnTo>
                  <a:pt x="1445920" y="527748"/>
                </a:lnTo>
                <a:lnTo>
                  <a:pt x="1445920" y="114998"/>
                </a:lnTo>
                <a:lnTo>
                  <a:pt x="1627581" y="114998"/>
                </a:lnTo>
                <a:lnTo>
                  <a:pt x="1627581" y="5778"/>
                </a:lnTo>
                <a:close/>
              </a:path>
              <a:path w="3972559" h="534035">
                <a:moveTo>
                  <a:pt x="2316022" y="188772"/>
                </a:moveTo>
                <a:lnTo>
                  <a:pt x="2312454" y="135509"/>
                </a:lnTo>
                <a:lnTo>
                  <a:pt x="2307755" y="117005"/>
                </a:lnTo>
                <a:lnTo>
                  <a:pt x="2301570" y="92595"/>
                </a:lnTo>
                <a:lnTo>
                  <a:pt x="2283129" y="59245"/>
                </a:lnTo>
                <a:lnTo>
                  <a:pt x="2256866" y="34671"/>
                </a:lnTo>
                <a:lnTo>
                  <a:pt x="2222538" y="18097"/>
                </a:lnTo>
                <a:lnTo>
                  <a:pt x="2184616" y="9766"/>
                </a:lnTo>
                <a:lnTo>
                  <a:pt x="2184616" y="186474"/>
                </a:lnTo>
                <a:lnTo>
                  <a:pt x="2184616" y="347281"/>
                </a:lnTo>
                <a:lnTo>
                  <a:pt x="2181047" y="379285"/>
                </a:lnTo>
                <a:lnTo>
                  <a:pt x="2169718" y="400812"/>
                </a:lnTo>
                <a:lnTo>
                  <a:pt x="2149716" y="412940"/>
                </a:lnTo>
                <a:lnTo>
                  <a:pt x="2120125" y="416750"/>
                </a:lnTo>
                <a:lnTo>
                  <a:pt x="1912810" y="416750"/>
                </a:lnTo>
                <a:lnTo>
                  <a:pt x="1912810" y="117005"/>
                </a:lnTo>
                <a:lnTo>
                  <a:pt x="2120125" y="117005"/>
                </a:lnTo>
                <a:lnTo>
                  <a:pt x="2149716" y="120815"/>
                </a:lnTo>
                <a:lnTo>
                  <a:pt x="2169718" y="132969"/>
                </a:lnTo>
                <a:lnTo>
                  <a:pt x="2181047" y="154495"/>
                </a:lnTo>
                <a:lnTo>
                  <a:pt x="2184616" y="186474"/>
                </a:lnTo>
                <a:lnTo>
                  <a:pt x="2184616" y="9766"/>
                </a:lnTo>
                <a:lnTo>
                  <a:pt x="2179891" y="8724"/>
                </a:lnTo>
                <a:lnTo>
                  <a:pt x="2128659" y="5765"/>
                </a:lnTo>
                <a:lnTo>
                  <a:pt x="1784121" y="5765"/>
                </a:lnTo>
                <a:lnTo>
                  <a:pt x="1784121" y="527837"/>
                </a:lnTo>
                <a:lnTo>
                  <a:pt x="2134628" y="527837"/>
                </a:lnTo>
                <a:lnTo>
                  <a:pt x="2188108" y="524002"/>
                </a:lnTo>
                <a:lnTo>
                  <a:pt x="2230907" y="512546"/>
                </a:lnTo>
                <a:lnTo>
                  <a:pt x="2288057" y="467258"/>
                </a:lnTo>
                <a:lnTo>
                  <a:pt x="2307920" y="416750"/>
                </a:lnTo>
                <a:lnTo>
                  <a:pt x="2313216" y="392836"/>
                </a:lnTo>
                <a:lnTo>
                  <a:pt x="2316022" y="344982"/>
                </a:lnTo>
                <a:lnTo>
                  <a:pt x="2316022" y="188772"/>
                </a:lnTo>
                <a:close/>
              </a:path>
              <a:path w="3972559" h="534035">
                <a:moveTo>
                  <a:pt x="2903613" y="184607"/>
                </a:moveTo>
                <a:lnTo>
                  <a:pt x="2900603" y="133286"/>
                </a:lnTo>
                <a:lnTo>
                  <a:pt x="2891104" y="91643"/>
                </a:lnTo>
                <a:lnTo>
                  <a:pt x="2849651" y="34759"/>
                </a:lnTo>
                <a:lnTo>
                  <a:pt x="2773451" y="8788"/>
                </a:lnTo>
                <a:lnTo>
                  <a:pt x="2720492" y="5791"/>
                </a:lnTo>
                <a:lnTo>
                  <a:pt x="2396464" y="5791"/>
                </a:lnTo>
                <a:lnTo>
                  <a:pt x="2396464" y="116586"/>
                </a:lnTo>
                <a:lnTo>
                  <a:pt x="2711894" y="116586"/>
                </a:lnTo>
                <a:lnTo>
                  <a:pt x="2741485" y="120408"/>
                </a:lnTo>
                <a:lnTo>
                  <a:pt x="2761437" y="132549"/>
                </a:lnTo>
                <a:lnTo>
                  <a:pt x="2772702" y="154063"/>
                </a:lnTo>
                <a:lnTo>
                  <a:pt x="2776232" y="186004"/>
                </a:lnTo>
                <a:lnTo>
                  <a:pt x="2776309" y="204444"/>
                </a:lnTo>
                <a:lnTo>
                  <a:pt x="2776232" y="309689"/>
                </a:lnTo>
                <a:lnTo>
                  <a:pt x="2776232" y="416344"/>
                </a:lnTo>
                <a:lnTo>
                  <a:pt x="2533688" y="416344"/>
                </a:lnTo>
                <a:lnTo>
                  <a:pt x="2518968" y="414210"/>
                </a:lnTo>
                <a:lnTo>
                  <a:pt x="2505659" y="406146"/>
                </a:lnTo>
                <a:lnTo>
                  <a:pt x="2496020" y="389699"/>
                </a:lnTo>
                <a:lnTo>
                  <a:pt x="2492298" y="362407"/>
                </a:lnTo>
                <a:lnTo>
                  <a:pt x="2495994" y="335216"/>
                </a:lnTo>
                <a:lnTo>
                  <a:pt x="2505583" y="319201"/>
                </a:lnTo>
                <a:lnTo>
                  <a:pt x="2518892" y="311607"/>
                </a:lnTo>
                <a:lnTo>
                  <a:pt x="2533688" y="309689"/>
                </a:lnTo>
                <a:lnTo>
                  <a:pt x="2776232" y="309689"/>
                </a:lnTo>
                <a:lnTo>
                  <a:pt x="2776232" y="204444"/>
                </a:lnTo>
                <a:lnTo>
                  <a:pt x="2514828" y="204444"/>
                </a:lnTo>
                <a:lnTo>
                  <a:pt x="2461171" y="210045"/>
                </a:lnTo>
                <a:lnTo>
                  <a:pt x="2419477" y="227215"/>
                </a:lnTo>
                <a:lnTo>
                  <a:pt x="2389721" y="256527"/>
                </a:lnTo>
                <a:lnTo>
                  <a:pt x="2371890" y="298551"/>
                </a:lnTo>
                <a:lnTo>
                  <a:pt x="2365959" y="353872"/>
                </a:lnTo>
                <a:lnTo>
                  <a:pt x="2365959" y="378561"/>
                </a:lnTo>
                <a:lnTo>
                  <a:pt x="2372106" y="435038"/>
                </a:lnTo>
                <a:lnTo>
                  <a:pt x="2390584" y="477177"/>
                </a:lnTo>
                <a:lnTo>
                  <a:pt x="2421420" y="506006"/>
                </a:lnTo>
                <a:lnTo>
                  <a:pt x="2464625" y="522554"/>
                </a:lnTo>
                <a:lnTo>
                  <a:pt x="2520238" y="527837"/>
                </a:lnTo>
                <a:lnTo>
                  <a:pt x="2903613" y="527837"/>
                </a:lnTo>
                <a:lnTo>
                  <a:pt x="2903613" y="416344"/>
                </a:lnTo>
                <a:lnTo>
                  <a:pt x="2903613" y="309689"/>
                </a:lnTo>
                <a:lnTo>
                  <a:pt x="2903613" y="184607"/>
                </a:lnTo>
                <a:close/>
              </a:path>
              <a:path w="3972559" h="534035">
                <a:moveTo>
                  <a:pt x="3421773" y="5778"/>
                </a:moveTo>
                <a:lnTo>
                  <a:pt x="2929471" y="5778"/>
                </a:lnTo>
                <a:lnTo>
                  <a:pt x="2929471" y="114998"/>
                </a:lnTo>
                <a:lnTo>
                  <a:pt x="3111271" y="114998"/>
                </a:lnTo>
                <a:lnTo>
                  <a:pt x="3111271" y="527748"/>
                </a:lnTo>
                <a:lnTo>
                  <a:pt x="3239897" y="527748"/>
                </a:lnTo>
                <a:lnTo>
                  <a:pt x="3239897" y="114998"/>
                </a:lnTo>
                <a:lnTo>
                  <a:pt x="3421773" y="114998"/>
                </a:lnTo>
                <a:lnTo>
                  <a:pt x="3421773" y="5778"/>
                </a:lnTo>
                <a:close/>
              </a:path>
              <a:path w="3972559" h="534035">
                <a:moveTo>
                  <a:pt x="3971975" y="184607"/>
                </a:moveTo>
                <a:lnTo>
                  <a:pt x="3968978" y="133286"/>
                </a:lnTo>
                <a:lnTo>
                  <a:pt x="3959504" y="91643"/>
                </a:lnTo>
                <a:lnTo>
                  <a:pt x="3918127" y="34759"/>
                </a:lnTo>
                <a:lnTo>
                  <a:pt x="3841889" y="8788"/>
                </a:lnTo>
                <a:lnTo>
                  <a:pt x="3788841" y="5791"/>
                </a:lnTo>
                <a:lnTo>
                  <a:pt x="3464890" y="5791"/>
                </a:lnTo>
                <a:lnTo>
                  <a:pt x="3464890" y="116586"/>
                </a:lnTo>
                <a:lnTo>
                  <a:pt x="3780523" y="116586"/>
                </a:lnTo>
                <a:lnTo>
                  <a:pt x="3810050" y="120408"/>
                </a:lnTo>
                <a:lnTo>
                  <a:pt x="3829977" y="132549"/>
                </a:lnTo>
                <a:lnTo>
                  <a:pt x="3841254" y="154063"/>
                </a:lnTo>
                <a:lnTo>
                  <a:pt x="3844798" y="186004"/>
                </a:lnTo>
                <a:lnTo>
                  <a:pt x="3844798" y="204444"/>
                </a:lnTo>
                <a:lnTo>
                  <a:pt x="3844798" y="309689"/>
                </a:lnTo>
                <a:lnTo>
                  <a:pt x="3844798" y="416344"/>
                </a:lnTo>
                <a:lnTo>
                  <a:pt x="3602113" y="416344"/>
                </a:lnTo>
                <a:lnTo>
                  <a:pt x="3587419" y="414210"/>
                </a:lnTo>
                <a:lnTo>
                  <a:pt x="3574110" y="406146"/>
                </a:lnTo>
                <a:lnTo>
                  <a:pt x="3564445" y="389699"/>
                </a:lnTo>
                <a:lnTo>
                  <a:pt x="3560711" y="362407"/>
                </a:lnTo>
                <a:lnTo>
                  <a:pt x="3564420" y="335216"/>
                </a:lnTo>
                <a:lnTo>
                  <a:pt x="3574034" y="319201"/>
                </a:lnTo>
                <a:lnTo>
                  <a:pt x="3587331" y="311607"/>
                </a:lnTo>
                <a:lnTo>
                  <a:pt x="3602113" y="309689"/>
                </a:lnTo>
                <a:lnTo>
                  <a:pt x="3844798" y="309689"/>
                </a:lnTo>
                <a:lnTo>
                  <a:pt x="3844798" y="204444"/>
                </a:lnTo>
                <a:lnTo>
                  <a:pt x="3583330" y="204444"/>
                </a:lnTo>
                <a:lnTo>
                  <a:pt x="3529660" y="210045"/>
                </a:lnTo>
                <a:lnTo>
                  <a:pt x="3487966" y="227215"/>
                </a:lnTo>
                <a:lnTo>
                  <a:pt x="3458222" y="256527"/>
                </a:lnTo>
                <a:lnTo>
                  <a:pt x="3440392" y="298551"/>
                </a:lnTo>
                <a:lnTo>
                  <a:pt x="3434448" y="353872"/>
                </a:lnTo>
                <a:lnTo>
                  <a:pt x="3434448" y="378561"/>
                </a:lnTo>
                <a:lnTo>
                  <a:pt x="3440607" y="435038"/>
                </a:lnTo>
                <a:lnTo>
                  <a:pt x="3459099" y="477177"/>
                </a:lnTo>
                <a:lnTo>
                  <a:pt x="3489934" y="506006"/>
                </a:lnTo>
                <a:lnTo>
                  <a:pt x="3533114" y="522554"/>
                </a:lnTo>
                <a:lnTo>
                  <a:pt x="3588664" y="527837"/>
                </a:lnTo>
                <a:lnTo>
                  <a:pt x="3971975" y="527837"/>
                </a:lnTo>
                <a:lnTo>
                  <a:pt x="3971975" y="416344"/>
                </a:lnTo>
                <a:lnTo>
                  <a:pt x="3971975" y="309689"/>
                </a:lnTo>
                <a:lnTo>
                  <a:pt x="3971975" y="184607"/>
                </a:lnTo>
                <a:close/>
              </a:path>
            </a:pathLst>
          </a:custGeom>
          <a:solidFill>
            <a:schemeClr val="accent1"/>
          </a:solidFill>
        </p:spPr>
        <p:txBody>
          <a:bodyPr wrap="square" lIns="0" tIns="0" rIns="0" bIns="0" rtlCol="0"/>
          <a:lstStyle/>
          <a:p>
            <a:endParaRPr/>
          </a:p>
        </p:txBody>
      </p:sp>
      <p:pic>
        <p:nvPicPr>
          <p:cNvPr id="17" name="Fotografía 3" descr="Icono  Descripción generada automáticamente">
            <a:extLst>
              <a:ext uri="{FF2B5EF4-FFF2-40B4-BE49-F238E27FC236}">
                <a16:creationId xmlns:a16="http://schemas.microsoft.com/office/drawing/2014/main" id="{61D2EA41-20B8-09BA-420D-096FE41A3D3C}"/>
              </a:ext>
            </a:extLst>
          </p:cNvPr>
          <p:cNvPicPr/>
          <p:nvPr userDrawn="1"/>
        </p:nvPicPr>
        <p:blipFill rotWithShape="1">
          <a:blip r:embed="rId19" cstate="print">
            <a:extLst>
              <a:ext uri="{28A0092B-C50C-407E-A947-70E740481C1C}">
                <a14:useLocalDpi xmlns:a14="http://schemas.microsoft.com/office/drawing/2010/main" val="0"/>
              </a:ext>
            </a:extLst>
          </a:blip>
          <a:srcRect l="9693" t="9581" r="9125" b="-2"/>
          <a:stretch/>
        </p:blipFill>
        <p:spPr bwMode="auto">
          <a:xfrm>
            <a:off x="5261713" y="121965"/>
            <a:ext cx="672721" cy="285749"/>
          </a:xfrm>
          <a:prstGeom prst="rect">
            <a:avLst/>
          </a:prstGeom>
          <a:ln>
            <a:noFill/>
          </a:ln>
          <a:extLst>
            <a:ext uri="{53640926-AAD7-44D8-BBD7-CCE9431645EC}">
              <a14:shadowObscured xmlns:a14="http://schemas.microsoft.com/office/drawing/2010/main"/>
            </a:ext>
          </a:extLst>
        </p:spPr>
      </p:pic>
      <p:pic>
        <p:nvPicPr>
          <p:cNvPr id="19" name="Imagen 16">
            <a:extLst>
              <a:ext uri="{FF2B5EF4-FFF2-40B4-BE49-F238E27FC236}">
                <a16:creationId xmlns:a16="http://schemas.microsoft.com/office/drawing/2014/main" id="{CAE1B71F-75D4-7F01-6237-0FDB6967BA08}"/>
              </a:ext>
            </a:extLst>
          </p:cNvPr>
          <p:cNvPicPr>
            <a:picLocks/>
          </p:cNvPicPr>
          <p:nvPr userDrawn="1"/>
        </p:nvPicPr>
        <p:blipFill>
          <a:blip r:embed="rId20"/>
          <a:stretch>
            <a:fillRect/>
          </a:stretch>
        </p:blipFill>
        <p:spPr>
          <a:xfrm>
            <a:off x="2474422" y="124536"/>
            <a:ext cx="1187330" cy="285749"/>
          </a:xfrm>
          <a:prstGeom prst="rect">
            <a:avLst/>
          </a:prstGeom>
        </p:spPr>
      </p:pic>
      <p:pic>
        <p:nvPicPr>
          <p:cNvPr id="20" name="Imagen 20">
            <a:extLst>
              <a:ext uri="{FF2B5EF4-FFF2-40B4-BE49-F238E27FC236}">
                <a16:creationId xmlns:a16="http://schemas.microsoft.com/office/drawing/2014/main" id="{6B095E25-04A2-04CB-0C16-9E6414F115F4}"/>
              </a:ext>
            </a:extLst>
          </p:cNvPr>
          <p:cNvPicPr>
            <a:picLocks/>
          </p:cNvPicPr>
          <p:nvPr userDrawn="1"/>
        </p:nvPicPr>
        <p:blipFill>
          <a:blip r:embed="rId21"/>
          <a:stretch>
            <a:fillRect/>
          </a:stretch>
        </p:blipFill>
        <p:spPr>
          <a:xfrm>
            <a:off x="3985722" y="121964"/>
            <a:ext cx="993792" cy="285750"/>
          </a:xfrm>
          <a:prstGeom prst="rect">
            <a:avLst/>
          </a:prstGeom>
        </p:spPr>
      </p:pic>
    </p:spTree>
    <p:extLst>
      <p:ext uri="{BB962C8B-B14F-4D97-AF65-F5344CB8AC3E}">
        <p14:creationId xmlns:p14="http://schemas.microsoft.com/office/powerpoint/2010/main" val="32915932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hdr="0" ftr="0" dt="0"/>
  <p:txStyles>
    <p:titleStyle>
      <a:lvl1pPr algn="l" defTabSz="755934" rtl="0" eaLnBrk="1" latinLnBrk="0" hangingPunct="1">
        <a:lnSpc>
          <a:spcPct val="90000"/>
        </a:lnSpc>
        <a:spcBef>
          <a:spcPct val="0"/>
        </a:spcBef>
        <a:buNone/>
        <a:defRPr sz="3637" kern="1200">
          <a:solidFill>
            <a:schemeClr val="tx1"/>
          </a:solidFill>
          <a:latin typeface="Century Gothic" panose="020B0502020202020204" pitchFamily="34" charset="0"/>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slideLayout" Target="../slideLayouts/slideLayout13.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image" Target="../media/image32.png"/><Relationship Id="rId2" Type="http://schemas.openxmlformats.org/officeDocument/2006/relationships/tags" Target="../tags/tag8.xml"/><Relationship Id="rId16" Type="http://schemas.openxmlformats.org/officeDocument/2006/relationships/image" Target="../media/image31.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image" Target="../media/image30.png"/><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tags" Target="../tags/tag26.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34.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image" Target="../media/image33.png"/><Relationship Id="rId5" Type="http://schemas.openxmlformats.org/officeDocument/2006/relationships/tags" Target="../tags/tag23.xml"/><Relationship Id="rId10" Type="http://schemas.openxmlformats.org/officeDocument/2006/relationships/notesSlide" Target="../notesSlides/notesSlide12.xml"/><Relationship Id="rId4" Type="http://schemas.openxmlformats.org/officeDocument/2006/relationships/tags" Target="../tags/tag22.xml"/><Relationship Id="rId9"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3.xml"/><Relationship Id="rId7" Type="http://schemas.openxmlformats.org/officeDocument/2006/relationships/hyperlink" Target="https://gnius.esante.gouv.fr/sites/default/files/2022-03/R%C3%A9f%C3%A9rentiel%20de%20comp%C3%A9tences%20num%C3%A9rique%20en%20sant%C3%A9.pdf" TargetMode="External"/><Relationship Id="rId2" Type="http://schemas.openxmlformats.org/officeDocument/2006/relationships/tags" Target="../tags/tag27.xml"/><Relationship Id="rId1" Type="http://schemas.openxmlformats.org/officeDocument/2006/relationships/vmlDrawing" Target="../drawings/vmlDrawing6.vml"/><Relationship Id="rId6" Type="http://schemas.openxmlformats.org/officeDocument/2006/relationships/image" Target="../media/image1.emf"/><Relationship Id="rId11" Type="http://schemas.openxmlformats.org/officeDocument/2006/relationships/image" Target="../media/image38.jpeg"/><Relationship Id="rId5" Type="http://schemas.openxmlformats.org/officeDocument/2006/relationships/oleObject" Target="../embeddings/oleObject6.bin"/><Relationship Id="rId10"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rcn.org.uk/-/media/Royal-College-Of-Nursing/Documents/Clinical-Topics/A-Health-and-Care-Digital-Capabilities-Framework.pdf"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0.xml"/><Relationship Id="rId7" Type="http://schemas.openxmlformats.org/officeDocument/2006/relationships/image" Target="../media/image40.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6.xml"/><Relationship Id="rId11" Type="http://schemas.openxmlformats.org/officeDocument/2006/relationships/image" Target="../media/image42.png"/><Relationship Id="rId5" Type="http://schemas.openxmlformats.org/officeDocument/2006/relationships/slideLayout" Target="../slideLayouts/slideLayout13.xml"/><Relationship Id="rId10" Type="http://schemas.microsoft.com/office/2007/relationships/hdphoto" Target="../media/hdphoto2.wdp"/><Relationship Id="rId4" Type="http://schemas.openxmlformats.org/officeDocument/2006/relationships/tags" Target="../tags/tag31.xm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4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tags" Target="../tags/tag34.xml"/><Relationship Id="rId7" Type="http://schemas.openxmlformats.org/officeDocument/2006/relationships/hyperlink" Target="https://salutweb.gencat.cat/web/.content/_departament/eixos-xiv-legislatura/1r_forum_dialeg_professional/documents/conclusions-forum-dialeg-professional.pdf" TargetMode="Externa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19.xml"/><Relationship Id="rId11" Type="http://schemas.openxmlformats.org/officeDocument/2006/relationships/image" Target="../media/image49.png"/><Relationship Id="rId5" Type="http://schemas.openxmlformats.org/officeDocument/2006/relationships/slideLayout" Target="../slideLayouts/slideLayout13.xml"/><Relationship Id="rId10" Type="http://schemas.openxmlformats.org/officeDocument/2006/relationships/image" Target="../media/image48.png"/><Relationship Id="rId4" Type="http://schemas.openxmlformats.org/officeDocument/2006/relationships/tags" Target="../tags/tag35.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59.png"/><Relationship Id="rId3" Type="http://schemas.openxmlformats.org/officeDocument/2006/relationships/tags" Target="../tags/tag37.xml"/><Relationship Id="rId7" Type="http://schemas.openxmlformats.org/officeDocument/2006/relationships/slideLayout" Target="../slideLayouts/slideLayout13.xml"/><Relationship Id="rId12" Type="http://schemas.openxmlformats.org/officeDocument/2006/relationships/image" Target="../media/image58.png"/><Relationship Id="rId2" Type="http://schemas.openxmlformats.org/officeDocument/2006/relationships/tags" Target="../tags/tag36.xml"/><Relationship Id="rId1" Type="http://schemas.openxmlformats.org/officeDocument/2006/relationships/vmlDrawing" Target="../drawings/vmlDrawing7.vml"/><Relationship Id="rId6" Type="http://schemas.openxmlformats.org/officeDocument/2006/relationships/tags" Target="../tags/tag40.xml"/><Relationship Id="rId11" Type="http://schemas.openxmlformats.org/officeDocument/2006/relationships/hyperlink" Target="https://ikanos.eus/" TargetMode="External"/><Relationship Id="rId5" Type="http://schemas.openxmlformats.org/officeDocument/2006/relationships/tags" Target="../tags/tag39.xml"/><Relationship Id="rId10" Type="http://schemas.openxmlformats.org/officeDocument/2006/relationships/image" Target="../media/image1.emf"/><Relationship Id="rId4" Type="http://schemas.openxmlformats.org/officeDocument/2006/relationships/tags" Target="../tags/tag38.xml"/><Relationship Id="rId9" Type="http://schemas.openxmlformats.org/officeDocument/2006/relationships/oleObject" Target="../embeddings/oleObject7.bin"/><Relationship Id="rId14" Type="http://schemas.openxmlformats.org/officeDocument/2006/relationships/image" Target="../media/image6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slideLayout" Target="../slideLayouts/slideLayout13.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image" Target="../media/image63.png"/><Relationship Id="rId2" Type="http://schemas.openxmlformats.org/officeDocument/2006/relationships/tags" Target="../tags/tag42.xml"/><Relationship Id="rId16" Type="http://schemas.openxmlformats.org/officeDocument/2006/relationships/image" Target="../media/image62.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image" Target="../media/image61.png"/><Relationship Id="rId10" Type="http://schemas.openxmlformats.org/officeDocument/2006/relationships/tags" Target="../tags/tag50.xml"/><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39.png"/><Relationship Id="rId3" Type="http://schemas.openxmlformats.org/officeDocument/2006/relationships/hyperlink" Target="https://www.rcn.org.uk/-/media/Royal-College-Of-Nursing/Documents/Clinical-Topics/A-Health-and-Care-Digital-Capabilities-Framework.pdf" TargetMode="External"/><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slide" Target="slide15.xml"/><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hyperlink" Target="https://www.academy.fraunhofer.de/en/corporate-learning/transformative-digital-skills-for-healthcare.html" TargetMode="External"/><Relationship Id="rId7"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tags" Target="../tags/tag55.xml"/><Relationship Id="rId7" Type="http://schemas.openxmlformats.org/officeDocument/2006/relationships/image" Target="../media/image76.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notesSlide" Target="../notesSlides/notesSlide35.xml"/><Relationship Id="rId5" Type="http://schemas.openxmlformats.org/officeDocument/2006/relationships/slideLayout" Target="../slideLayouts/slideLayout13.xml"/><Relationship Id="rId4" Type="http://schemas.openxmlformats.org/officeDocument/2006/relationships/tags" Target="../tags/tag56.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slideLayout" Target="../slideLayouts/slideLayout13.xml"/><Relationship Id="rId7" Type="http://schemas.openxmlformats.org/officeDocument/2006/relationships/hyperlink" Target="https://eithealth.eu/" TargetMode="External"/><Relationship Id="rId12" Type="http://schemas.openxmlformats.org/officeDocument/2006/relationships/image" Target="../media/image81.png"/><Relationship Id="rId2" Type="http://schemas.openxmlformats.org/officeDocument/2006/relationships/tags" Target="../tags/tag57.xml"/><Relationship Id="rId1" Type="http://schemas.openxmlformats.org/officeDocument/2006/relationships/vmlDrawing" Target="../drawings/vmlDrawing8.vml"/><Relationship Id="rId6" Type="http://schemas.openxmlformats.org/officeDocument/2006/relationships/image" Target="../media/image1.emf"/><Relationship Id="rId11" Type="http://schemas.openxmlformats.org/officeDocument/2006/relationships/image" Target="../media/image80.png"/><Relationship Id="rId5" Type="http://schemas.openxmlformats.org/officeDocument/2006/relationships/oleObject" Target="../embeddings/oleObject8.bin"/><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notesSlide" Target="../notesSlides/notesSlide36.xml"/><Relationship Id="rId9" Type="http://schemas.openxmlformats.org/officeDocument/2006/relationships/image" Target="../media/image78.png"/><Relationship Id="rId1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hyperlink" Target="http://hitcomp.org/competencies/" TargetMode="External"/><Relationship Id="rId13" Type="http://schemas.openxmlformats.org/officeDocument/2006/relationships/hyperlink" Target="https://gnius.esante.gouv.fr/en/ehealth-acceleration-strategy" TargetMode="External"/><Relationship Id="rId18" Type="http://schemas.openxmlformats.org/officeDocument/2006/relationships/hyperlink" Target="https://gnius.esante.gouv.fr/sites/default/files/2022-03/R%C3%A9f%C3%A9rentiel%20de%20comp%C3%A9tences%20num%C3%A9rique%20en%20sant%C3%A9.pdf" TargetMode="External"/><Relationship Id="rId3" Type="http://schemas.openxmlformats.org/officeDocument/2006/relationships/hyperlink" Target="http://ehealthwork.eu/consortium.html" TargetMode="External"/><Relationship Id="rId7" Type="http://schemas.openxmlformats.org/officeDocument/2006/relationships/hyperlink" Target="https://bloomstaxonomy.net/" TargetMode="External"/><Relationship Id="rId12" Type="http://schemas.openxmlformats.org/officeDocument/2006/relationships/hyperlink" Target="http://ehealthwork.eu/Cybersecurity_FINAL_020617.mp4" TargetMode="External"/><Relationship Id="rId17" Type="http://schemas.openxmlformats.org/officeDocument/2006/relationships/hyperlink" Target="https://gnius.esante.gouv.fr/en/eHealth-acceleration-strategy/actions/users-competences" TargetMode="External"/><Relationship Id="rId2" Type="http://schemas.openxmlformats.org/officeDocument/2006/relationships/notesSlide" Target="../notesSlides/notesSlide42.xml"/><Relationship Id="rId16" Type="http://schemas.openxmlformats.org/officeDocument/2006/relationships/hyperlink" Target="https://gnius.esante.gouv.fr/en/eHealth-acceleration-strategy/actions/ehealth-training-modules" TargetMode="External"/><Relationship Id="rId1" Type="http://schemas.openxmlformats.org/officeDocument/2006/relationships/slideLayout" Target="../slideLayouts/slideLayout13.xml"/><Relationship Id="rId6" Type="http://schemas.openxmlformats.org/officeDocument/2006/relationships/hyperlink" Target="http://hitcomp.org/instructions/" TargetMode="External"/><Relationship Id="rId11" Type="http://schemas.openxmlformats.org/officeDocument/2006/relationships/hyperlink" Target="http://ehealthwork.eu/IWP/index.html" TargetMode="External"/><Relationship Id="rId5" Type="http://schemas.openxmlformats.org/officeDocument/2006/relationships/hyperlink" Target="http://ehealthwork.org/Gap_Analysis_Exec_Summary.html" TargetMode="External"/><Relationship Id="rId15" Type="http://schemas.openxmlformats.org/officeDocument/2006/relationships/hyperlink" Target="https://gnius.esante.gouv.fr/en/eHealth-acceleration-strategy/actions/assessment-skills" TargetMode="External"/><Relationship Id="rId10" Type="http://schemas.openxmlformats.org/officeDocument/2006/relationships/hyperlink" Target="http://ehealthwork.eu/Skills%20and%20Knowledge%20Assessment%20and%20Development%20Framework/index.html" TargetMode="External"/><Relationship Id="rId4" Type="http://schemas.openxmlformats.org/officeDocument/2006/relationships/hyperlink" Target="http://hitcomp.org/about/" TargetMode="External"/><Relationship Id="rId9" Type="http://schemas.openxmlformats.org/officeDocument/2006/relationships/hyperlink" Target="http://ehealthwork.eu/FC/overview0.html" TargetMode="External"/><Relationship Id="rId14" Type="http://schemas.openxmlformats.org/officeDocument/2006/relationships/hyperlink" Target="https://www.elysee.fr/emmanuel-macron/france2030"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digital-transformation.hee.nhs.uk/digital-academy/programmes/digital-skills-assessment-tool" TargetMode="External"/><Relationship Id="rId13" Type="http://schemas.openxmlformats.org/officeDocument/2006/relationships/hyperlink" Target="https://salutweb.gencat.cat/ca/el_departament/eixos-xiv-legislatura/forum-dialeg-professional" TargetMode="External"/><Relationship Id="rId3" Type="http://schemas.openxmlformats.org/officeDocument/2006/relationships/hyperlink" Target="https://digital-transformation.hee.nhs.uk/digital-academy/" TargetMode="External"/><Relationship Id="rId7" Type="http://schemas.openxmlformats.org/officeDocument/2006/relationships/hyperlink" Target="https://www.rcn.org.uk/-/media/Royal-College-Of-Nursing/Documents/Clinical-Topics/A-Health-and-Care-Digital-Capabilities-Framework.pdf" TargetMode="External"/><Relationship Id="rId12" Type="http://schemas.openxmlformats.org/officeDocument/2006/relationships/hyperlink" Target="https://digital-transformation.hee.nhs.uk/digital-academy/programmes"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hyperlink" Target="https://topol.hee.nhs.uk/" TargetMode="External"/><Relationship Id="rId11" Type="http://schemas.openxmlformats.org/officeDocument/2006/relationships/hyperlink" Target="https://learninghub.nhs.uk/" TargetMode="External"/><Relationship Id="rId5" Type="http://schemas.openxmlformats.org/officeDocument/2006/relationships/hyperlink" Target="https://www.hee.nhs.uk/our-work/digital-readiness" TargetMode="External"/><Relationship Id="rId15" Type="http://schemas.openxmlformats.org/officeDocument/2006/relationships/hyperlink" Target="https://ticsalutsocial.cat/es/project/compdig_salut/" TargetMode="External"/><Relationship Id="rId10" Type="http://schemas.openxmlformats.org/officeDocument/2006/relationships/hyperlink" Target="https://digital-transformation.hee.nhs.uk/digital-academy/programmes/digital-skills-assessment-tool/the-digital-skills-assessment-tool-dsat/benefits-of-the-tool" TargetMode="External"/><Relationship Id="rId4" Type="http://schemas.openxmlformats.org/officeDocument/2006/relationships/hyperlink" Target="https://www.hee.nhs.uk/our-work/technology-enhanced-learning" TargetMode="External"/><Relationship Id="rId9" Type="http://schemas.openxmlformats.org/officeDocument/2006/relationships/hyperlink" Target="https://digital-transformation.hee.nhs.uk/digital-academy/programmes/digital-skills-assessment-tool/kettering-general-hospital-nhs-foundation-trust-dsat-case-study" TargetMode="External"/><Relationship Id="rId14" Type="http://schemas.openxmlformats.org/officeDocument/2006/relationships/hyperlink" Target="https://salutweb.gencat.cat/ca/el_departament/eixos-xiv-legislatura/forum-dialeg-professional/grups-treball/d/"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ikanos.eus/wp-content/uploads/2020/07/digcomp_at_work_090720.pdf" TargetMode="External"/><Relationship Id="rId3" Type="http://schemas.openxmlformats.org/officeDocument/2006/relationships/hyperlink" Target="https://actic.gencat.cat/ca/actic_informacio/actic_que_es_l_actic_/" TargetMode="External"/><Relationship Id="rId7" Type="http://schemas.openxmlformats.org/officeDocument/2006/relationships/hyperlink" Target="https://salutweb.gencat.cat/web/.content/_departament/eixos-xiv-legislatura/fase-operativa-forum-dialeg/grup-d/compdig-salut-pilotatge-model-avaluacio.pdf" TargetMode="External"/><Relationship Id="rId12" Type="http://schemas.openxmlformats.org/officeDocument/2006/relationships/hyperlink" Target="https://www.bait.eus/IB/usuario/index_ib.jsp"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hyperlink" Target="https://salutweb.gencat.cat/web/.content/_departament/eixos-xiv-legislatura/fase-operativa-forum-dialeg/grup-d/compdig-salut-estudi-exploratori.pdf" TargetMode="External"/><Relationship Id="rId11" Type="http://schemas.openxmlformats.org/officeDocument/2006/relationships/hyperlink" Target="http://ikanos.eus/wp-content/uploads/2018/03/DigComp-ikanos.pdf" TargetMode="External"/><Relationship Id="rId5" Type="http://schemas.openxmlformats.org/officeDocument/2006/relationships/hyperlink" Target="https://salutweb.gencat.cat/web/.content/_departament/eixos-xiv-legislatura/fase-operativa-forum-dialeg/grup-d/mapa-competencies-digitals.pdf" TargetMode="External"/><Relationship Id="rId10" Type="http://schemas.openxmlformats.org/officeDocument/2006/relationships/hyperlink" Target="https://test.ikanos.eus/index.php/566697?newtest=Y&amp;lang=es" TargetMode="External"/><Relationship Id="rId4" Type="http://schemas.openxmlformats.org/officeDocument/2006/relationships/hyperlink" Target="https://mapa-compdig-salut.uoc.edu/index.html" TargetMode="External"/><Relationship Id="rId9" Type="http://schemas.openxmlformats.org/officeDocument/2006/relationships/hyperlink" Target="https://www.innova.euskadi.eus/contenidos/informacion/innovacion_euskadi/es_innova/AGENDA_DIGITAL_DE_EUSKADI_2015.pdf"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academy.fraunhofer.de/en/about-us/mission.html" TargetMode="External"/><Relationship Id="rId3" Type="http://schemas.openxmlformats.org/officeDocument/2006/relationships/hyperlink" Target="https://digital-transformation.hee.nhs.uk/building-a-digital-workforce/digital-literacy/digital-capabilities-frameworks/" TargetMode="External"/><Relationship Id="rId7" Type="http://schemas.openxmlformats.org/officeDocument/2006/relationships/hyperlink" Target="https://www.fraunhofer.de/en/about-fraunhofer/profile-structure.html" TargetMode="External"/><Relationship Id="rId12" Type="http://schemas.openxmlformats.org/officeDocument/2006/relationships/hyperlink" Target="https://eithealth.eu/programmes/hta-digital-health-transformation/"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hyperlink" Target="https://digitalhealthskills.com/digitalcompetencies/" TargetMode="External"/><Relationship Id="rId11" Type="http://schemas.openxmlformats.org/officeDocument/2006/relationships/hyperlink" Target="https://eithealth.eu/our-network/our-partners/?loadmore=42" TargetMode="External"/><Relationship Id="rId5" Type="http://schemas.openxmlformats.org/officeDocument/2006/relationships/hyperlink" Target="https://digitalhealthskills.com/" TargetMode="External"/><Relationship Id="rId10" Type="http://schemas.openxmlformats.org/officeDocument/2006/relationships/hyperlink" Target="https://eithealth.eu/who-we-are/" TargetMode="External"/><Relationship Id="rId4" Type="http://schemas.openxmlformats.org/officeDocument/2006/relationships/hyperlink" Target="https://www.hee.nhs.uk/our-work/digital-readiness" TargetMode="External"/><Relationship Id="rId9" Type="http://schemas.openxmlformats.org/officeDocument/2006/relationships/hyperlink" Target="https://www.academy.fraunhofer.de/en/corporate-learning/transformative-digital-skills-for-healthcare.htm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9.pn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hyperlink" Target="http://hitcomp.org/" TargetMode="External"/><Relationship Id="rId12" Type="http://schemas.openxmlformats.org/officeDocument/2006/relationships/image" Target="../media/image14.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11" Type="http://schemas.openxmlformats.org/officeDocument/2006/relationships/image" Target="../media/image13.png"/><Relationship Id="rId5" Type="http://schemas.openxmlformats.org/officeDocument/2006/relationships/oleObject" Target="../embeddings/oleObject5.bin"/><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notesSlide" Target="../notesSlides/notesSlide8.xml"/><Relationship Id="rId9" Type="http://schemas.openxmlformats.org/officeDocument/2006/relationships/image" Target="../media/image11.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E285F3-92B3-3B57-01EA-19713C9367D6}"/>
              </a:ext>
            </a:extLst>
          </p:cNvPr>
          <p:cNvSpPr>
            <a:spLocks noGrp="1"/>
          </p:cNvSpPr>
          <p:nvPr>
            <p:ph type="ctrTitle"/>
          </p:nvPr>
        </p:nvSpPr>
        <p:spPr>
          <a:xfrm>
            <a:off x="478682" y="1503357"/>
            <a:ext cx="6602310" cy="1608143"/>
          </a:xfrm>
        </p:spPr>
        <p:txBody>
          <a:bodyPr>
            <a:noAutofit/>
          </a:bodyPr>
          <a:lstStyle/>
          <a:p>
            <a:r>
              <a:rPr lang="en-GB" sz="2400" b="1">
                <a:solidFill>
                  <a:srgbClr val="013299"/>
                </a:solidFill>
                <a:highlight>
                  <a:srgbClr val="FFFFFF"/>
                </a:highlight>
                <a:latin typeface="Arial" panose="020B0604020202020204" pitchFamily="34" charset="0"/>
                <a:cs typeface="Arial" panose="020B0604020202020204" pitchFamily="34" charset="0"/>
              </a:rPr>
              <a:t/>
            </a:r>
            <a:br>
              <a:rPr lang="en-GB" sz="2400" b="1">
                <a:solidFill>
                  <a:srgbClr val="013299"/>
                </a:solidFill>
                <a:highlight>
                  <a:srgbClr val="FFFFFF"/>
                </a:highlight>
                <a:latin typeface="Arial" panose="020B0604020202020204" pitchFamily="34" charset="0"/>
                <a:cs typeface="Arial" panose="020B0604020202020204" pitchFamily="34" charset="0"/>
              </a:rPr>
            </a:br>
            <a:r>
              <a:rPr lang="en-GB" sz="2400" b="1">
                <a:solidFill>
                  <a:srgbClr val="013299"/>
                </a:solidFill>
                <a:highlight>
                  <a:srgbClr val="FFFFFF"/>
                </a:highlight>
                <a:latin typeface="Arial" panose="020B0604020202020204" pitchFamily="34" charset="0"/>
                <a:cs typeface="Arial" panose="020B0604020202020204" pitchFamily="34" charset="0"/>
              </a:rPr>
              <a:t>D1: Report on good practices on DC frameworks for the health and care sector</a:t>
            </a:r>
            <a:br>
              <a:rPr lang="en-GB" sz="2400" b="1">
                <a:solidFill>
                  <a:srgbClr val="013299"/>
                </a:solidFill>
                <a:highlight>
                  <a:srgbClr val="FFFFFF"/>
                </a:highlight>
                <a:latin typeface="Arial" panose="020B0604020202020204" pitchFamily="34" charset="0"/>
                <a:cs typeface="Arial" panose="020B0604020202020204" pitchFamily="34" charset="0"/>
              </a:rPr>
            </a:br>
            <a:r>
              <a:rPr lang="en-GB" sz="2400" b="1">
                <a:solidFill>
                  <a:srgbClr val="013299"/>
                </a:solidFill>
                <a:highlight>
                  <a:srgbClr val="FFFFFF"/>
                </a:highlight>
                <a:latin typeface="Arial" panose="020B0604020202020204" pitchFamily="34" charset="0"/>
                <a:cs typeface="Arial" panose="020B0604020202020204" pitchFamily="34" charset="0"/>
              </a:rPr>
              <a:t> </a:t>
            </a:r>
            <a:r>
              <a:rPr lang="en-GB" sz="3200" b="1">
                <a:latin typeface="Arial" panose="020B0604020202020204" pitchFamily="34" charset="0"/>
                <a:cs typeface="Arial" panose="020B0604020202020204" pitchFamily="34" charset="0"/>
              </a:rPr>
              <a:t/>
            </a:r>
            <a:br>
              <a:rPr lang="en-GB" sz="3200" b="1">
                <a:latin typeface="Arial" panose="020B0604020202020204" pitchFamily="34" charset="0"/>
                <a:cs typeface="Arial" panose="020B0604020202020204" pitchFamily="34" charset="0"/>
              </a:rPr>
            </a:br>
            <a:r>
              <a:rPr lang="en-GB" sz="1800" b="1">
                <a:latin typeface="Arial" panose="020B0604020202020204" pitchFamily="34" charset="0"/>
                <a:cs typeface="Arial" panose="020B0604020202020204" pitchFamily="34" charset="0"/>
              </a:rPr>
              <a:t>Improving digital competences of the health workforce in Spain and Estonia </a:t>
            </a:r>
            <a:endParaRPr lang="en-GB" sz="2400" b="1">
              <a:latin typeface="Arial" panose="020B0604020202020204" pitchFamily="34" charset="0"/>
              <a:cs typeface="Arial" panose="020B0604020202020204" pitchFamily="34" charset="0"/>
            </a:endParaRPr>
          </a:p>
        </p:txBody>
      </p:sp>
      <p:sp>
        <p:nvSpPr>
          <p:cNvPr id="4" name="TextBox 339">
            <a:extLst>
              <a:ext uri="{FF2B5EF4-FFF2-40B4-BE49-F238E27FC236}">
                <a16:creationId xmlns:a16="http://schemas.microsoft.com/office/drawing/2014/main" id="{6553F290-651A-9B25-9AEA-E9A14B2E3DE6}"/>
              </a:ext>
            </a:extLst>
          </p:cNvPr>
          <p:cNvSpPr txBox="1"/>
          <p:nvPr/>
        </p:nvSpPr>
        <p:spPr>
          <a:xfrm>
            <a:off x="4283602" y="7715200"/>
            <a:ext cx="2483219"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June 2023 </a:t>
            </a:r>
          </a:p>
        </p:txBody>
      </p:sp>
      <p:graphicFrame>
        <p:nvGraphicFramePr>
          <p:cNvPr id="3" name="Tabla 2">
            <a:extLst>
              <a:ext uri="{FF2B5EF4-FFF2-40B4-BE49-F238E27FC236}">
                <a16:creationId xmlns:a16="http://schemas.microsoft.com/office/drawing/2014/main" id="{0101EFA7-772B-F326-36FE-A551DD96F268}"/>
              </a:ext>
            </a:extLst>
          </p:cNvPr>
          <p:cNvGraphicFramePr>
            <a:graphicFrameLocks noGrp="1"/>
          </p:cNvGraphicFramePr>
          <p:nvPr>
            <p:extLst>
              <p:ext uri="{D42A27DB-BD31-4B8C-83A1-F6EECF244321}">
                <p14:modId xmlns:p14="http://schemas.microsoft.com/office/powerpoint/2010/main" val="3753529748"/>
              </p:ext>
            </p:extLst>
          </p:nvPr>
        </p:nvGraphicFramePr>
        <p:xfrm>
          <a:off x="792853" y="8302412"/>
          <a:ext cx="5973968" cy="1220896"/>
        </p:xfrm>
        <a:graphic>
          <a:graphicData uri="http://schemas.openxmlformats.org/drawingml/2006/table">
            <a:tbl>
              <a:tblPr firstRow="1" firstCol="1" bandRow="1">
                <a:tableStyleId>{5C22544A-7EE6-4342-B048-85BDC9FD1C3A}</a:tableStyleId>
              </a:tblPr>
              <a:tblGrid>
                <a:gridCol w="5973968">
                  <a:extLst>
                    <a:ext uri="{9D8B030D-6E8A-4147-A177-3AD203B41FA5}">
                      <a16:colId xmlns:a16="http://schemas.microsoft.com/office/drawing/2014/main" val="1556784968"/>
                    </a:ext>
                  </a:extLst>
                </a:gridCol>
              </a:tblGrid>
              <a:tr h="1184488">
                <a:tc>
                  <a:txBody>
                    <a:bodyPr/>
                    <a:lstStyle/>
                    <a:p>
                      <a:pPr algn="l">
                        <a:lnSpc>
                          <a:spcPct val="107000"/>
                        </a:lnSpc>
                        <a:spcBef>
                          <a:spcPts val="600"/>
                        </a:spcBef>
                      </a:pPr>
                      <a:r>
                        <a:rPr lang="en-GB" sz="1000">
                          <a:solidFill>
                            <a:schemeClr val="tx1">
                              <a:lumMod val="65000"/>
                              <a:lumOff val="35000"/>
                            </a:schemeClr>
                          </a:solidFill>
                          <a:effectLst/>
                          <a:latin typeface="Arial" panose="020B0604020202020204" pitchFamily="34" charset="0"/>
                          <a:cs typeface="Arial" panose="020B0604020202020204" pitchFamily="34" charset="0"/>
                        </a:rPr>
                        <a:t>REFORM/SC2022/108</a:t>
                      </a:r>
                    </a:p>
                    <a:p>
                      <a:pPr algn="l">
                        <a:lnSpc>
                          <a:spcPct val="107000"/>
                        </a:lnSpc>
                        <a:spcBef>
                          <a:spcPts val="600"/>
                        </a:spcBef>
                      </a:pPr>
                      <a:r>
                        <a:rPr lang="en-GB" sz="1000">
                          <a:solidFill>
                            <a:schemeClr val="tx1">
                              <a:lumMod val="65000"/>
                              <a:lumOff val="35000"/>
                            </a:schemeClr>
                          </a:solidFill>
                          <a:effectLst/>
                          <a:latin typeface="Arial" panose="020B0604020202020204" pitchFamily="34" charset="0"/>
                          <a:cs typeface="Arial" panose="020B0604020202020204" pitchFamily="34" charset="0"/>
                        </a:rPr>
                        <a:t>AARC - Consortium </a:t>
                      </a:r>
                    </a:p>
                    <a:p>
                      <a:pPr algn="just">
                        <a:lnSpc>
                          <a:spcPct val="107000"/>
                        </a:lnSpc>
                        <a:spcBef>
                          <a:spcPts val="600"/>
                        </a:spcBef>
                      </a:pPr>
                      <a:r>
                        <a:rPr lang="en-GB" sz="1000" i="1">
                          <a:solidFill>
                            <a:schemeClr val="tx1">
                              <a:lumMod val="65000"/>
                              <a:lumOff val="35000"/>
                            </a:schemeClr>
                          </a:solidFill>
                          <a:effectLst/>
                          <a:latin typeface="Arial" panose="020B0604020202020204" pitchFamily="34" charset="0"/>
                          <a:cs typeface="Arial" panose="020B0604020202020204" pitchFamily="34" charset="0"/>
                        </a:rPr>
                        <a:t>The project is financed by the European Union through the Technical Support Instrument and executed by NTT Data, in collaboration with the Directorate General for Support for Structural Reforms of the European Commission (DG REFORM)</a:t>
                      </a:r>
                    </a:p>
                  </a:txBody>
                  <a:tcPr marL="67391" marR="67391" marT="126578" marB="126578">
                    <a:noFill/>
                  </a:tcPr>
                </a:tc>
                <a:extLst>
                  <a:ext uri="{0D108BD9-81ED-4DB2-BD59-A6C34878D82A}">
                    <a16:rowId xmlns:a16="http://schemas.microsoft.com/office/drawing/2014/main" val="1232517833"/>
                  </a:ext>
                </a:extLst>
              </a:tr>
            </a:tbl>
          </a:graphicData>
        </a:graphic>
      </p:graphicFrame>
      <p:pic>
        <p:nvPicPr>
          <p:cNvPr id="8" name="Picture 7" descr="A doctor using a tablet&#10;&#10;Description automatically generated with medium confidence">
            <a:extLst>
              <a:ext uri="{FF2B5EF4-FFF2-40B4-BE49-F238E27FC236}">
                <a16:creationId xmlns:a16="http://schemas.microsoft.com/office/drawing/2014/main" id="{C695C392-3DC9-EDBD-7FDF-F1F921A1D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9917"/>
            <a:ext cx="7559675" cy="4258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5353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(II)</a:t>
            </a:r>
          </a:p>
        </p:txBody>
      </p:sp>
      <p:sp>
        <p:nvSpPr>
          <p:cNvPr id="73" name="Título 78">
            <a:extLst>
              <a:ext uri="{FF2B5EF4-FFF2-40B4-BE49-F238E27FC236}">
                <a16:creationId xmlns:a16="http://schemas.microsoft.com/office/drawing/2014/main" id="{F47EBCE0-4260-E8CE-CC56-3FBA3360D25F}"/>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43837" y="2009554"/>
            <a:ext cx="7272000" cy="7756069"/>
            <a:chOff x="861864" y="3105904"/>
            <a:chExt cx="6318132" cy="6380566"/>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4"/>
              <a:ext cx="6318132" cy="6380566"/>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framework breaks down this 6 competency quadrants further, into the following</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 33 areas of competency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All 1,025 DCs have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only one competency quadrant associated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but </a:t>
              </a:r>
              <a:r>
                <a:rPr lang="en-GB" sz="1100" b="1">
                  <a:solidFill>
                    <a:srgbClr val="000000"/>
                  </a:solidFill>
                  <a:latin typeface="Arial" panose="020B0604020202020204" pitchFamily="34" charset="0"/>
                  <a:cs typeface="Arial" panose="020B0604020202020204" pitchFamily="34" charset="0"/>
                </a:rPr>
                <a:t>can have more than one area of competency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assigned </a:t>
              </a:r>
              <a:r>
                <a:rPr lang="en-GB" sz="11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6</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GB" sz="1100">
                <a:solidFill>
                  <a:srgbClr val="000000"/>
                </a:solidFill>
                <a:latin typeface="Helvetica Neue"/>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GB" sz="1100" b="1">
                  <a:solidFill>
                    <a:srgbClr val="000000"/>
                  </a:solidFill>
                  <a:latin typeface="Helvetica Neue"/>
                  <a:cs typeface="Arial" panose="020B0604020202020204" pitchFamily="34" charset="0"/>
                </a:rPr>
                <a:t>In summary, </a:t>
              </a:r>
              <a:r>
                <a:rPr lang="en-GB" sz="1100">
                  <a:solidFill>
                    <a:srgbClr val="000000"/>
                  </a:solidFill>
                  <a:latin typeface="Helvetica Neue"/>
                  <a:cs typeface="Arial" panose="020B0604020202020204" pitchFamily="34" charset="0"/>
                </a:rPr>
                <a:t>each individually </a:t>
              </a:r>
              <a:r>
                <a:rPr lang="en-GB" sz="1100" b="1">
                  <a:solidFill>
                    <a:srgbClr val="000000"/>
                  </a:solidFill>
                  <a:latin typeface="Helvetica Neue"/>
                  <a:cs typeface="Arial" panose="020B0604020202020204" pitchFamily="34" charset="0"/>
                </a:rPr>
                <a:t>coded</a:t>
              </a:r>
              <a:r>
                <a:rPr lang="en-GB" sz="1100">
                  <a:solidFill>
                    <a:srgbClr val="000000"/>
                  </a:solidFill>
                  <a:latin typeface="Helvetica Neue"/>
                  <a:cs typeface="Arial" panose="020B0604020202020204" pitchFamily="34" charset="0"/>
                </a:rPr>
                <a:t> competency is </a:t>
              </a:r>
              <a:r>
                <a:rPr lang="en-GB" sz="1100" b="1">
                  <a:solidFill>
                    <a:srgbClr val="000000"/>
                  </a:solidFill>
                  <a:latin typeface="Helvetica Neue"/>
                  <a:cs typeface="Arial" panose="020B0604020202020204" pitchFamily="34" charset="0"/>
                </a:rPr>
                <a:t>relevant for one specific domain </a:t>
              </a:r>
              <a:r>
                <a:rPr lang="en-GB" sz="1100">
                  <a:solidFill>
                    <a:srgbClr val="000000"/>
                  </a:solidFill>
                  <a:latin typeface="Helvetica Neue"/>
                  <a:cs typeface="Arial" panose="020B0604020202020204" pitchFamily="34" charset="0"/>
                </a:rPr>
                <a:t>(professional area); is </a:t>
              </a:r>
              <a:r>
                <a:rPr lang="en-GB" sz="1100" b="1">
                  <a:solidFill>
                    <a:srgbClr val="000000"/>
                  </a:solidFill>
                  <a:latin typeface="Helvetica Neue"/>
                  <a:cs typeface="Arial" panose="020B0604020202020204" pitchFamily="34" charset="0"/>
                </a:rPr>
                <a:t>assigned a level</a:t>
              </a:r>
              <a:r>
                <a:rPr lang="en-GB" sz="1100">
                  <a:solidFill>
                    <a:srgbClr val="000000"/>
                  </a:solidFill>
                  <a:latin typeface="Helvetica Neue"/>
                  <a:cs typeface="Arial" panose="020B0604020202020204" pitchFamily="34" charset="0"/>
                </a:rPr>
                <a:t> depending on the difficulty to achieve it; and </a:t>
              </a:r>
              <a:r>
                <a:rPr lang="en-GB" sz="1100" b="1">
                  <a:solidFill>
                    <a:srgbClr val="000000"/>
                  </a:solidFill>
                  <a:latin typeface="Helvetica Neue"/>
                  <a:cs typeface="Arial" panose="020B0604020202020204" pitchFamily="34" charset="0"/>
                </a:rPr>
                <a:t>is classified</a:t>
              </a:r>
              <a:r>
                <a:rPr lang="en-GB" sz="1100">
                  <a:solidFill>
                    <a:srgbClr val="000000"/>
                  </a:solidFill>
                  <a:latin typeface="Helvetica Neue"/>
                  <a:cs typeface="Arial" panose="020B0604020202020204" pitchFamily="34" charset="0"/>
                </a:rPr>
                <a:t>, first into </a:t>
              </a:r>
              <a:r>
                <a:rPr lang="en-GB" sz="1100" b="1">
                  <a:solidFill>
                    <a:srgbClr val="000000"/>
                  </a:solidFill>
                  <a:latin typeface="Helvetica Neue"/>
                  <a:cs typeface="Arial" panose="020B0604020202020204" pitchFamily="34" charset="0"/>
                </a:rPr>
                <a:t>competency quadrants, </a:t>
              </a:r>
              <a:r>
                <a:rPr lang="en-GB" sz="1100">
                  <a:solidFill>
                    <a:srgbClr val="000000"/>
                  </a:solidFill>
                  <a:latin typeface="Helvetica Neue"/>
                  <a:cs typeface="Arial" panose="020B0604020202020204" pitchFamily="34" charset="0"/>
                </a:rPr>
                <a:t>and then into </a:t>
              </a:r>
              <a:r>
                <a:rPr lang="en-GB" sz="1100" b="1">
                  <a:solidFill>
                    <a:srgbClr val="000000"/>
                  </a:solidFill>
                  <a:latin typeface="Helvetica Neue"/>
                  <a:cs typeface="Arial" panose="020B0604020202020204" pitchFamily="34" charset="0"/>
                </a:rPr>
                <a:t>areas of competency.</a:t>
              </a:r>
            </a:p>
          </p:txBody>
        </p:sp>
      </p:grpSp>
      <p:sp>
        <p:nvSpPr>
          <p:cNvPr id="4" name="CuadroTexto 25">
            <a:extLst>
              <a:ext uri="{FF2B5EF4-FFF2-40B4-BE49-F238E27FC236}">
                <a16:creationId xmlns:a16="http://schemas.microsoft.com/office/drawing/2014/main" id="{591A6AF6-0583-56F8-608B-A72A120A77EF}"/>
              </a:ext>
            </a:extLst>
          </p:cNvPr>
          <p:cNvSpPr txBox="1"/>
          <p:nvPr/>
        </p:nvSpPr>
        <p:spPr>
          <a:xfrm>
            <a:off x="355529" y="1374156"/>
            <a:ext cx="2558006" cy="256993"/>
          </a:xfrm>
          <a:prstGeom prst="rect">
            <a:avLst/>
          </a:prstGeom>
          <a:noFill/>
        </p:spPr>
        <p:txBody>
          <a:bodyPr wrap="square" rtlCol="0">
            <a:spAutoFit/>
          </a:bodyP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0" i="1">
                <a:solidFill>
                  <a:srgbClr val="000000"/>
                </a:solidFill>
                <a:latin typeface="Arial"/>
              </a:rPr>
              <a:t>Title of the i</a:t>
            </a:r>
            <a:r>
              <a:rPr kumimoji="0" lang="en-GB" sz="1070" i="1" u="none" strike="noStrike" kern="1200" cap="none" spc="0" normalizeH="0" baseline="0" noProof="0">
                <a:ln>
                  <a:noFill/>
                </a:ln>
                <a:solidFill>
                  <a:srgbClr val="000000"/>
                </a:solidFill>
                <a:effectLst/>
                <a:uLnTx/>
                <a:uFillTx/>
                <a:latin typeface="Arial"/>
                <a:ea typeface="+mn-ea"/>
                <a:cs typeface="+mn-cs"/>
              </a:rPr>
              <a:t>nitiative:</a:t>
            </a:r>
          </a:p>
        </p:txBody>
      </p:sp>
      <p:sp>
        <p:nvSpPr>
          <p:cNvPr id="56" name="Rectángulo 55">
            <a:extLst>
              <a:ext uri="{FF2B5EF4-FFF2-40B4-BE49-F238E27FC236}">
                <a16:creationId xmlns:a16="http://schemas.microsoft.com/office/drawing/2014/main" id="{927CA15D-D5A1-8814-5AF2-CD44567235F0}"/>
              </a:ext>
            </a:extLst>
          </p:cNvPr>
          <p:cNvSpPr/>
          <p:nvPr/>
        </p:nvSpPr>
        <p:spPr>
          <a:xfrm>
            <a:off x="223838" y="2676663"/>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Access to Information, Protected Health Information, and Health Information Management</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7" name="Rectángulo 166">
            <a:extLst>
              <a:ext uri="{FF2B5EF4-FFF2-40B4-BE49-F238E27FC236}">
                <a16:creationId xmlns:a16="http://schemas.microsoft.com/office/drawing/2014/main" id="{B89E669E-54F2-21F3-D608-EE93625E9805}"/>
              </a:ext>
            </a:extLst>
          </p:cNvPr>
          <p:cNvSpPr/>
          <p:nvPr/>
        </p:nvSpPr>
        <p:spPr>
          <a:xfrm>
            <a:off x="2639311" y="2676663"/>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s-ES" sz="1100">
                <a:solidFill>
                  <a:srgbClr val="000000"/>
                </a:solidFill>
                <a:latin typeface="Arial" panose="020B0604020202020204" pitchFamily="34" charset="0"/>
                <a:cs typeface="Arial" panose="020B0604020202020204" pitchFamily="34" charset="0"/>
              </a:rPr>
              <a:t> Administration/General Mgmt./Governance</a:t>
            </a:r>
          </a:p>
        </p:txBody>
      </p:sp>
      <p:sp>
        <p:nvSpPr>
          <p:cNvPr id="168" name="Rectángulo 167">
            <a:extLst>
              <a:ext uri="{FF2B5EF4-FFF2-40B4-BE49-F238E27FC236}">
                <a16:creationId xmlns:a16="http://schemas.microsoft.com/office/drawing/2014/main" id="{2E7C1007-21DF-1202-DF0F-1C371F1CC19F}"/>
              </a:ext>
            </a:extLst>
          </p:cNvPr>
          <p:cNvSpPr/>
          <p:nvPr/>
        </p:nvSpPr>
        <p:spPr>
          <a:xfrm>
            <a:off x="5027574" y="2676663"/>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Business Process Design/Workflows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9" name="Rectángulo 168">
            <a:extLst>
              <a:ext uri="{FF2B5EF4-FFF2-40B4-BE49-F238E27FC236}">
                <a16:creationId xmlns:a16="http://schemas.microsoft.com/office/drawing/2014/main" id="{4A67F138-D012-D784-E6A7-155A4928B86E}"/>
              </a:ext>
            </a:extLst>
          </p:cNvPr>
          <p:cNvSpPr/>
          <p:nvPr/>
        </p:nvSpPr>
        <p:spPr>
          <a:xfrm>
            <a:off x="223838" y="3247581"/>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Care </a:t>
            </a:r>
            <a:r>
              <a:rPr lang="en-GB" altLang="es-ES" sz="1100">
                <a:solidFill>
                  <a:srgbClr val="000000"/>
                </a:solidFill>
                <a:latin typeface="Arial" panose="020B0604020202020204" pitchFamily="34" charset="0"/>
                <a:cs typeface="Arial" panose="020B0604020202020204" pitchFamily="34" charset="0"/>
              </a:rPr>
              <a:t>Coordination</a:t>
            </a:r>
          </a:p>
        </p:txBody>
      </p:sp>
      <p:sp>
        <p:nvSpPr>
          <p:cNvPr id="170" name="Rectángulo 169">
            <a:extLst>
              <a:ext uri="{FF2B5EF4-FFF2-40B4-BE49-F238E27FC236}">
                <a16:creationId xmlns:a16="http://schemas.microsoft.com/office/drawing/2014/main" id="{6D6A11C8-9A79-3E8C-6086-F887FD8FD75A}"/>
              </a:ext>
            </a:extLst>
          </p:cNvPr>
          <p:cNvSpPr/>
          <p:nvPr/>
        </p:nvSpPr>
        <p:spPr>
          <a:xfrm>
            <a:off x="2639311" y="3247581"/>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Clinical Decision Support and Pathways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1" name="Rectángulo 170">
            <a:extLst>
              <a:ext uri="{FF2B5EF4-FFF2-40B4-BE49-F238E27FC236}">
                <a16:creationId xmlns:a16="http://schemas.microsoft.com/office/drawing/2014/main" id="{96298A9C-D82F-C405-2F5C-E764003CB834}"/>
              </a:ext>
            </a:extLst>
          </p:cNvPr>
          <p:cNvSpPr/>
          <p:nvPr/>
        </p:nvSpPr>
        <p:spPr>
          <a:xfrm>
            <a:off x="5027574" y="3247581"/>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Clinical Practice and Workflows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2" name="Rectángulo 171">
            <a:extLst>
              <a:ext uri="{FF2B5EF4-FFF2-40B4-BE49-F238E27FC236}">
                <a16:creationId xmlns:a16="http://schemas.microsoft.com/office/drawing/2014/main" id="{BCDA4EF4-316E-7BE3-437D-963B00CB7EEF}"/>
              </a:ext>
            </a:extLst>
          </p:cNvPr>
          <p:cNvSpPr/>
          <p:nvPr/>
        </p:nvSpPr>
        <p:spPr>
          <a:xfrm>
            <a:off x="223838" y="3818499"/>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Coding and Terminologies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3" name="Rectángulo 172">
            <a:extLst>
              <a:ext uri="{FF2B5EF4-FFF2-40B4-BE49-F238E27FC236}">
                <a16:creationId xmlns:a16="http://schemas.microsoft.com/office/drawing/2014/main" id="{1524F956-730F-EB46-C02C-3341D503E634}"/>
              </a:ext>
            </a:extLst>
          </p:cNvPr>
          <p:cNvSpPr/>
          <p:nvPr/>
        </p:nvSpPr>
        <p:spPr>
          <a:xfrm>
            <a:off x="2639311" y="3818499"/>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Collection of Data/Knowledge Mgmt. (Library)</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4" name="Rectángulo 173">
            <a:extLst>
              <a:ext uri="{FF2B5EF4-FFF2-40B4-BE49-F238E27FC236}">
                <a16:creationId xmlns:a16="http://schemas.microsoft.com/office/drawing/2014/main" id="{CEFEA20F-CC73-0880-0E07-CB70F56E2BEE}"/>
              </a:ext>
            </a:extLst>
          </p:cNvPr>
          <p:cNvSpPr/>
          <p:nvPr/>
        </p:nvSpPr>
        <p:spPr>
          <a:xfrm>
            <a:off x="5027574" y="3818499"/>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Communication and Change Management</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5" name="Rectángulo 174">
            <a:extLst>
              <a:ext uri="{FF2B5EF4-FFF2-40B4-BE49-F238E27FC236}">
                <a16:creationId xmlns:a16="http://schemas.microsoft.com/office/drawing/2014/main" id="{7C61FFC7-9F12-385E-5ACF-49DED76146B3}"/>
              </a:ext>
            </a:extLst>
          </p:cNvPr>
          <p:cNvSpPr/>
          <p:nvPr/>
        </p:nvSpPr>
        <p:spPr>
          <a:xfrm>
            <a:off x="223838" y="4389417"/>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Confidentiality/Protected Health Information/Records Mgmt.</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6" name="Rectángulo 175">
            <a:extLst>
              <a:ext uri="{FF2B5EF4-FFF2-40B4-BE49-F238E27FC236}">
                <a16:creationId xmlns:a16="http://schemas.microsoft.com/office/drawing/2014/main" id="{A35637E9-497D-7FD5-4CD0-B7562F1C31AC}"/>
              </a:ext>
            </a:extLst>
          </p:cNvPr>
          <p:cNvSpPr/>
          <p:nvPr/>
        </p:nvSpPr>
        <p:spPr>
          <a:xfrm>
            <a:off x="2639311" y="4389417"/>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Data Compiling, Analysis, Modelling and Reporting</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7" name="Rectángulo 176">
            <a:extLst>
              <a:ext uri="{FF2B5EF4-FFF2-40B4-BE49-F238E27FC236}">
                <a16:creationId xmlns:a16="http://schemas.microsoft.com/office/drawing/2014/main" id="{0EE0F4DD-82D8-7108-5FC1-5C8E755CA757}"/>
              </a:ext>
            </a:extLst>
          </p:cNvPr>
          <p:cNvSpPr/>
          <p:nvPr/>
        </p:nvSpPr>
        <p:spPr>
          <a:xfrm>
            <a:off x="5027574" y="4389417"/>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Documentation Process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8" name="Rectángulo 177">
            <a:extLst>
              <a:ext uri="{FF2B5EF4-FFF2-40B4-BE49-F238E27FC236}">
                <a16:creationId xmlns:a16="http://schemas.microsoft.com/office/drawing/2014/main" id="{581D1C2C-9652-1BF7-3D56-2DDB36B8CE4C}"/>
              </a:ext>
            </a:extLst>
          </p:cNvPr>
          <p:cNvSpPr/>
          <p:nvPr/>
        </p:nvSpPr>
        <p:spPr>
          <a:xfrm>
            <a:off x="223838" y="4960335"/>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Financial and Account Management</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9" name="Rectángulo 178">
            <a:extLst>
              <a:ext uri="{FF2B5EF4-FFF2-40B4-BE49-F238E27FC236}">
                <a16:creationId xmlns:a16="http://schemas.microsoft.com/office/drawing/2014/main" id="{28CAE038-4295-EF33-FCEA-E836C7DFAC1F}"/>
              </a:ext>
            </a:extLst>
          </p:cNvPr>
          <p:cNvSpPr/>
          <p:nvPr/>
        </p:nvSpPr>
        <p:spPr>
          <a:xfrm>
            <a:off x="2639311" y="4960335"/>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0" fontAlgn="base" hangingPunct="0">
              <a:spcBef>
                <a:spcPct val="0"/>
              </a:spcBef>
              <a:spcAft>
                <a:spcPct val="0"/>
              </a:spcAf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General HIT Knowledge/System Use</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0" name="Rectángulo 179">
            <a:extLst>
              <a:ext uri="{FF2B5EF4-FFF2-40B4-BE49-F238E27FC236}">
                <a16:creationId xmlns:a16="http://schemas.microsoft.com/office/drawing/2014/main" id="{986B61CD-7E99-F21C-FE73-B892B46EA4D4}"/>
              </a:ext>
            </a:extLst>
          </p:cNvPr>
          <p:cNvSpPr/>
          <p:nvPr/>
        </p:nvSpPr>
        <p:spPr>
          <a:xfrm>
            <a:off x="5027574" y="4960335"/>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HIE/Interoperability/Interfaces/ Integration</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1" name="Rectángulo 180">
            <a:extLst>
              <a:ext uri="{FF2B5EF4-FFF2-40B4-BE49-F238E27FC236}">
                <a16:creationId xmlns:a16="http://schemas.microsoft.com/office/drawing/2014/main" id="{C7A648C4-D141-1C3E-CB57-0E2A31EE9CCF}"/>
              </a:ext>
            </a:extLst>
          </p:cNvPr>
          <p:cNvSpPr/>
          <p:nvPr/>
        </p:nvSpPr>
        <p:spPr>
          <a:xfrm>
            <a:off x="223838" y="5531253"/>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Informatics Process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2" name="Rectángulo 181">
            <a:extLst>
              <a:ext uri="{FF2B5EF4-FFF2-40B4-BE49-F238E27FC236}">
                <a16:creationId xmlns:a16="http://schemas.microsoft.com/office/drawing/2014/main" id="{79A0D3E8-F49D-1EB3-2024-D13DBD1B7C8B}"/>
              </a:ext>
            </a:extLst>
          </p:cNvPr>
          <p:cNvSpPr/>
          <p:nvPr/>
        </p:nvSpPr>
        <p:spPr>
          <a:xfrm>
            <a:off x="2639311" y="5531253"/>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Information &amp; Communications Technology/Information Systems/IT</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3" name="Rectángulo 182">
            <a:extLst>
              <a:ext uri="{FF2B5EF4-FFF2-40B4-BE49-F238E27FC236}">
                <a16:creationId xmlns:a16="http://schemas.microsoft.com/office/drawing/2014/main" id="{6923988D-A7A1-D1B1-0086-3D7A2F89580C}"/>
              </a:ext>
            </a:extLst>
          </p:cNvPr>
          <p:cNvSpPr/>
          <p:nvPr/>
        </p:nvSpPr>
        <p:spPr>
          <a:xfrm>
            <a:off x="5027574" y="5531253"/>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Issue Management and Resolution</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4" name="Rectángulo 183">
            <a:extLst>
              <a:ext uri="{FF2B5EF4-FFF2-40B4-BE49-F238E27FC236}">
                <a16:creationId xmlns:a16="http://schemas.microsoft.com/office/drawing/2014/main" id="{645C8EBF-238B-E91D-9272-7C8109B48F9C}"/>
              </a:ext>
            </a:extLst>
          </p:cNvPr>
          <p:cNvSpPr/>
          <p:nvPr/>
        </p:nvSpPr>
        <p:spPr>
          <a:xfrm>
            <a:off x="223838" y="6102171"/>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Legal</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5" name="Rectángulo 184">
            <a:extLst>
              <a:ext uri="{FF2B5EF4-FFF2-40B4-BE49-F238E27FC236}">
                <a16:creationId xmlns:a16="http://schemas.microsoft.com/office/drawing/2014/main" id="{F401AC67-F479-6531-2B62-CB8BB5B7B2D7}"/>
              </a:ext>
            </a:extLst>
          </p:cNvPr>
          <p:cNvSpPr/>
          <p:nvPr/>
        </p:nvSpPr>
        <p:spPr>
          <a:xfrm>
            <a:off x="2639311" y="6102171"/>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Medications and Allergies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6" name="Rectángulo 185">
            <a:extLst>
              <a:ext uri="{FF2B5EF4-FFF2-40B4-BE49-F238E27FC236}">
                <a16:creationId xmlns:a16="http://schemas.microsoft.com/office/drawing/2014/main" id="{9860B644-C1B0-02AE-FA88-95664D9D6DBB}"/>
              </a:ext>
            </a:extLst>
          </p:cNvPr>
          <p:cNvSpPr/>
          <p:nvPr/>
        </p:nvSpPr>
        <p:spPr>
          <a:xfrm>
            <a:off x="5027574" y="6102171"/>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Order Entry</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7" name="Rectángulo 186">
            <a:extLst>
              <a:ext uri="{FF2B5EF4-FFF2-40B4-BE49-F238E27FC236}">
                <a16:creationId xmlns:a16="http://schemas.microsoft.com/office/drawing/2014/main" id="{9CC895D3-3071-58A4-E079-61C94A3973FF}"/>
              </a:ext>
            </a:extLst>
          </p:cNvPr>
          <p:cNvSpPr/>
          <p:nvPr/>
        </p:nvSpPr>
        <p:spPr>
          <a:xfrm>
            <a:off x="223838" y="6673089"/>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Patient Access and Engagement/PHRs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8" name="Rectángulo 187">
            <a:extLst>
              <a:ext uri="{FF2B5EF4-FFF2-40B4-BE49-F238E27FC236}">
                <a16:creationId xmlns:a16="http://schemas.microsoft.com/office/drawing/2014/main" id="{C43D388B-82CB-6A01-4D50-AC6AC783BD6A}"/>
              </a:ext>
            </a:extLst>
          </p:cNvPr>
          <p:cNvSpPr/>
          <p:nvPr/>
        </p:nvSpPr>
        <p:spPr>
          <a:xfrm>
            <a:off x="2639311" y="6673089"/>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Patient Centred Interactions/Patient Identification</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89" name="Rectángulo 188">
            <a:extLst>
              <a:ext uri="{FF2B5EF4-FFF2-40B4-BE49-F238E27FC236}">
                <a16:creationId xmlns:a16="http://schemas.microsoft.com/office/drawing/2014/main" id="{26CD7C4F-C9CF-8D3B-D37C-2ADBB6A4C82A}"/>
              </a:ext>
            </a:extLst>
          </p:cNvPr>
          <p:cNvSpPr/>
          <p:nvPr/>
        </p:nvSpPr>
        <p:spPr>
          <a:xfrm>
            <a:off x="5027574" y="6673089"/>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Policies and Procedures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0" name="Rectángulo 189">
            <a:extLst>
              <a:ext uri="{FF2B5EF4-FFF2-40B4-BE49-F238E27FC236}">
                <a16:creationId xmlns:a16="http://schemas.microsoft.com/office/drawing/2014/main" id="{9AFF3B50-0E17-8A79-2B3E-818CEC39BDBF}"/>
              </a:ext>
            </a:extLst>
          </p:cNvPr>
          <p:cNvSpPr/>
          <p:nvPr/>
        </p:nvSpPr>
        <p:spPr>
          <a:xfrm>
            <a:off x="223838" y="7244007"/>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Population Management/Public Health</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1" name="Rectángulo 190">
            <a:extLst>
              <a:ext uri="{FF2B5EF4-FFF2-40B4-BE49-F238E27FC236}">
                <a16:creationId xmlns:a16="http://schemas.microsoft.com/office/drawing/2014/main" id="{FA0E6944-7E4E-3814-3AFC-AAA895F27F31}"/>
              </a:ext>
            </a:extLst>
          </p:cNvPr>
          <p:cNvSpPr/>
          <p:nvPr/>
        </p:nvSpPr>
        <p:spPr>
          <a:xfrm>
            <a:off x="2639311" y="7244007"/>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Privacy and Security</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2" name="Rectángulo 191">
            <a:extLst>
              <a:ext uri="{FF2B5EF4-FFF2-40B4-BE49-F238E27FC236}">
                <a16:creationId xmlns:a16="http://schemas.microsoft.com/office/drawing/2014/main" id="{C7039507-0C98-A059-0B61-FB0AB5547C22}"/>
              </a:ext>
            </a:extLst>
          </p:cNvPr>
          <p:cNvSpPr/>
          <p:nvPr/>
        </p:nvSpPr>
        <p:spPr>
          <a:xfrm>
            <a:off x="5027574" y="7244007"/>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Project/Program Management</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3" name="Rectángulo 192">
            <a:extLst>
              <a:ext uri="{FF2B5EF4-FFF2-40B4-BE49-F238E27FC236}">
                <a16:creationId xmlns:a16="http://schemas.microsoft.com/office/drawing/2014/main" id="{6D833889-AD27-93EB-B1CA-B8D8032AD7CD}"/>
              </a:ext>
            </a:extLst>
          </p:cNvPr>
          <p:cNvSpPr/>
          <p:nvPr/>
        </p:nvSpPr>
        <p:spPr>
          <a:xfrm>
            <a:off x="223838" y="7814925"/>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Quality and Safety</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4" name="Rectángulo 193">
            <a:extLst>
              <a:ext uri="{FF2B5EF4-FFF2-40B4-BE49-F238E27FC236}">
                <a16:creationId xmlns:a16="http://schemas.microsoft.com/office/drawing/2014/main" id="{A75B0346-FE9F-98C8-69AA-AC501651DE5C}"/>
              </a:ext>
            </a:extLst>
          </p:cNvPr>
          <p:cNvSpPr/>
          <p:nvPr/>
        </p:nvSpPr>
        <p:spPr>
          <a:xfrm>
            <a:off x="2639311" y="7814925"/>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Research/Biomed</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5" name="Rectángulo 194">
            <a:extLst>
              <a:ext uri="{FF2B5EF4-FFF2-40B4-BE49-F238E27FC236}">
                <a16:creationId xmlns:a16="http://schemas.microsoft.com/office/drawing/2014/main" id="{2B715CE6-DCE4-47F5-31DB-F92D51BD59B1}"/>
              </a:ext>
            </a:extLst>
          </p:cNvPr>
          <p:cNvSpPr/>
          <p:nvPr/>
        </p:nvSpPr>
        <p:spPr>
          <a:xfrm>
            <a:off x="5027574" y="7814925"/>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Risk and Compliance</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6" name="Rectángulo 195">
            <a:extLst>
              <a:ext uri="{FF2B5EF4-FFF2-40B4-BE49-F238E27FC236}">
                <a16:creationId xmlns:a16="http://schemas.microsoft.com/office/drawing/2014/main" id="{7B36DA13-6874-2412-5A8E-1E758C15AEBC}"/>
              </a:ext>
            </a:extLst>
          </p:cNvPr>
          <p:cNvSpPr/>
          <p:nvPr/>
        </p:nvSpPr>
        <p:spPr>
          <a:xfrm>
            <a:off x="223838" y="8385844"/>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Standards and Protocols</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7" name="Rectángulo 196">
            <a:extLst>
              <a:ext uri="{FF2B5EF4-FFF2-40B4-BE49-F238E27FC236}">
                <a16:creationId xmlns:a16="http://schemas.microsoft.com/office/drawing/2014/main" id="{C1BB401B-3E6B-4FAE-1BFD-738C39E71762}"/>
              </a:ext>
            </a:extLst>
          </p:cNvPr>
          <p:cNvSpPr/>
          <p:nvPr/>
        </p:nvSpPr>
        <p:spPr>
          <a:xfrm>
            <a:off x="2639311" y="8385844"/>
            <a:ext cx="2282400" cy="507600"/>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  Systems Development and Implementation</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8" name="Rectángulo 197">
            <a:extLst>
              <a:ext uri="{FF2B5EF4-FFF2-40B4-BE49-F238E27FC236}">
                <a16:creationId xmlns:a16="http://schemas.microsoft.com/office/drawing/2014/main" id="{EA54AB57-79C6-8357-4C9E-7892E9F3BE37}"/>
              </a:ext>
            </a:extLst>
          </p:cNvPr>
          <p:cNvSpPr/>
          <p:nvPr/>
        </p:nvSpPr>
        <p:spPr>
          <a:xfrm>
            <a:off x="5027574" y="8385844"/>
            <a:ext cx="2281052" cy="507418"/>
          </a:xfrm>
          <a:prstGeom prst="rect">
            <a:avLst/>
          </a:prstGeom>
          <a:solidFill>
            <a:srgbClr val="EBF0F9"/>
          </a:solidFill>
          <a:ln>
            <a:solidFill>
              <a:srgbClr val="EBF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s-ES" sz="1100" b="0" i="0" u="none" strike="noStrike" cap="none" normalizeH="0" baseline="0">
                <a:ln>
                  <a:noFill/>
                </a:ln>
                <a:solidFill>
                  <a:srgbClr val="000000"/>
                </a:solidFill>
                <a:effectLst/>
                <a:latin typeface="Arial" panose="020B0604020202020204" pitchFamily="34" charset="0"/>
                <a:cs typeface="Arial" panose="020B0604020202020204" pitchFamily="34" charset="0"/>
              </a:rPr>
              <a:t>eHealth/mHealth/Telehealth</a:t>
            </a:r>
            <a:endParaRPr kumimoji="0" lang="en-GB" altLang="es-ES"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3" name="CuadroTexto 212">
            <a:extLst>
              <a:ext uri="{FF2B5EF4-FFF2-40B4-BE49-F238E27FC236}">
                <a16:creationId xmlns:a16="http://schemas.microsoft.com/office/drawing/2014/main" id="{6CCC7393-EE5E-9A92-9851-FDB4694912CB}"/>
              </a:ext>
            </a:extLst>
          </p:cNvPr>
          <p:cNvSpPr txBox="1"/>
          <p:nvPr/>
        </p:nvSpPr>
        <p:spPr>
          <a:xfrm>
            <a:off x="117649" y="2597957"/>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a:t>
            </a:r>
          </a:p>
        </p:txBody>
      </p:sp>
      <p:sp>
        <p:nvSpPr>
          <p:cNvPr id="216" name="CuadroTexto 215">
            <a:extLst>
              <a:ext uri="{FF2B5EF4-FFF2-40B4-BE49-F238E27FC236}">
                <a16:creationId xmlns:a16="http://schemas.microsoft.com/office/drawing/2014/main" id="{1720CC2C-3D59-27A5-02F4-56EB7E7D2227}"/>
              </a:ext>
            </a:extLst>
          </p:cNvPr>
          <p:cNvSpPr txBox="1"/>
          <p:nvPr/>
        </p:nvSpPr>
        <p:spPr>
          <a:xfrm>
            <a:off x="117649" y="3170444"/>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4</a:t>
            </a:r>
          </a:p>
        </p:txBody>
      </p:sp>
      <p:sp>
        <p:nvSpPr>
          <p:cNvPr id="219" name="CuadroTexto 218">
            <a:extLst>
              <a:ext uri="{FF2B5EF4-FFF2-40B4-BE49-F238E27FC236}">
                <a16:creationId xmlns:a16="http://schemas.microsoft.com/office/drawing/2014/main" id="{9816002C-E8F6-1C61-6083-EAF8FB93D6D5}"/>
              </a:ext>
            </a:extLst>
          </p:cNvPr>
          <p:cNvSpPr txBox="1"/>
          <p:nvPr/>
        </p:nvSpPr>
        <p:spPr>
          <a:xfrm>
            <a:off x="117649" y="3742931"/>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7</a:t>
            </a:r>
          </a:p>
        </p:txBody>
      </p:sp>
      <p:sp>
        <p:nvSpPr>
          <p:cNvPr id="222" name="CuadroTexto 221">
            <a:extLst>
              <a:ext uri="{FF2B5EF4-FFF2-40B4-BE49-F238E27FC236}">
                <a16:creationId xmlns:a16="http://schemas.microsoft.com/office/drawing/2014/main" id="{FC82C13E-5402-D5D3-9626-AD52B36F752B}"/>
              </a:ext>
            </a:extLst>
          </p:cNvPr>
          <p:cNvSpPr txBox="1"/>
          <p:nvPr/>
        </p:nvSpPr>
        <p:spPr>
          <a:xfrm>
            <a:off x="117649" y="4315418"/>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10</a:t>
            </a:r>
          </a:p>
        </p:txBody>
      </p:sp>
      <p:sp>
        <p:nvSpPr>
          <p:cNvPr id="225" name="CuadroTexto 224">
            <a:extLst>
              <a:ext uri="{FF2B5EF4-FFF2-40B4-BE49-F238E27FC236}">
                <a16:creationId xmlns:a16="http://schemas.microsoft.com/office/drawing/2014/main" id="{6EE62202-EA5B-843E-FDAA-13BCFDBB4A8C}"/>
              </a:ext>
            </a:extLst>
          </p:cNvPr>
          <p:cNvSpPr txBox="1"/>
          <p:nvPr/>
        </p:nvSpPr>
        <p:spPr>
          <a:xfrm>
            <a:off x="117649" y="4887905"/>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13</a:t>
            </a:r>
          </a:p>
        </p:txBody>
      </p:sp>
      <p:sp>
        <p:nvSpPr>
          <p:cNvPr id="228" name="CuadroTexto 227">
            <a:extLst>
              <a:ext uri="{FF2B5EF4-FFF2-40B4-BE49-F238E27FC236}">
                <a16:creationId xmlns:a16="http://schemas.microsoft.com/office/drawing/2014/main" id="{69FBBD65-5A84-0DBA-0ECE-C93F70C499C1}"/>
              </a:ext>
            </a:extLst>
          </p:cNvPr>
          <p:cNvSpPr txBox="1"/>
          <p:nvPr/>
        </p:nvSpPr>
        <p:spPr>
          <a:xfrm>
            <a:off x="117649" y="5460392"/>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16</a:t>
            </a:r>
          </a:p>
        </p:txBody>
      </p:sp>
      <p:sp>
        <p:nvSpPr>
          <p:cNvPr id="231" name="CuadroTexto 230">
            <a:extLst>
              <a:ext uri="{FF2B5EF4-FFF2-40B4-BE49-F238E27FC236}">
                <a16:creationId xmlns:a16="http://schemas.microsoft.com/office/drawing/2014/main" id="{C47DFDF5-8DE6-FB53-FC1B-8EC5C2DE7087}"/>
              </a:ext>
            </a:extLst>
          </p:cNvPr>
          <p:cNvSpPr txBox="1"/>
          <p:nvPr/>
        </p:nvSpPr>
        <p:spPr>
          <a:xfrm>
            <a:off x="117649" y="6032879"/>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19</a:t>
            </a:r>
          </a:p>
        </p:txBody>
      </p:sp>
      <p:sp>
        <p:nvSpPr>
          <p:cNvPr id="234" name="CuadroTexto 233">
            <a:extLst>
              <a:ext uri="{FF2B5EF4-FFF2-40B4-BE49-F238E27FC236}">
                <a16:creationId xmlns:a16="http://schemas.microsoft.com/office/drawing/2014/main" id="{6C5648D1-4422-AFA3-276C-CB60AE5F816D}"/>
              </a:ext>
            </a:extLst>
          </p:cNvPr>
          <p:cNvSpPr txBox="1"/>
          <p:nvPr/>
        </p:nvSpPr>
        <p:spPr>
          <a:xfrm>
            <a:off x="117649" y="6605366"/>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22</a:t>
            </a:r>
          </a:p>
        </p:txBody>
      </p:sp>
      <p:sp>
        <p:nvSpPr>
          <p:cNvPr id="237" name="CuadroTexto 236">
            <a:extLst>
              <a:ext uri="{FF2B5EF4-FFF2-40B4-BE49-F238E27FC236}">
                <a16:creationId xmlns:a16="http://schemas.microsoft.com/office/drawing/2014/main" id="{4C04E603-E456-F059-8970-1B07FBEBC04F}"/>
              </a:ext>
            </a:extLst>
          </p:cNvPr>
          <p:cNvSpPr txBox="1"/>
          <p:nvPr/>
        </p:nvSpPr>
        <p:spPr>
          <a:xfrm>
            <a:off x="117649" y="7177853"/>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25</a:t>
            </a:r>
          </a:p>
        </p:txBody>
      </p:sp>
      <p:sp>
        <p:nvSpPr>
          <p:cNvPr id="240" name="CuadroTexto 239">
            <a:extLst>
              <a:ext uri="{FF2B5EF4-FFF2-40B4-BE49-F238E27FC236}">
                <a16:creationId xmlns:a16="http://schemas.microsoft.com/office/drawing/2014/main" id="{1FD060B1-7289-B033-A158-DD84CEB36233}"/>
              </a:ext>
            </a:extLst>
          </p:cNvPr>
          <p:cNvSpPr txBox="1"/>
          <p:nvPr/>
        </p:nvSpPr>
        <p:spPr>
          <a:xfrm>
            <a:off x="117649" y="7750340"/>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28</a:t>
            </a:r>
          </a:p>
        </p:txBody>
      </p:sp>
      <p:sp>
        <p:nvSpPr>
          <p:cNvPr id="243" name="CuadroTexto 242">
            <a:extLst>
              <a:ext uri="{FF2B5EF4-FFF2-40B4-BE49-F238E27FC236}">
                <a16:creationId xmlns:a16="http://schemas.microsoft.com/office/drawing/2014/main" id="{AB2D591D-73BA-3DAB-2EA3-D6F118CE47C8}"/>
              </a:ext>
            </a:extLst>
          </p:cNvPr>
          <p:cNvSpPr txBox="1"/>
          <p:nvPr/>
        </p:nvSpPr>
        <p:spPr>
          <a:xfrm>
            <a:off x="117649" y="8322829"/>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31</a:t>
            </a:r>
          </a:p>
        </p:txBody>
      </p:sp>
      <p:sp>
        <p:nvSpPr>
          <p:cNvPr id="260" name="CuadroTexto 259">
            <a:extLst>
              <a:ext uri="{FF2B5EF4-FFF2-40B4-BE49-F238E27FC236}">
                <a16:creationId xmlns:a16="http://schemas.microsoft.com/office/drawing/2014/main" id="{5073246F-B916-25A8-C6F1-564132F8C799}"/>
              </a:ext>
            </a:extLst>
          </p:cNvPr>
          <p:cNvSpPr txBox="1"/>
          <p:nvPr/>
        </p:nvSpPr>
        <p:spPr>
          <a:xfrm>
            <a:off x="2561500" y="2597957"/>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a:t>
            </a:r>
          </a:p>
        </p:txBody>
      </p:sp>
      <p:sp>
        <p:nvSpPr>
          <p:cNvPr id="261" name="CuadroTexto 260">
            <a:extLst>
              <a:ext uri="{FF2B5EF4-FFF2-40B4-BE49-F238E27FC236}">
                <a16:creationId xmlns:a16="http://schemas.microsoft.com/office/drawing/2014/main" id="{55CD50FE-CDA0-1CCD-ACCD-BC6E63A56741}"/>
              </a:ext>
            </a:extLst>
          </p:cNvPr>
          <p:cNvSpPr txBox="1"/>
          <p:nvPr/>
        </p:nvSpPr>
        <p:spPr>
          <a:xfrm>
            <a:off x="2561500" y="3170444"/>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5</a:t>
            </a:r>
          </a:p>
        </p:txBody>
      </p:sp>
      <p:sp>
        <p:nvSpPr>
          <p:cNvPr id="262" name="CuadroTexto 261">
            <a:extLst>
              <a:ext uri="{FF2B5EF4-FFF2-40B4-BE49-F238E27FC236}">
                <a16:creationId xmlns:a16="http://schemas.microsoft.com/office/drawing/2014/main" id="{0A6C4327-800B-C78C-BA5F-991776B45565}"/>
              </a:ext>
            </a:extLst>
          </p:cNvPr>
          <p:cNvSpPr txBox="1"/>
          <p:nvPr/>
        </p:nvSpPr>
        <p:spPr>
          <a:xfrm>
            <a:off x="2561500" y="3742931"/>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8</a:t>
            </a:r>
          </a:p>
        </p:txBody>
      </p:sp>
      <p:sp>
        <p:nvSpPr>
          <p:cNvPr id="263" name="CuadroTexto 262">
            <a:extLst>
              <a:ext uri="{FF2B5EF4-FFF2-40B4-BE49-F238E27FC236}">
                <a16:creationId xmlns:a16="http://schemas.microsoft.com/office/drawing/2014/main" id="{FA556DA0-213F-67C3-346C-D238AE57198C}"/>
              </a:ext>
            </a:extLst>
          </p:cNvPr>
          <p:cNvSpPr txBox="1"/>
          <p:nvPr/>
        </p:nvSpPr>
        <p:spPr>
          <a:xfrm>
            <a:off x="2561500" y="4315418"/>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11</a:t>
            </a:r>
          </a:p>
        </p:txBody>
      </p:sp>
      <p:sp>
        <p:nvSpPr>
          <p:cNvPr id="264" name="CuadroTexto 263">
            <a:extLst>
              <a:ext uri="{FF2B5EF4-FFF2-40B4-BE49-F238E27FC236}">
                <a16:creationId xmlns:a16="http://schemas.microsoft.com/office/drawing/2014/main" id="{9BD3D24C-EF42-971F-69B5-C2F77CF13109}"/>
              </a:ext>
            </a:extLst>
          </p:cNvPr>
          <p:cNvSpPr txBox="1"/>
          <p:nvPr/>
        </p:nvSpPr>
        <p:spPr>
          <a:xfrm>
            <a:off x="2561500" y="4887905"/>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14</a:t>
            </a:r>
          </a:p>
        </p:txBody>
      </p:sp>
      <p:sp>
        <p:nvSpPr>
          <p:cNvPr id="265" name="CuadroTexto 264">
            <a:extLst>
              <a:ext uri="{FF2B5EF4-FFF2-40B4-BE49-F238E27FC236}">
                <a16:creationId xmlns:a16="http://schemas.microsoft.com/office/drawing/2014/main" id="{12F88EB6-4592-1F5D-98FE-B6A0C96D6A74}"/>
              </a:ext>
            </a:extLst>
          </p:cNvPr>
          <p:cNvSpPr txBox="1"/>
          <p:nvPr/>
        </p:nvSpPr>
        <p:spPr>
          <a:xfrm>
            <a:off x="2561500" y="5460392"/>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17</a:t>
            </a:r>
          </a:p>
        </p:txBody>
      </p:sp>
      <p:sp>
        <p:nvSpPr>
          <p:cNvPr id="266" name="CuadroTexto 265">
            <a:extLst>
              <a:ext uri="{FF2B5EF4-FFF2-40B4-BE49-F238E27FC236}">
                <a16:creationId xmlns:a16="http://schemas.microsoft.com/office/drawing/2014/main" id="{6AA459B8-0C02-300C-F9F7-EDDF8EAC46C5}"/>
              </a:ext>
            </a:extLst>
          </p:cNvPr>
          <p:cNvSpPr txBox="1"/>
          <p:nvPr/>
        </p:nvSpPr>
        <p:spPr>
          <a:xfrm>
            <a:off x="2561500" y="6032879"/>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20</a:t>
            </a:r>
          </a:p>
        </p:txBody>
      </p:sp>
      <p:sp>
        <p:nvSpPr>
          <p:cNvPr id="267" name="CuadroTexto 266">
            <a:extLst>
              <a:ext uri="{FF2B5EF4-FFF2-40B4-BE49-F238E27FC236}">
                <a16:creationId xmlns:a16="http://schemas.microsoft.com/office/drawing/2014/main" id="{DE4145E2-78B8-8D67-D064-F2E69AF0D3BF}"/>
              </a:ext>
            </a:extLst>
          </p:cNvPr>
          <p:cNvSpPr txBox="1"/>
          <p:nvPr/>
        </p:nvSpPr>
        <p:spPr>
          <a:xfrm>
            <a:off x="2561500" y="6605366"/>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23</a:t>
            </a:r>
          </a:p>
        </p:txBody>
      </p:sp>
      <p:sp>
        <p:nvSpPr>
          <p:cNvPr id="268" name="CuadroTexto 267">
            <a:extLst>
              <a:ext uri="{FF2B5EF4-FFF2-40B4-BE49-F238E27FC236}">
                <a16:creationId xmlns:a16="http://schemas.microsoft.com/office/drawing/2014/main" id="{247B5FAA-C432-B0CE-6F34-BD67F21BC625}"/>
              </a:ext>
            </a:extLst>
          </p:cNvPr>
          <p:cNvSpPr txBox="1"/>
          <p:nvPr/>
        </p:nvSpPr>
        <p:spPr>
          <a:xfrm>
            <a:off x="2561500" y="7179232"/>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26</a:t>
            </a:r>
          </a:p>
        </p:txBody>
      </p:sp>
      <p:sp>
        <p:nvSpPr>
          <p:cNvPr id="269" name="CuadroTexto 268">
            <a:extLst>
              <a:ext uri="{FF2B5EF4-FFF2-40B4-BE49-F238E27FC236}">
                <a16:creationId xmlns:a16="http://schemas.microsoft.com/office/drawing/2014/main" id="{4F51C0A3-1ED9-390C-021D-8A1FC3719260}"/>
              </a:ext>
            </a:extLst>
          </p:cNvPr>
          <p:cNvSpPr txBox="1"/>
          <p:nvPr/>
        </p:nvSpPr>
        <p:spPr>
          <a:xfrm>
            <a:off x="2561500" y="7750340"/>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29</a:t>
            </a:r>
          </a:p>
        </p:txBody>
      </p:sp>
      <p:sp>
        <p:nvSpPr>
          <p:cNvPr id="270" name="CuadroTexto 269">
            <a:extLst>
              <a:ext uri="{FF2B5EF4-FFF2-40B4-BE49-F238E27FC236}">
                <a16:creationId xmlns:a16="http://schemas.microsoft.com/office/drawing/2014/main" id="{ED703613-0CD4-2097-762D-600AB7EC54F9}"/>
              </a:ext>
            </a:extLst>
          </p:cNvPr>
          <p:cNvSpPr txBox="1"/>
          <p:nvPr/>
        </p:nvSpPr>
        <p:spPr>
          <a:xfrm>
            <a:off x="2561500" y="8322829"/>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32</a:t>
            </a:r>
          </a:p>
        </p:txBody>
      </p:sp>
      <p:sp>
        <p:nvSpPr>
          <p:cNvPr id="271" name="CuadroTexto 270">
            <a:extLst>
              <a:ext uri="{FF2B5EF4-FFF2-40B4-BE49-F238E27FC236}">
                <a16:creationId xmlns:a16="http://schemas.microsoft.com/office/drawing/2014/main" id="{70F0E4B0-E983-7739-D6A1-2BB82E31D8AD}"/>
              </a:ext>
            </a:extLst>
          </p:cNvPr>
          <p:cNvSpPr txBox="1"/>
          <p:nvPr/>
        </p:nvSpPr>
        <p:spPr>
          <a:xfrm>
            <a:off x="4924648" y="2597957"/>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3</a:t>
            </a:r>
          </a:p>
        </p:txBody>
      </p:sp>
      <p:sp>
        <p:nvSpPr>
          <p:cNvPr id="272" name="CuadroTexto 271">
            <a:extLst>
              <a:ext uri="{FF2B5EF4-FFF2-40B4-BE49-F238E27FC236}">
                <a16:creationId xmlns:a16="http://schemas.microsoft.com/office/drawing/2014/main" id="{8F1861C0-963B-CC44-CE2F-4CFA2687BA3B}"/>
              </a:ext>
            </a:extLst>
          </p:cNvPr>
          <p:cNvSpPr txBox="1"/>
          <p:nvPr/>
        </p:nvSpPr>
        <p:spPr>
          <a:xfrm>
            <a:off x="4924648" y="3170444"/>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6</a:t>
            </a:r>
          </a:p>
        </p:txBody>
      </p:sp>
      <p:sp>
        <p:nvSpPr>
          <p:cNvPr id="273" name="CuadroTexto 272">
            <a:extLst>
              <a:ext uri="{FF2B5EF4-FFF2-40B4-BE49-F238E27FC236}">
                <a16:creationId xmlns:a16="http://schemas.microsoft.com/office/drawing/2014/main" id="{B2C5021C-4AB0-8AD8-6F6C-5FEE2F10911D}"/>
              </a:ext>
            </a:extLst>
          </p:cNvPr>
          <p:cNvSpPr txBox="1"/>
          <p:nvPr/>
        </p:nvSpPr>
        <p:spPr>
          <a:xfrm>
            <a:off x="4924648" y="3742931"/>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9</a:t>
            </a:r>
          </a:p>
        </p:txBody>
      </p:sp>
      <p:sp>
        <p:nvSpPr>
          <p:cNvPr id="274" name="CuadroTexto 273">
            <a:extLst>
              <a:ext uri="{FF2B5EF4-FFF2-40B4-BE49-F238E27FC236}">
                <a16:creationId xmlns:a16="http://schemas.microsoft.com/office/drawing/2014/main" id="{EA83B37D-7616-61EB-E8DA-2D799279A425}"/>
              </a:ext>
            </a:extLst>
          </p:cNvPr>
          <p:cNvSpPr txBox="1"/>
          <p:nvPr/>
        </p:nvSpPr>
        <p:spPr>
          <a:xfrm>
            <a:off x="4924648" y="4315418"/>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12</a:t>
            </a:r>
          </a:p>
        </p:txBody>
      </p:sp>
      <p:sp>
        <p:nvSpPr>
          <p:cNvPr id="275" name="CuadroTexto 274">
            <a:extLst>
              <a:ext uri="{FF2B5EF4-FFF2-40B4-BE49-F238E27FC236}">
                <a16:creationId xmlns:a16="http://schemas.microsoft.com/office/drawing/2014/main" id="{CB02DCEE-40A4-935B-6F9A-E7F1A75E0944}"/>
              </a:ext>
            </a:extLst>
          </p:cNvPr>
          <p:cNvSpPr txBox="1"/>
          <p:nvPr/>
        </p:nvSpPr>
        <p:spPr>
          <a:xfrm>
            <a:off x="4924648" y="4887905"/>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15</a:t>
            </a:r>
          </a:p>
        </p:txBody>
      </p:sp>
      <p:sp>
        <p:nvSpPr>
          <p:cNvPr id="276" name="CuadroTexto 275">
            <a:extLst>
              <a:ext uri="{FF2B5EF4-FFF2-40B4-BE49-F238E27FC236}">
                <a16:creationId xmlns:a16="http://schemas.microsoft.com/office/drawing/2014/main" id="{17241216-0EF0-2DF7-02C6-A41FA1EB0A6E}"/>
              </a:ext>
            </a:extLst>
          </p:cNvPr>
          <p:cNvSpPr txBox="1"/>
          <p:nvPr/>
        </p:nvSpPr>
        <p:spPr>
          <a:xfrm>
            <a:off x="4924648" y="5460392"/>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18</a:t>
            </a:r>
          </a:p>
        </p:txBody>
      </p:sp>
      <p:sp>
        <p:nvSpPr>
          <p:cNvPr id="277" name="CuadroTexto 276">
            <a:extLst>
              <a:ext uri="{FF2B5EF4-FFF2-40B4-BE49-F238E27FC236}">
                <a16:creationId xmlns:a16="http://schemas.microsoft.com/office/drawing/2014/main" id="{009C2317-0272-FD9E-6CE9-2C9E7C57C027}"/>
              </a:ext>
            </a:extLst>
          </p:cNvPr>
          <p:cNvSpPr txBox="1"/>
          <p:nvPr/>
        </p:nvSpPr>
        <p:spPr>
          <a:xfrm>
            <a:off x="4924648" y="6032879"/>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21</a:t>
            </a:r>
          </a:p>
        </p:txBody>
      </p:sp>
      <p:sp>
        <p:nvSpPr>
          <p:cNvPr id="278" name="CuadroTexto 277">
            <a:extLst>
              <a:ext uri="{FF2B5EF4-FFF2-40B4-BE49-F238E27FC236}">
                <a16:creationId xmlns:a16="http://schemas.microsoft.com/office/drawing/2014/main" id="{51DC5BEB-3443-2FBA-6724-86CA0F368B2E}"/>
              </a:ext>
            </a:extLst>
          </p:cNvPr>
          <p:cNvSpPr txBox="1"/>
          <p:nvPr/>
        </p:nvSpPr>
        <p:spPr>
          <a:xfrm>
            <a:off x="4924648" y="6605366"/>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24</a:t>
            </a:r>
          </a:p>
        </p:txBody>
      </p:sp>
      <p:sp>
        <p:nvSpPr>
          <p:cNvPr id="279" name="CuadroTexto 278">
            <a:extLst>
              <a:ext uri="{FF2B5EF4-FFF2-40B4-BE49-F238E27FC236}">
                <a16:creationId xmlns:a16="http://schemas.microsoft.com/office/drawing/2014/main" id="{531655B0-322D-1920-13DF-E977CF1FF7CB}"/>
              </a:ext>
            </a:extLst>
          </p:cNvPr>
          <p:cNvSpPr txBox="1"/>
          <p:nvPr/>
        </p:nvSpPr>
        <p:spPr>
          <a:xfrm>
            <a:off x="4924648" y="7179232"/>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27</a:t>
            </a:r>
          </a:p>
        </p:txBody>
      </p:sp>
      <p:sp>
        <p:nvSpPr>
          <p:cNvPr id="280" name="CuadroTexto 279">
            <a:extLst>
              <a:ext uri="{FF2B5EF4-FFF2-40B4-BE49-F238E27FC236}">
                <a16:creationId xmlns:a16="http://schemas.microsoft.com/office/drawing/2014/main" id="{077E31F0-1D13-EC1F-3E4C-48F1A77C443B}"/>
              </a:ext>
            </a:extLst>
          </p:cNvPr>
          <p:cNvSpPr txBox="1"/>
          <p:nvPr/>
        </p:nvSpPr>
        <p:spPr>
          <a:xfrm>
            <a:off x="4924648" y="7750340"/>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30</a:t>
            </a:r>
          </a:p>
        </p:txBody>
      </p:sp>
      <p:sp>
        <p:nvSpPr>
          <p:cNvPr id="281" name="CuadroTexto 280">
            <a:extLst>
              <a:ext uri="{FF2B5EF4-FFF2-40B4-BE49-F238E27FC236}">
                <a16:creationId xmlns:a16="http://schemas.microsoft.com/office/drawing/2014/main" id="{1D7D9628-601E-8B24-120A-0FBABF9BEFA7}"/>
              </a:ext>
            </a:extLst>
          </p:cNvPr>
          <p:cNvSpPr txBox="1"/>
          <p:nvPr/>
        </p:nvSpPr>
        <p:spPr>
          <a:xfrm>
            <a:off x="4924648" y="8322829"/>
            <a:ext cx="349405" cy="261610"/>
          </a:xfrm>
          <a:prstGeom prst="rect">
            <a:avLst/>
          </a:prstGeom>
          <a:noFill/>
        </p:spPr>
        <p:txBody>
          <a:bodyPr wrap="square" rtlCol="0">
            <a:spAutoFit/>
          </a:bodyPr>
          <a:lstStyle/>
          <a:p>
            <a:pPr algn="ctr"/>
            <a:r>
              <a:rPr lang="en-GB" sz="1100" b="1">
                <a:solidFill>
                  <a:schemeClr val="accent1">
                    <a:lumMod val="50000"/>
                  </a:schemeClr>
                </a:solidFill>
                <a:latin typeface="Arial" panose="020B0604020202020204" pitchFamily="34" charset="0"/>
                <a:cs typeface="Arial" panose="020B0604020202020204" pitchFamily="34" charset="0"/>
              </a:rPr>
              <a:t>33</a:t>
            </a:r>
          </a:p>
        </p:txBody>
      </p:sp>
      <p:sp>
        <p:nvSpPr>
          <p:cNvPr id="33" name="Rectángulo: esquinas redondeadas 38">
            <a:extLst>
              <a:ext uri="{FF2B5EF4-FFF2-40B4-BE49-F238E27FC236}">
                <a16:creationId xmlns:a16="http://schemas.microsoft.com/office/drawing/2014/main" id="{0D026EF0-A234-C21B-97FB-365BF3FB539B}"/>
              </a:ext>
            </a:extLst>
          </p:cNvPr>
          <p:cNvSpPr/>
          <p:nvPr/>
        </p:nvSpPr>
        <p:spPr>
          <a:xfrm>
            <a:off x="176255" y="1295442"/>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HITCOMP (3/5) </a:t>
            </a:r>
          </a:p>
        </p:txBody>
      </p:sp>
      <p:grpSp>
        <p:nvGrpSpPr>
          <p:cNvPr id="34" name="Grupo 33">
            <a:extLst>
              <a:ext uri="{FF2B5EF4-FFF2-40B4-BE49-F238E27FC236}">
                <a16:creationId xmlns:a16="http://schemas.microsoft.com/office/drawing/2014/main" id="{0ADF5D88-0DEC-23FE-A0B5-8529128BBB2C}"/>
              </a:ext>
            </a:extLst>
          </p:cNvPr>
          <p:cNvGrpSpPr/>
          <p:nvPr/>
        </p:nvGrpSpPr>
        <p:grpSpPr>
          <a:xfrm>
            <a:off x="6331133" y="1295442"/>
            <a:ext cx="1106210" cy="430806"/>
            <a:chOff x="6331133" y="1293381"/>
            <a:chExt cx="1106210" cy="430806"/>
          </a:xfrm>
        </p:grpSpPr>
        <p:sp>
          <p:nvSpPr>
            <p:cNvPr id="35" name="Rectángulo: esquinas redondeadas 38">
              <a:extLst>
                <a:ext uri="{FF2B5EF4-FFF2-40B4-BE49-F238E27FC236}">
                  <a16:creationId xmlns:a16="http://schemas.microsoft.com/office/drawing/2014/main" id="{1FCA11C6-BE76-551D-0572-8BF6A8CCCDE3}"/>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36" name="Google Shape;417;p5" descr="{&quot;Key&quot;:&quot;POWER_USER_SHAPE_ICON&quot;,&quot;Value&quot;:&quot;POWER_USER_SHAPE_ICON_STYLE_1&quot;}">
              <a:extLst>
                <a:ext uri="{FF2B5EF4-FFF2-40B4-BE49-F238E27FC236}">
                  <a16:creationId xmlns:a16="http://schemas.microsoft.com/office/drawing/2014/main" id="{7DCCBB83-50E4-F026-C550-5B12E6431D95}"/>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7" name="Google Shape;411;p5">
              <a:extLst>
                <a:ext uri="{FF2B5EF4-FFF2-40B4-BE49-F238E27FC236}">
                  <a16:creationId xmlns:a16="http://schemas.microsoft.com/office/drawing/2014/main" id="{66A222AA-F17C-E767-C770-5045A48FAE59}"/>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8" name="Google Shape;412;p5">
              <a:extLst>
                <a:ext uri="{FF2B5EF4-FFF2-40B4-BE49-F238E27FC236}">
                  <a16:creationId xmlns:a16="http://schemas.microsoft.com/office/drawing/2014/main" id="{CD719E75-2147-6149-0ACB-AE866FB71778}"/>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9" name="Google Shape;413;p5">
              <a:extLst>
                <a:ext uri="{FF2B5EF4-FFF2-40B4-BE49-F238E27FC236}">
                  <a16:creationId xmlns:a16="http://schemas.microsoft.com/office/drawing/2014/main" id="{DCCDC328-24D9-056E-CB19-D1E7387CA49E}"/>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0" name="Google Shape;414;p5">
              <a:extLst>
                <a:ext uri="{FF2B5EF4-FFF2-40B4-BE49-F238E27FC236}">
                  <a16:creationId xmlns:a16="http://schemas.microsoft.com/office/drawing/2014/main" id="{3FDC8999-6C86-8543-7622-3ED6E1DC80FE}"/>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1" name="Google Shape;415;p5">
              <a:extLst>
                <a:ext uri="{FF2B5EF4-FFF2-40B4-BE49-F238E27FC236}">
                  <a16:creationId xmlns:a16="http://schemas.microsoft.com/office/drawing/2014/main" id="{44D05DF1-12C5-ACF6-884A-AB49DE3D5D1A}"/>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2" name="Google Shape;408;p5">
              <a:extLst>
                <a:ext uri="{FF2B5EF4-FFF2-40B4-BE49-F238E27FC236}">
                  <a16:creationId xmlns:a16="http://schemas.microsoft.com/office/drawing/2014/main" id="{737B705F-CFFA-D863-CD2B-1877ABC9126A}"/>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3" name="Google Shape;409;p5">
              <a:extLst>
                <a:ext uri="{FF2B5EF4-FFF2-40B4-BE49-F238E27FC236}">
                  <a16:creationId xmlns:a16="http://schemas.microsoft.com/office/drawing/2014/main" id="{7CFCA64F-2DF9-3D6F-24D7-40EAE5EAB8AE}"/>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3" name="Slide Number Placeholder 4">
            <a:extLst>
              <a:ext uri="{FF2B5EF4-FFF2-40B4-BE49-F238E27FC236}">
                <a16:creationId xmlns:a16="http://schemas.microsoft.com/office/drawing/2014/main" id="{49C6BDD3-9D03-F99D-EDD5-65CBC2513EB4}"/>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10</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5" name="Elipse 4">
            <a:extLst>
              <a:ext uri="{FF2B5EF4-FFF2-40B4-BE49-F238E27FC236}">
                <a16:creationId xmlns:a16="http://schemas.microsoft.com/office/drawing/2014/main" id="{51D027A7-BBB6-72CE-7BA6-BEB7B2957C54}"/>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259838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rgbClr val="213B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IV. DC framework database</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43837" y="2009552"/>
            <a:ext cx="7272000" cy="3400647"/>
            <a:chOff x="861864" y="3105902"/>
            <a:chExt cx="6318132" cy="6380565"/>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2"/>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5"/>
              <a:ext cx="6318132" cy="1851147"/>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1,025 HITCOMP DCs have been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organised into a database available for everyone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Through a set of </a:t>
              </a:r>
              <a:r>
                <a:rPr lang="en-GB" sz="1100" b="1">
                  <a:solidFill>
                    <a:srgbClr val="000000"/>
                  </a:solidFill>
                  <a:latin typeface="Arial" panose="020B0604020202020204" pitchFamily="34" charset="0"/>
                  <a:cs typeface="Arial" panose="020B0604020202020204" pitchFamily="34" charset="0"/>
                </a:rPr>
                <a:t>filters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user can produce a </a:t>
              </a:r>
              <a:r>
                <a:rPr lang="en-GB" sz="1100" b="1">
                  <a:solidFill>
                    <a:srgbClr val="000000"/>
                  </a:solidFill>
                  <a:latin typeface="Arial" panose="020B0604020202020204" pitchFamily="34" charset="0"/>
                  <a:cs typeface="Arial" panose="020B0604020202020204" pitchFamily="34" charset="0"/>
                </a:rPr>
                <a:t>list of competences according to their needs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and can gather information to determine their </a:t>
              </a:r>
              <a:r>
                <a:rPr lang="en-GB" sz="1100" b="1">
                  <a:solidFill>
                    <a:srgbClr val="000000"/>
                  </a:solidFill>
                  <a:latin typeface="Arial" panose="020B0604020202020204" pitchFamily="34" charset="0"/>
                  <a:cs typeface="Arial" panose="020B0604020202020204" pitchFamily="34" charset="0"/>
                </a:rPr>
                <a:t>overall digital competency level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Searches can be performed </a:t>
              </a:r>
              <a:r>
                <a:rPr lang="en-GB" sz="1100" b="1">
                  <a:solidFill>
                    <a:srgbClr val="000000"/>
                  </a:solidFill>
                  <a:latin typeface="Arial" panose="020B0604020202020204" pitchFamily="34" charset="0"/>
                  <a:cs typeface="Arial" panose="020B0604020202020204" pitchFamily="34" charset="0"/>
                </a:rPr>
                <a:t>by competency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or </a:t>
              </a:r>
              <a:r>
                <a:rPr lang="en-GB" sz="1100" b="1">
                  <a:solidFill>
                    <a:srgbClr val="000000"/>
                  </a:solidFill>
                  <a:latin typeface="Arial" panose="020B0604020202020204" pitchFamily="34" charset="0"/>
                  <a:cs typeface="Arial" panose="020B0604020202020204" pitchFamily="34" charset="0"/>
                </a:rPr>
                <a:t>by role</a:t>
              </a:r>
              <a:r>
                <a:rPr lang="en-GB" sz="1100" baseline="30000">
                  <a:solidFill>
                    <a:srgbClr val="000000"/>
                  </a:solidFill>
                  <a:latin typeface="Arial" panose="020B0604020202020204" pitchFamily="34" charset="0"/>
                  <a:cs typeface="Arial" panose="020B0604020202020204" pitchFamily="34" charset="0"/>
                </a:rPr>
                <a:t> 4</a:t>
              </a:r>
              <a:r>
                <a:rPr lang="en-GB" sz="1100" b="1">
                  <a:solidFill>
                    <a:srgbClr val="000000"/>
                  </a:solidFill>
                  <a:latin typeface="Arial" panose="020B0604020202020204" pitchFamily="34" charset="0"/>
                  <a:cs typeface="Arial" panose="020B0604020202020204" pitchFamily="34" charset="0"/>
                </a:rPr>
                <a:t>.</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By competences: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users can </a:t>
              </a:r>
              <a:r>
                <a:rPr lang="en-GB" sz="1100" b="1">
                  <a:solidFill>
                    <a:srgbClr val="000000"/>
                  </a:solidFill>
                  <a:latin typeface="Arial" panose="020B0604020202020204" pitchFamily="34" charset="0"/>
                  <a:cs typeface="Arial" panose="020B0604020202020204" pitchFamily="34" charset="0"/>
                </a:rPr>
                <a:t>filter by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 Domain; (ii) Level; (iii) Competency quadrant; and (iv) Area of competency. Once introduced, a </a:t>
              </a:r>
              <a:r>
                <a:rPr lang="en-GB" sz="1100" b="1" i="1">
                  <a:solidFill>
                    <a:srgbClr val="000000"/>
                  </a:solidFill>
                  <a:latin typeface="Arial" panose="020B0604020202020204" pitchFamily="34" charset="0"/>
                  <a:ea typeface="Times New Roman" panose="02020603050405020304" pitchFamily="18" charset="0"/>
                  <a:cs typeface="Arial" panose="020B0604020202020204" pitchFamily="34" charset="0"/>
                </a:rPr>
                <a:t>Data Results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table is produced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with a list of competences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matching</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such characteristics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By role: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users can</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also obtain the set of DCs that are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related to their role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To do this, they first have  to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determine their corresponding role, </a:t>
              </a:r>
              <a:r>
                <a:rPr lang="en-GB" sz="1100" b="1">
                  <a:solidFill>
                    <a:srgbClr val="000000"/>
                  </a:solidFill>
                  <a:latin typeface="Arial" panose="020B0604020202020204" pitchFamily="34" charset="0"/>
                  <a:cs typeface="Arial" panose="020B0604020202020204" pitchFamily="34" charset="0"/>
                </a:rPr>
                <a:t>filtering by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 Domain; (ii) Role Type and; (iii) Service Category. Once the user has determined a role that is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as similar as possible to their own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users can </a:t>
              </a:r>
              <a:r>
                <a:rPr lang="en-GB" sz="1100" b="1">
                  <a:solidFill>
                    <a:srgbClr val="000000"/>
                  </a:solidFill>
                  <a:latin typeface="Arial" panose="020B0604020202020204" pitchFamily="34" charset="0"/>
                  <a:cs typeface="Arial" panose="020B0604020202020204" pitchFamily="34" charset="0"/>
                </a:rPr>
                <a:t>select different competency levels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(baseline, basic…etc) to produce a Professional Digital Competence Profile (PDP) with the competencies considered relevant for their role. To allow for an easier use, the database provides </a:t>
              </a:r>
              <a:r>
                <a:rPr lang="en-GB" sz="1100" b="1">
                  <a:solidFill>
                    <a:srgbClr val="000000"/>
                  </a:solidFill>
                  <a:latin typeface="Arial" panose="020B0604020202020204" pitchFamily="34" charset="0"/>
                  <a:cs typeface="Arial" panose="020B0604020202020204" pitchFamily="34" charset="0"/>
                </a:rPr>
                <a:t>translations for the different roles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included in several languages (including Spanish).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3" name="Rectángulo 40">
            <a:extLst>
              <a:ext uri="{FF2B5EF4-FFF2-40B4-BE49-F238E27FC236}">
                <a16:creationId xmlns:a16="http://schemas.microsoft.com/office/drawing/2014/main" id="{3EDA1D4D-B645-3829-D214-16AA4B61420E}"/>
              </a:ext>
            </a:extLst>
          </p:cNvPr>
          <p:cNvSpPr/>
          <p:nvPr/>
        </p:nvSpPr>
        <p:spPr>
          <a:xfrm rot="5400000">
            <a:off x="3684437" y="1959296"/>
            <a:ext cx="190800" cy="7272000"/>
          </a:xfrm>
          <a:prstGeom prst="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V. Training &amp; Certification tools (I)</a:t>
            </a:r>
          </a:p>
        </p:txBody>
      </p:sp>
      <p:grpSp>
        <p:nvGrpSpPr>
          <p:cNvPr id="16" name="Grupo 15">
            <a:extLst>
              <a:ext uri="{FF2B5EF4-FFF2-40B4-BE49-F238E27FC236}">
                <a16:creationId xmlns:a16="http://schemas.microsoft.com/office/drawing/2014/main" id="{55643E9A-6378-1C5F-670E-2717E3297424}"/>
              </a:ext>
            </a:extLst>
          </p:cNvPr>
          <p:cNvGrpSpPr/>
          <p:nvPr/>
        </p:nvGrpSpPr>
        <p:grpSpPr>
          <a:xfrm>
            <a:off x="143837" y="5780392"/>
            <a:ext cx="7272000" cy="4506607"/>
            <a:chOff x="861864" y="3105902"/>
            <a:chExt cx="6318132" cy="6539663"/>
          </a:xfrm>
        </p:grpSpPr>
        <p:sp>
          <p:nvSpPr>
            <p:cNvPr id="17" name="Rectángulo 16">
              <a:extLst>
                <a:ext uri="{FF2B5EF4-FFF2-40B4-BE49-F238E27FC236}">
                  <a16:creationId xmlns:a16="http://schemas.microsoft.com/office/drawing/2014/main" id="{AD9D7926-4752-011B-E75D-7704D6C39036}"/>
                </a:ext>
              </a:extLst>
            </p:cNvPr>
            <p:cNvSpPr/>
            <p:nvPr/>
          </p:nvSpPr>
          <p:spPr>
            <a:xfrm>
              <a:off x="861864" y="3105902"/>
              <a:ext cx="6318132" cy="5913067"/>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ángulo 29">
              <a:extLst>
                <a:ext uri="{FF2B5EF4-FFF2-40B4-BE49-F238E27FC236}">
                  <a16:creationId xmlns:a16="http://schemas.microsoft.com/office/drawing/2014/main" id="{E852C21C-36BB-327E-C281-DE7976AE7C17}"/>
                </a:ext>
              </a:extLst>
            </p:cNvPr>
            <p:cNvSpPr/>
            <p:nvPr/>
          </p:nvSpPr>
          <p:spPr>
            <a:xfrm>
              <a:off x="861864" y="3105906"/>
              <a:ext cx="4437227" cy="653965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1. EU-US eHealth Work Foundational Curriculum</a:t>
              </a:r>
              <a:r>
                <a:rPr lang="en-GB" sz="1100" b="1" u="sng"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7</a:t>
              </a:r>
              <a:endPar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EU-US eHealth Foundational Curriculum is a </a:t>
              </a:r>
              <a:r>
                <a:rPr lang="en-GB" sz="1100" b="1">
                  <a:solidFill>
                    <a:srgbClr val="000000"/>
                  </a:solidFill>
                  <a:latin typeface="Arial" panose="020B0604020202020204" pitchFamily="34" charset="0"/>
                  <a:cs typeface="Arial" panose="020B0604020202020204" pitchFamily="34" charset="0"/>
                </a:rPr>
                <a:t>global introductory online course in eHealth</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It is tied to HITCOMP competences, providing </a:t>
              </a:r>
              <a:r>
                <a:rPr lang="en-GB" sz="1100" b="1">
                  <a:solidFill>
                    <a:srgbClr val="000000"/>
                  </a:solidFill>
                  <a:latin typeface="Arial" panose="020B0604020202020204" pitchFamily="34" charset="0"/>
                  <a:cs typeface="Arial" panose="020B0604020202020204" pitchFamily="34" charset="0"/>
                </a:rPr>
                <a:t>baseline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and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basic</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eHealth</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skills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upon completion.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content loosely translates to the equivalent of a </a:t>
              </a:r>
              <a:r>
                <a:rPr lang="en-GB" sz="1100" b="1">
                  <a:solidFill>
                    <a:srgbClr val="000000"/>
                  </a:solidFill>
                  <a:latin typeface="Arial" panose="020B0604020202020204" pitchFamily="34" charset="0"/>
                  <a:cs typeface="Arial" panose="020B0604020202020204" pitchFamily="34" charset="0"/>
                </a:rPr>
                <a:t>60 unit/60 hour online course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It includes </a:t>
              </a:r>
              <a:r>
                <a:rPr lang="en-GB" sz="1100" b="1">
                  <a:solidFill>
                    <a:srgbClr val="000000"/>
                  </a:solidFill>
                  <a:latin typeface="Arial" panose="020B0604020202020204" pitchFamily="34" charset="0"/>
                  <a:cs typeface="Arial" panose="020B0604020202020204" pitchFamily="34" charset="0"/>
                </a:rPr>
                <a:t>10 clusters in 21 modules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broken down into 40 different areas of competences.</a:t>
              </a:r>
            </a:p>
            <a:p>
              <a:pPr marR="0" lvl="0" algn="just" defTabSz="970138" rtl="0" eaLnBrk="1" fontAlgn="base" latinLnBrk="0" hangingPunct="1">
                <a:spcBef>
                  <a:spcPts val="0"/>
                </a:spcBef>
                <a:spcAft>
                  <a:spcPts val="781"/>
                </a:spcAft>
                <a:buClrTx/>
                <a:buSzTx/>
                <a:tabLst/>
                <a:defRPr/>
              </a:pPr>
              <a:r>
                <a:rPr lang="en-GB" sz="1100" b="1">
                  <a:solidFill>
                    <a:srgbClr val="000000"/>
                  </a:solidFill>
                  <a:latin typeface="Arial" panose="020B0604020202020204" pitchFamily="34" charset="0"/>
                  <a:cs typeface="Arial" panose="020B0604020202020204" pitchFamily="34" charset="0"/>
                </a:rPr>
                <a:t>Competency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in eHealth is considered to be achieved when </a:t>
              </a:r>
              <a:r>
                <a:rPr lang="en-GB" sz="1100" b="1">
                  <a:solidFill>
                    <a:srgbClr val="000000"/>
                  </a:solidFill>
                  <a:latin typeface="Arial" panose="020B0604020202020204" pitchFamily="34" charset="0"/>
                  <a:cs typeface="Arial" panose="020B0604020202020204" pitchFamily="34" charset="0"/>
                </a:rPr>
                <a:t>all units are taken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and the final examination is completed with </a:t>
              </a:r>
              <a:r>
                <a:rPr lang="en-GB" sz="1100" b="1">
                  <a:solidFill>
                    <a:srgbClr val="000000"/>
                  </a:solidFill>
                  <a:latin typeface="Arial" panose="020B0604020202020204" pitchFamily="34" charset="0"/>
                  <a:cs typeface="Arial" panose="020B0604020202020204" pitchFamily="34" charset="0"/>
                </a:rPr>
                <a:t>a score of 80% or higher</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This competency signification is designed to </a:t>
              </a:r>
              <a:r>
                <a:rPr lang="en-GB" sz="1100" b="1">
                  <a:solidFill>
                    <a:srgbClr val="000000"/>
                  </a:solidFill>
                  <a:latin typeface="Arial" panose="020B0604020202020204" pitchFamily="34" charset="0"/>
                  <a:cs typeface="Arial" panose="020B0604020202020204" pitchFamily="34" charset="0"/>
                </a:rPr>
                <a:t>align with certification programs.</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2. Skills Knowledge and Assessment Development Framework (SKAD)</a:t>
              </a:r>
              <a:r>
                <a:rPr lang="en-GB" sz="1100" b="1" u="sng"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8</a:t>
              </a:r>
              <a:endPar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SKAD is a self-assessment questionnaire that helps actors in or considering going into healthcare to </a:t>
              </a:r>
              <a:r>
                <a:rPr lang="en-GB" sz="1100" b="1">
                  <a:solidFill>
                    <a:srgbClr val="000000"/>
                  </a:solidFill>
                  <a:latin typeface="Arial" panose="020B0604020202020204" pitchFamily="34" charset="0"/>
                  <a:cs typeface="Arial" panose="020B0604020202020204" pitchFamily="34" charset="0"/>
                </a:rPr>
                <a:t>better understand their digital literacy skills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It is composed </a:t>
              </a:r>
              <a:r>
                <a:rPr lang="en-GB" sz="1100" b="1">
                  <a:solidFill>
                    <a:srgbClr val="000000"/>
                  </a:solidFill>
                  <a:latin typeface="Arial" panose="020B0604020202020204" pitchFamily="34" charset="0"/>
                  <a:cs typeface="Arial" panose="020B0604020202020204" pitchFamily="34" charset="0"/>
                </a:rPr>
                <a:t>of 25 questions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related to technology use.</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7" name="Imagen 26">
            <a:extLst>
              <a:ext uri="{FF2B5EF4-FFF2-40B4-BE49-F238E27FC236}">
                <a16:creationId xmlns:a16="http://schemas.microsoft.com/office/drawing/2014/main" id="{8B496101-5342-6FB7-7D18-8EFAD74FD0CE}"/>
              </a:ext>
            </a:extLst>
          </p:cNvPr>
          <p:cNvPicPr>
            <a:picLocks noChangeAspect="1"/>
          </p:cNvPicPr>
          <p:nvPr/>
        </p:nvPicPr>
        <p:blipFill rotWithShape="1">
          <a:blip r:embed="rId15"/>
          <a:srcRect l="8064" t="25335" r="7308" b="40958"/>
          <a:stretch/>
        </p:blipFill>
        <p:spPr>
          <a:xfrm>
            <a:off x="1856454" y="4351704"/>
            <a:ext cx="3911601" cy="827678"/>
          </a:xfrm>
          <a:prstGeom prst="rect">
            <a:avLst/>
          </a:prstGeom>
          <a:ln>
            <a:noFill/>
          </a:ln>
          <a:effectLst>
            <a:outerShdw blurRad="292100" dist="139700" dir="2700000" algn="tl" rotWithShape="0">
              <a:srgbClr val="333333">
                <a:alpha val="65000"/>
              </a:srgbClr>
            </a:outerShdw>
          </a:effectLst>
        </p:spPr>
      </p:pic>
      <p:sp>
        <p:nvSpPr>
          <p:cNvPr id="59" name="CuadroTexto 58">
            <a:extLst>
              <a:ext uri="{FF2B5EF4-FFF2-40B4-BE49-F238E27FC236}">
                <a16:creationId xmlns:a16="http://schemas.microsoft.com/office/drawing/2014/main" id="{7EC76AD3-E141-0491-5BBA-F03B65D3DEA4}"/>
              </a:ext>
            </a:extLst>
          </p:cNvPr>
          <p:cNvSpPr txBox="1"/>
          <p:nvPr/>
        </p:nvSpPr>
        <p:spPr>
          <a:xfrm>
            <a:off x="147971" y="5815838"/>
            <a:ext cx="7133382" cy="430887"/>
          </a:xfrm>
          <a:prstGeom prst="rect">
            <a:avLst/>
          </a:prstGeom>
          <a:noFill/>
        </p:spPr>
        <p:txBody>
          <a:bodyPr wrap="square">
            <a:spAutoFit/>
          </a:bodyPr>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Building on the HITCOMP framework, the EU-US eHealth Work has developed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several tools and resource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 focused on </a:t>
            </a:r>
            <a:r>
              <a:rPr lang="en-GB" sz="1100" b="1">
                <a:solidFill>
                  <a:srgbClr val="000000"/>
                </a:solidFill>
                <a:latin typeface="Arial" panose="020B0604020202020204" pitchFamily="34" charset="0"/>
                <a:cs typeface="Arial" panose="020B0604020202020204" pitchFamily="34" charset="0"/>
              </a:rPr>
              <a:t>digital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skills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training, </a:t>
            </a:r>
            <a:r>
              <a:rPr lang="en-GB" sz="1100">
                <a:solidFill>
                  <a:srgbClr val="000000"/>
                </a:solidFill>
                <a:latin typeface="Arial" panose="020B0604020202020204" pitchFamily="34" charset="0"/>
                <a:cs typeface="Arial" panose="020B0604020202020204" pitchFamily="34" charset="0"/>
              </a:rPr>
              <a:t>which are presented below.</a:t>
            </a: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61" name="Imagen 60">
            <a:extLst>
              <a:ext uri="{FF2B5EF4-FFF2-40B4-BE49-F238E27FC236}">
                <a16:creationId xmlns:a16="http://schemas.microsoft.com/office/drawing/2014/main" id="{84603E7D-C4A0-8EE6-08A7-BC9A8E4D9063}"/>
              </a:ext>
            </a:extLst>
          </p:cNvPr>
          <p:cNvPicPr>
            <a:picLocks noChangeAspect="1"/>
          </p:cNvPicPr>
          <p:nvPr/>
        </p:nvPicPr>
        <p:blipFill rotWithShape="1">
          <a:blip r:embed="rId16"/>
          <a:srcRect l="32884" t="21221" r="9968" b="2979"/>
          <a:stretch/>
        </p:blipFill>
        <p:spPr>
          <a:xfrm>
            <a:off x="5566191" y="6917589"/>
            <a:ext cx="1471465" cy="1036817"/>
          </a:xfrm>
          <a:prstGeom prst="rect">
            <a:avLst/>
          </a:prstGeom>
          <a:ln>
            <a:noFill/>
          </a:ln>
          <a:effectLst>
            <a:outerShdw blurRad="292100" dist="139700" dir="2700000" algn="tl" rotWithShape="0">
              <a:srgbClr val="333333">
                <a:alpha val="65000"/>
              </a:srgbClr>
            </a:outerShdw>
          </a:effectLst>
        </p:spPr>
      </p:pic>
      <p:pic>
        <p:nvPicPr>
          <p:cNvPr id="63" name="Imagen 62">
            <a:extLst>
              <a:ext uri="{FF2B5EF4-FFF2-40B4-BE49-F238E27FC236}">
                <a16:creationId xmlns:a16="http://schemas.microsoft.com/office/drawing/2014/main" id="{CFACB154-3C73-6A43-879A-D46DB7610DAA}"/>
              </a:ext>
            </a:extLst>
          </p:cNvPr>
          <p:cNvPicPr>
            <a:picLocks noChangeAspect="1"/>
          </p:cNvPicPr>
          <p:nvPr/>
        </p:nvPicPr>
        <p:blipFill rotWithShape="1">
          <a:blip r:embed="rId17"/>
          <a:srcRect l="20664" t="10156" r="13314" b="5169"/>
          <a:stretch/>
        </p:blipFill>
        <p:spPr>
          <a:xfrm>
            <a:off x="5566191" y="8616935"/>
            <a:ext cx="1471466" cy="1002571"/>
          </a:xfrm>
          <a:prstGeom prst="rect">
            <a:avLst/>
          </a:prstGeom>
          <a:ln>
            <a:noFill/>
          </a:ln>
          <a:effectLst>
            <a:outerShdw blurRad="292100" dist="139700" dir="2700000" algn="tl" rotWithShape="0">
              <a:srgbClr val="333333">
                <a:alpha val="65000"/>
              </a:srgbClr>
            </a:outerShdw>
          </a:effectLst>
        </p:spPr>
      </p:pic>
      <p:sp>
        <p:nvSpPr>
          <p:cNvPr id="2" name="Título 78">
            <a:extLst>
              <a:ext uri="{FF2B5EF4-FFF2-40B4-BE49-F238E27FC236}">
                <a16:creationId xmlns:a16="http://schemas.microsoft.com/office/drawing/2014/main" id="{051973E1-B0A1-15DB-C5CF-1C52166AD713}"/>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23" name="Rectángulo: esquinas redondeadas 38">
            <a:extLst>
              <a:ext uri="{FF2B5EF4-FFF2-40B4-BE49-F238E27FC236}">
                <a16:creationId xmlns:a16="http://schemas.microsoft.com/office/drawing/2014/main" id="{47CE1760-CA72-62CC-0EF2-5E99AF7DAC55}"/>
              </a:ext>
            </a:extLst>
          </p:cNvPr>
          <p:cNvSpPr/>
          <p:nvPr/>
        </p:nvSpPr>
        <p:spPr>
          <a:xfrm>
            <a:off x="176255" y="1299818"/>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HITCOMP (4/5) </a:t>
            </a:r>
          </a:p>
        </p:txBody>
      </p:sp>
      <p:grpSp>
        <p:nvGrpSpPr>
          <p:cNvPr id="25" name="Grupo 24">
            <a:extLst>
              <a:ext uri="{FF2B5EF4-FFF2-40B4-BE49-F238E27FC236}">
                <a16:creationId xmlns:a16="http://schemas.microsoft.com/office/drawing/2014/main" id="{53C5800F-5BB2-EACD-375D-E8C1D81B159E}"/>
              </a:ext>
            </a:extLst>
          </p:cNvPr>
          <p:cNvGrpSpPr/>
          <p:nvPr/>
        </p:nvGrpSpPr>
        <p:grpSpPr>
          <a:xfrm>
            <a:off x="6331133" y="1291066"/>
            <a:ext cx="1106210" cy="430806"/>
            <a:chOff x="6331133" y="1293381"/>
            <a:chExt cx="1106210" cy="430806"/>
          </a:xfrm>
        </p:grpSpPr>
        <p:sp>
          <p:nvSpPr>
            <p:cNvPr id="26" name="Rectángulo: esquinas redondeadas 38">
              <a:extLst>
                <a:ext uri="{FF2B5EF4-FFF2-40B4-BE49-F238E27FC236}">
                  <a16:creationId xmlns:a16="http://schemas.microsoft.com/office/drawing/2014/main" id="{0C27025F-51D1-8A5C-2738-25CAC8A1E68A}"/>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8" name="Google Shape;417;p5" descr="{&quot;Key&quot;:&quot;POWER_USER_SHAPE_ICON&quot;,&quot;Value&quot;:&quot;POWER_USER_SHAPE_ICON_STYLE_1&quot;}">
              <a:extLst>
                <a:ext uri="{FF2B5EF4-FFF2-40B4-BE49-F238E27FC236}">
                  <a16:creationId xmlns:a16="http://schemas.microsoft.com/office/drawing/2014/main" id="{83564B3A-D7BF-C4A5-68B1-72A3E7926E05}"/>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9" name="Google Shape;411;p5">
              <a:extLst>
                <a:ext uri="{FF2B5EF4-FFF2-40B4-BE49-F238E27FC236}">
                  <a16:creationId xmlns:a16="http://schemas.microsoft.com/office/drawing/2014/main" id="{A7396B42-1149-8302-A522-63F4C01E6A95}"/>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0" name="Google Shape;412;p5">
              <a:extLst>
                <a:ext uri="{FF2B5EF4-FFF2-40B4-BE49-F238E27FC236}">
                  <a16:creationId xmlns:a16="http://schemas.microsoft.com/office/drawing/2014/main" id="{5BF22693-A590-2AB4-884E-1F71A75B875D}"/>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13;p5">
              <a:extLst>
                <a:ext uri="{FF2B5EF4-FFF2-40B4-BE49-F238E27FC236}">
                  <a16:creationId xmlns:a16="http://schemas.microsoft.com/office/drawing/2014/main" id="{A6C8DCE9-5744-998E-7B49-190240C520AC}"/>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2" name="Google Shape;414;p5">
              <a:extLst>
                <a:ext uri="{FF2B5EF4-FFF2-40B4-BE49-F238E27FC236}">
                  <a16:creationId xmlns:a16="http://schemas.microsoft.com/office/drawing/2014/main" id="{D6F45CCC-B531-0653-1382-D82B55CC1C04}"/>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3" name="Google Shape;415;p5">
              <a:extLst>
                <a:ext uri="{FF2B5EF4-FFF2-40B4-BE49-F238E27FC236}">
                  <a16:creationId xmlns:a16="http://schemas.microsoft.com/office/drawing/2014/main" id="{65C4945F-F029-8E74-013A-F8D0DC964BF6}"/>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4" name="Google Shape;408;p5">
              <a:extLst>
                <a:ext uri="{FF2B5EF4-FFF2-40B4-BE49-F238E27FC236}">
                  <a16:creationId xmlns:a16="http://schemas.microsoft.com/office/drawing/2014/main" id="{D18DD6CD-FAD9-FDAB-A979-52FCBEDE4182}"/>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5" name="Google Shape;409;p5">
              <a:extLst>
                <a:ext uri="{FF2B5EF4-FFF2-40B4-BE49-F238E27FC236}">
                  <a16:creationId xmlns:a16="http://schemas.microsoft.com/office/drawing/2014/main" id="{2BA0FD75-DD0A-3AB6-082E-EF27BD5C3C9F}"/>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36" name="Elipse 35">
            <a:extLst>
              <a:ext uri="{FF2B5EF4-FFF2-40B4-BE49-F238E27FC236}">
                <a16:creationId xmlns:a16="http://schemas.microsoft.com/office/drawing/2014/main" id="{17CD03A3-9F2A-0EDB-004F-643D6523927E}"/>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1</a:t>
            </a:r>
          </a:p>
        </p:txBody>
      </p:sp>
      <p:grpSp>
        <p:nvGrpSpPr>
          <p:cNvPr id="4" name="Grupo 3">
            <a:extLst>
              <a:ext uri="{FF2B5EF4-FFF2-40B4-BE49-F238E27FC236}">
                <a16:creationId xmlns:a16="http://schemas.microsoft.com/office/drawing/2014/main" id="{889860C6-E9DE-28FA-1AEA-6E96CCE2BFFB}"/>
              </a:ext>
            </a:extLst>
          </p:cNvPr>
          <p:cNvGrpSpPr/>
          <p:nvPr/>
        </p:nvGrpSpPr>
        <p:grpSpPr>
          <a:xfrm>
            <a:off x="5097801" y="4210440"/>
            <a:ext cx="900758" cy="592201"/>
            <a:chOff x="4601299" y="1389919"/>
            <a:chExt cx="900758" cy="592201"/>
          </a:xfrm>
          <a:effectLst>
            <a:outerShdw blurRad="50800" dist="38100" dir="2700000" algn="tl" rotWithShape="0">
              <a:prstClr val="black">
                <a:alpha val="40000"/>
              </a:prstClr>
            </a:outerShdw>
          </a:effectLst>
        </p:grpSpPr>
        <p:sp>
          <p:nvSpPr>
            <p:cNvPr id="5" name="41 Rectángulo">
              <a:extLst>
                <a:ext uri="{FF2B5EF4-FFF2-40B4-BE49-F238E27FC236}">
                  <a16:creationId xmlns:a16="http://schemas.microsoft.com/office/drawing/2014/main" id="{C7F7BBA8-0605-E42D-4FCE-E488E3E9F13E}"/>
                </a:ext>
              </a:extLst>
            </p:cNvPr>
            <p:cNvSpPr/>
            <p:nvPr>
              <p:custDataLst>
                <p:tags r:id="rId9"/>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7" name="41 Rectángulo">
              <a:extLst>
                <a:ext uri="{FF2B5EF4-FFF2-40B4-BE49-F238E27FC236}">
                  <a16:creationId xmlns:a16="http://schemas.microsoft.com/office/drawing/2014/main" id="{55D85225-BB35-E46A-D15F-1D9CBBFF70F2}"/>
                </a:ext>
              </a:extLst>
            </p:cNvPr>
            <p:cNvSpPr/>
            <p:nvPr>
              <p:custDataLst>
                <p:tags r:id="rId10"/>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10" name="43 Conector recto">
              <a:extLst>
                <a:ext uri="{FF2B5EF4-FFF2-40B4-BE49-F238E27FC236}">
                  <a16:creationId xmlns:a16="http://schemas.microsoft.com/office/drawing/2014/main" id="{FB046F4E-B587-1D74-444E-5BA3E4F81153}"/>
                </a:ext>
              </a:extLst>
            </p:cNvPr>
            <p:cNvCxnSpPr>
              <a:cxnSpLocks/>
            </p:cNvCxnSpPr>
            <p:nvPr>
              <p:custDataLst>
                <p:tags r:id="rId11"/>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11" name="43 Conector recto">
              <a:extLst>
                <a:ext uri="{FF2B5EF4-FFF2-40B4-BE49-F238E27FC236}">
                  <a16:creationId xmlns:a16="http://schemas.microsoft.com/office/drawing/2014/main" id="{D7B1CA4B-59C1-F30E-A713-5324ADB3DB72}"/>
                </a:ext>
              </a:extLst>
            </p:cNvPr>
            <p:cNvCxnSpPr>
              <a:cxnSpLocks/>
            </p:cNvCxnSpPr>
            <p:nvPr>
              <p:custDataLst>
                <p:tags r:id="rId12"/>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grpSp>
        <p:nvGrpSpPr>
          <p:cNvPr id="22" name="Grupo 21">
            <a:extLst>
              <a:ext uri="{FF2B5EF4-FFF2-40B4-BE49-F238E27FC236}">
                <a16:creationId xmlns:a16="http://schemas.microsoft.com/office/drawing/2014/main" id="{F92F9A9C-B6FF-BFD6-CDFF-4AF2421A9E36}"/>
              </a:ext>
            </a:extLst>
          </p:cNvPr>
          <p:cNvGrpSpPr/>
          <p:nvPr/>
        </p:nvGrpSpPr>
        <p:grpSpPr>
          <a:xfrm>
            <a:off x="6301923" y="6799766"/>
            <a:ext cx="900758" cy="592201"/>
            <a:chOff x="4601299" y="1389919"/>
            <a:chExt cx="900758" cy="592201"/>
          </a:xfrm>
          <a:effectLst>
            <a:outerShdw blurRad="50800" dist="38100" dir="2700000" algn="tl" rotWithShape="0">
              <a:prstClr val="black">
                <a:alpha val="40000"/>
              </a:prstClr>
            </a:outerShdw>
          </a:effectLst>
        </p:grpSpPr>
        <p:sp>
          <p:nvSpPr>
            <p:cNvPr id="38" name="41 Rectángulo">
              <a:extLst>
                <a:ext uri="{FF2B5EF4-FFF2-40B4-BE49-F238E27FC236}">
                  <a16:creationId xmlns:a16="http://schemas.microsoft.com/office/drawing/2014/main" id="{D497CCF9-8B09-EB5A-B625-E806632E42D9}"/>
                </a:ext>
              </a:extLst>
            </p:cNvPr>
            <p:cNvSpPr/>
            <p:nvPr>
              <p:custDataLst>
                <p:tags r:id="rId5"/>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39" name="41 Rectángulo">
              <a:extLst>
                <a:ext uri="{FF2B5EF4-FFF2-40B4-BE49-F238E27FC236}">
                  <a16:creationId xmlns:a16="http://schemas.microsoft.com/office/drawing/2014/main" id="{0A7FE245-C751-BA36-E987-62E0319D8097}"/>
                </a:ext>
              </a:extLst>
            </p:cNvPr>
            <p:cNvSpPr/>
            <p:nvPr>
              <p:custDataLst>
                <p:tags r:id="rId6"/>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40" name="43 Conector recto">
              <a:extLst>
                <a:ext uri="{FF2B5EF4-FFF2-40B4-BE49-F238E27FC236}">
                  <a16:creationId xmlns:a16="http://schemas.microsoft.com/office/drawing/2014/main" id="{D3CB13AB-34A1-3FEC-7189-10FC937216F6}"/>
                </a:ext>
              </a:extLst>
            </p:cNvPr>
            <p:cNvCxnSpPr>
              <a:cxnSpLocks/>
            </p:cNvCxnSpPr>
            <p:nvPr>
              <p:custDataLst>
                <p:tags r:id="rId7"/>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41" name="43 Conector recto">
              <a:extLst>
                <a:ext uri="{FF2B5EF4-FFF2-40B4-BE49-F238E27FC236}">
                  <a16:creationId xmlns:a16="http://schemas.microsoft.com/office/drawing/2014/main" id="{122FAB1A-4207-4ACD-00A4-CCD2E89F4F4A}"/>
                </a:ext>
              </a:extLst>
            </p:cNvPr>
            <p:cNvCxnSpPr>
              <a:cxnSpLocks/>
            </p:cNvCxnSpPr>
            <p:nvPr>
              <p:custDataLst>
                <p:tags r:id="rId8"/>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grpSp>
        <p:nvGrpSpPr>
          <p:cNvPr id="42" name="Grupo 41">
            <a:extLst>
              <a:ext uri="{FF2B5EF4-FFF2-40B4-BE49-F238E27FC236}">
                <a16:creationId xmlns:a16="http://schemas.microsoft.com/office/drawing/2014/main" id="{25EEF4FA-0863-CC52-4CE9-1846A7CF685D}"/>
              </a:ext>
            </a:extLst>
          </p:cNvPr>
          <p:cNvGrpSpPr/>
          <p:nvPr/>
        </p:nvGrpSpPr>
        <p:grpSpPr>
          <a:xfrm>
            <a:off x="6301923" y="8549767"/>
            <a:ext cx="900758" cy="592201"/>
            <a:chOff x="4601299" y="1389919"/>
            <a:chExt cx="900758" cy="592201"/>
          </a:xfrm>
          <a:effectLst>
            <a:outerShdw blurRad="50800" dist="38100" dir="2700000" algn="tl" rotWithShape="0">
              <a:prstClr val="black">
                <a:alpha val="40000"/>
              </a:prstClr>
            </a:outerShdw>
          </a:effectLst>
        </p:grpSpPr>
        <p:sp>
          <p:nvSpPr>
            <p:cNvPr id="43" name="41 Rectángulo">
              <a:extLst>
                <a:ext uri="{FF2B5EF4-FFF2-40B4-BE49-F238E27FC236}">
                  <a16:creationId xmlns:a16="http://schemas.microsoft.com/office/drawing/2014/main" id="{406133AF-5565-7995-6BCA-EE0B4BF223BC}"/>
                </a:ext>
              </a:extLst>
            </p:cNvPr>
            <p:cNvSpPr/>
            <p:nvPr>
              <p:custDataLst>
                <p:tags r:id="rId1"/>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44" name="41 Rectángulo">
              <a:extLst>
                <a:ext uri="{FF2B5EF4-FFF2-40B4-BE49-F238E27FC236}">
                  <a16:creationId xmlns:a16="http://schemas.microsoft.com/office/drawing/2014/main" id="{48D0FF35-1017-5847-756D-EADC818425F0}"/>
                </a:ext>
              </a:extLst>
            </p:cNvPr>
            <p:cNvSpPr/>
            <p:nvPr>
              <p:custDataLst>
                <p:tags r:id="rId2"/>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45" name="43 Conector recto">
              <a:extLst>
                <a:ext uri="{FF2B5EF4-FFF2-40B4-BE49-F238E27FC236}">
                  <a16:creationId xmlns:a16="http://schemas.microsoft.com/office/drawing/2014/main" id="{0272F8B2-33B7-F874-362C-153FD1DD0734}"/>
                </a:ext>
              </a:extLst>
            </p:cNvPr>
            <p:cNvCxnSpPr>
              <a:cxnSpLocks/>
            </p:cNvCxnSpPr>
            <p:nvPr>
              <p:custDataLst>
                <p:tags r:id="rId3"/>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46" name="43 Conector recto">
              <a:extLst>
                <a:ext uri="{FF2B5EF4-FFF2-40B4-BE49-F238E27FC236}">
                  <a16:creationId xmlns:a16="http://schemas.microsoft.com/office/drawing/2014/main" id="{35B5C648-6616-E6BD-58A8-B7C9C7151A32}"/>
                </a:ext>
              </a:extLst>
            </p:cNvPr>
            <p:cNvCxnSpPr>
              <a:cxnSpLocks/>
            </p:cNvCxnSpPr>
            <p:nvPr>
              <p:custDataLst>
                <p:tags r:id="rId4"/>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sp>
        <p:nvSpPr>
          <p:cNvPr id="47" name="Slide Number Placeholder 4">
            <a:extLst>
              <a:ext uri="{FF2B5EF4-FFF2-40B4-BE49-F238E27FC236}">
                <a16:creationId xmlns:a16="http://schemas.microsoft.com/office/drawing/2014/main" id="{40C40408-D166-2135-75FD-68C74A9919E9}"/>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11</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059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ítulo 78">
            <a:extLst>
              <a:ext uri="{FF2B5EF4-FFF2-40B4-BE49-F238E27FC236}">
                <a16:creationId xmlns:a16="http://schemas.microsoft.com/office/drawing/2014/main" id="{F47EBCE0-4260-E8CE-CC56-3FBA3360D25F}"/>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3" name="Rectángulo 40">
            <a:extLst>
              <a:ext uri="{FF2B5EF4-FFF2-40B4-BE49-F238E27FC236}">
                <a16:creationId xmlns:a16="http://schemas.microsoft.com/office/drawing/2014/main" id="{3EDA1D4D-B645-3829-D214-16AA4B61420E}"/>
              </a:ext>
            </a:extLst>
          </p:cNvPr>
          <p:cNvSpPr/>
          <p:nvPr/>
        </p:nvSpPr>
        <p:spPr>
          <a:xfrm rot="5400000">
            <a:off x="3695310" y="-1771260"/>
            <a:ext cx="190800" cy="7272000"/>
          </a:xfrm>
          <a:prstGeom prst="rect">
            <a:avLst/>
          </a:prstGeom>
          <a:solidFill>
            <a:schemeClr val="tx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V. Training &amp; Certification tools (II)</a:t>
            </a:r>
          </a:p>
        </p:txBody>
      </p:sp>
      <p:grpSp>
        <p:nvGrpSpPr>
          <p:cNvPr id="16" name="Grupo 15">
            <a:extLst>
              <a:ext uri="{FF2B5EF4-FFF2-40B4-BE49-F238E27FC236}">
                <a16:creationId xmlns:a16="http://schemas.microsoft.com/office/drawing/2014/main" id="{55643E9A-6378-1C5F-670E-2717E3297424}"/>
              </a:ext>
            </a:extLst>
          </p:cNvPr>
          <p:cNvGrpSpPr/>
          <p:nvPr/>
        </p:nvGrpSpPr>
        <p:grpSpPr>
          <a:xfrm>
            <a:off x="154709" y="2043083"/>
            <a:ext cx="7272001" cy="3511884"/>
            <a:chOff x="861863" y="3105906"/>
            <a:chExt cx="6318133" cy="6576087"/>
          </a:xfrm>
        </p:grpSpPr>
        <p:sp>
          <p:nvSpPr>
            <p:cNvPr id="17" name="Rectángulo 16">
              <a:extLst>
                <a:ext uri="{FF2B5EF4-FFF2-40B4-BE49-F238E27FC236}">
                  <a16:creationId xmlns:a16="http://schemas.microsoft.com/office/drawing/2014/main" id="{AD9D7926-4752-011B-E75D-7704D6C39036}"/>
                </a:ext>
              </a:extLst>
            </p:cNvPr>
            <p:cNvSpPr/>
            <p:nvPr/>
          </p:nvSpPr>
          <p:spPr>
            <a:xfrm>
              <a:off x="861864" y="3142334"/>
              <a:ext cx="6318132" cy="6539659"/>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a:p>
              <a:endParaRPr lang="en-GB" sz="1100">
                <a:solidFill>
                  <a:schemeClr val="tx1"/>
                </a:solidFill>
                <a:latin typeface="Arial" panose="020B0604020202020204" pitchFamily="34" charset="0"/>
                <a:cs typeface="Arial" panose="020B0604020202020204" pitchFamily="34" charset="0"/>
              </a:endParaRPr>
            </a:p>
          </p:txBody>
        </p:sp>
        <p:sp>
          <p:nvSpPr>
            <p:cNvPr id="24" name="Rectángulo 29">
              <a:extLst>
                <a:ext uri="{FF2B5EF4-FFF2-40B4-BE49-F238E27FC236}">
                  <a16:creationId xmlns:a16="http://schemas.microsoft.com/office/drawing/2014/main" id="{E852C21C-36BB-327E-C281-DE7976AE7C17}"/>
                </a:ext>
              </a:extLst>
            </p:cNvPr>
            <p:cNvSpPr/>
            <p:nvPr/>
          </p:nvSpPr>
          <p:spPr>
            <a:xfrm>
              <a:off x="861863" y="3105906"/>
              <a:ext cx="4438331" cy="6539659"/>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3. Interactive Web Platform</a:t>
              </a:r>
              <a:r>
                <a:rPr lang="en-GB" sz="1100" b="1" u="sng"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9</a:t>
              </a:r>
              <a:endParaRPr lang="en-GB" sz="1100" b="1" u="sng"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The Interactive Web Platform of the EU-US eHealth Work Project is the one-stop location for tools, resources, education and information (TRIE) regarding everything eHealth. It is separated by categories, including students, administration, allied healthcare staff, research, informal carers, etc.</a:t>
              </a:r>
            </a:p>
            <a:p>
              <a:pPr marR="0" lvl="0" algn="just" defTabSz="970138" rtl="0" eaLnBrk="1" fontAlgn="base" latinLnBrk="0" hangingPunct="1">
                <a:spcBef>
                  <a:spcPts val="0"/>
                </a:spcBef>
                <a:spcAft>
                  <a:spcPts val="781"/>
                </a:spcAft>
                <a:buClrTx/>
                <a:buSzTx/>
                <a:tabLst/>
                <a:defRPr/>
              </a:pPr>
              <a:r>
                <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Once the category is selected, the platform offers a set of links regarding TRIE, such as specific training platforms or links to professional associations/forums for the job category.</a:t>
              </a: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4. Interactive Education Demonstrator Modules</a:t>
              </a:r>
              <a:r>
                <a:rPr lang="en-GB" sz="1100" b="1" u="sng" baseline="30000" dirty="0">
                  <a:solidFill>
                    <a:srgbClr val="000000"/>
                  </a:solidFill>
                  <a:latin typeface="Arial" panose="020B0604020202020204" pitchFamily="34" charset="0"/>
                  <a:ea typeface="Times New Roman" panose="02020603050405020304" pitchFamily="18" charset="0"/>
                  <a:cs typeface="Arial" panose="020B0604020202020204" pitchFamily="34" charset="0"/>
                </a:rPr>
                <a:t>10</a:t>
              </a:r>
              <a:endParaRPr lang="en-GB" sz="1100" b="1" u="sng"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This platform provides video instructions, presentations, information and materials related to the real-life application of education, skills and competency development related to the eHealth workforce. </a:t>
              </a:r>
            </a:p>
            <a:p>
              <a:pPr marR="0" lvl="0" algn="just" defTabSz="970138" rtl="0" eaLnBrk="1" fontAlgn="base" latinLnBrk="0" hangingPunct="1">
                <a:spcBef>
                  <a:spcPts val="0"/>
                </a:spcBef>
                <a:spcAft>
                  <a:spcPts val="781"/>
                </a:spcAft>
                <a:buClrTx/>
                <a:buSzTx/>
                <a:tabLst/>
                <a:defRPr/>
              </a:pPr>
              <a:r>
                <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It Includes video tutorials on the different tools of the website, as well as additional informative content on topics such as cybersecurity.</a:t>
              </a: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dirty="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42" name="Imagen 41">
            <a:extLst>
              <a:ext uri="{FF2B5EF4-FFF2-40B4-BE49-F238E27FC236}">
                <a16:creationId xmlns:a16="http://schemas.microsoft.com/office/drawing/2014/main" id="{9624A505-46AA-28D7-58F6-95FDEC3C9ABC}"/>
              </a:ext>
            </a:extLst>
          </p:cNvPr>
          <p:cNvPicPr>
            <a:picLocks noChangeAspect="1"/>
          </p:cNvPicPr>
          <p:nvPr/>
        </p:nvPicPr>
        <p:blipFill rotWithShape="1">
          <a:blip r:embed="rId11"/>
          <a:srcRect l="20664" r="7308"/>
          <a:stretch/>
        </p:blipFill>
        <p:spPr>
          <a:xfrm>
            <a:off x="5384800" y="2428041"/>
            <a:ext cx="1922305" cy="1079430"/>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DE35B8D7-073F-6614-C510-ABD8CA5735FC}"/>
              </a:ext>
            </a:extLst>
          </p:cNvPr>
          <p:cNvPicPr>
            <a:picLocks noChangeAspect="1"/>
          </p:cNvPicPr>
          <p:nvPr/>
        </p:nvPicPr>
        <p:blipFill rotWithShape="1">
          <a:blip r:embed="rId12"/>
          <a:srcRect l="18984" t="11736" r="19698" b="7365"/>
          <a:stretch/>
        </p:blipFill>
        <p:spPr>
          <a:xfrm>
            <a:off x="5560840" y="4164140"/>
            <a:ext cx="1544824" cy="1082736"/>
          </a:xfrm>
          <a:prstGeom prst="rect">
            <a:avLst/>
          </a:prstGeom>
          <a:ln>
            <a:noFill/>
          </a:ln>
          <a:effectLst>
            <a:outerShdw blurRad="292100" dist="139700" dir="2700000" algn="tl" rotWithShape="0">
              <a:srgbClr val="333333">
                <a:alpha val="65000"/>
              </a:srgbClr>
            </a:outerShdw>
          </a:effectLst>
        </p:spPr>
      </p:pic>
      <p:sp>
        <p:nvSpPr>
          <p:cNvPr id="19" name="Rectángulo: esquinas redondeadas 38">
            <a:extLst>
              <a:ext uri="{FF2B5EF4-FFF2-40B4-BE49-F238E27FC236}">
                <a16:creationId xmlns:a16="http://schemas.microsoft.com/office/drawing/2014/main" id="{032BFE4C-8CA1-5468-2F4C-3F5DF32E36F3}"/>
              </a:ext>
            </a:extLst>
          </p:cNvPr>
          <p:cNvSpPr/>
          <p:nvPr/>
        </p:nvSpPr>
        <p:spPr>
          <a:xfrm>
            <a:off x="176255" y="1299818"/>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HITCOMP (5/5) </a:t>
            </a:r>
          </a:p>
        </p:txBody>
      </p:sp>
      <p:grpSp>
        <p:nvGrpSpPr>
          <p:cNvPr id="20" name="Grupo 19">
            <a:extLst>
              <a:ext uri="{FF2B5EF4-FFF2-40B4-BE49-F238E27FC236}">
                <a16:creationId xmlns:a16="http://schemas.microsoft.com/office/drawing/2014/main" id="{F73877E3-D1A7-41C5-3071-EDCD6D6C7263}"/>
              </a:ext>
            </a:extLst>
          </p:cNvPr>
          <p:cNvGrpSpPr/>
          <p:nvPr/>
        </p:nvGrpSpPr>
        <p:grpSpPr>
          <a:xfrm>
            <a:off x="6331133" y="1291066"/>
            <a:ext cx="1106210" cy="430806"/>
            <a:chOff x="6331133" y="1293381"/>
            <a:chExt cx="1106210" cy="430806"/>
          </a:xfrm>
        </p:grpSpPr>
        <p:sp>
          <p:nvSpPr>
            <p:cNvPr id="21" name="Rectángulo: esquinas redondeadas 38">
              <a:extLst>
                <a:ext uri="{FF2B5EF4-FFF2-40B4-BE49-F238E27FC236}">
                  <a16:creationId xmlns:a16="http://schemas.microsoft.com/office/drawing/2014/main" id="{E1716295-C80B-7ABB-67D4-3BFEFC3039D0}"/>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2" name="Google Shape;417;p5" descr="{&quot;Key&quot;:&quot;POWER_USER_SHAPE_ICON&quot;,&quot;Value&quot;:&quot;POWER_USER_SHAPE_ICON_STYLE_1&quot;}">
              <a:extLst>
                <a:ext uri="{FF2B5EF4-FFF2-40B4-BE49-F238E27FC236}">
                  <a16:creationId xmlns:a16="http://schemas.microsoft.com/office/drawing/2014/main" id="{68D788E5-7ABF-4638-5851-02338310DECF}"/>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3" name="Google Shape;411;p5">
              <a:extLst>
                <a:ext uri="{FF2B5EF4-FFF2-40B4-BE49-F238E27FC236}">
                  <a16:creationId xmlns:a16="http://schemas.microsoft.com/office/drawing/2014/main" id="{3316C8DF-DC0A-A20B-1E2E-120699AFB799}"/>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2;p5">
              <a:extLst>
                <a:ext uri="{FF2B5EF4-FFF2-40B4-BE49-F238E27FC236}">
                  <a16:creationId xmlns:a16="http://schemas.microsoft.com/office/drawing/2014/main" id="{6ECD4C55-3358-C921-DC82-D205123D09EF}"/>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13;p5">
              <a:extLst>
                <a:ext uri="{FF2B5EF4-FFF2-40B4-BE49-F238E27FC236}">
                  <a16:creationId xmlns:a16="http://schemas.microsoft.com/office/drawing/2014/main" id="{E2DD61EB-13C2-3279-9DDA-49D677433594}"/>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8" name="Google Shape;414;p5">
              <a:extLst>
                <a:ext uri="{FF2B5EF4-FFF2-40B4-BE49-F238E27FC236}">
                  <a16:creationId xmlns:a16="http://schemas.microsoft.com/office/drawing/2014/main" id="{8878524D-A924-F329-F6D8-43FC7AD77EAE}"/>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0" name="Google Shape;415;p5">
              <a:extLst>
                <a:ext uri="{FF2B5EF4-FFF2-40B4-BE49-F238E27FC236}">
                  <a16:creationId xmlns:a16="http://schemas.microsoft.com/office/drawing/2014/main" id="{96D2D099-2BCF-9927-89F6-B9563AF20438}"/>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08;p5">
              <a:extLst>
                <a:ext uri="{FF2B5EF4-FFF2-40B4-BE49-F238E27FC236}">
                  <a16:creationId xmlns:a16="http://schemas.microsoft.com/office/drawing/2014/main" id="{425F8D66-2E2D-A433-E656-E64DA45D608F}"/>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2" name="Google Shape;409;p5">
              <a:extLst>
                <a:ext uri="{FF2B5EF4-FFF2-40B4-BE49-F238E27FC236}">
                  <a16:creationId xmlns:a16="http://schemas.microsoft.com/office/drawing/2014/main" id="{647CDAC7-EE64-3EDB-56EA-88FB39945DED}"/>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33" name="Elipse 32">
            <a:extLst>
              <a:ext uri="{FF2B5EF4-FFF2-40B4-BE49-F238E27FC236}">
                <a16:creationId xmlns:a16="http://schemas.microsoft.com/office/drawing/2014/main" id="{1FD36EE5-8D0A-FC91-55E3-4E0F555F39A4}"/>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1</a:t>
            </a:r>
          </a:p>
        </p:txBody>
      </p:sp>
      <p:grpSp>
        <p:nvGrpSpPr>
          <p:cNvPr id="2" name="Grupo 1">
            <a:extLst>
              <a:ext uri="{FF2B5EF4-FFF2-40B4-BE49-F238E27FC236}">
                <a16:creationId xmlns:a16="http://schemas.microsoft.com/office/drawing/2014/main" id="{AEB727C9-BC50-E154-A2EF-035CF443B844}"/>
              </a:ext>
            </a:extLst>
          </p:cNvPr>
          <p:cNvGrpSpPr/>
          <p:nvPr/>
        </p:nvGrpSpPr>
        <p:grpSpPr>
          <a:xfrm>
            <a:off x="6473499" y="2277268"/>
            <a:ext cx="900758" cy="592201"/>
            <a:chOff x="4601299" y="1389919"/>
            <a:chExt cx="900758" cy="592201"/>
          </a:xfrm>
          <a:effectLst>
            <a:outerShdw blurRad="50800" dist="38100" dir="2700000" algn="tl" rotWithShape="0">
              <a:prstClr val="black">
                <a:alpha val="40000"/>
              </a:prstClr>
            </a:outerShdw>
          </a:effectLst>
        </p:grpSpPr>
        <p:sp>
          <p:nvSpPr>
            <p:cNvPr id="4" name="41 Rectángulo">
              <a:extLst>
                <a:ext uri="{FF2B5EF4-FFF2-40B4-BE49-F238E27FC236}">
                  <a16:creationId xmlns:a16="http://schemas.microsoft.com/office/drawing/2014/main" id="{44D80DFB-31E4-D2CD-144B-E7E6CF4CE6CF}"/>
                </a:ext>
              </a:extLst>
            </p:cNvPr>
            <p:cNvSpPr/>
            <p:nvPr>
              <p:custDataLst>
                <p:tags r:id="rId5"/>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5" name="41 Rectángulo">
              <a:extLst>
                <a:ext uri="{FF2B5EF4-FFF2-40B4-BE49-F238E27FC236}">
                  <a16:creationId xmlns:a16="http://schemas.microsoft.com/office/drawing/2014/main" id="{21FB0012-E667-7589-3589-60B2ACB4B74A}"/>
                </a:ext>
              </a:extLst>
            </p:cNvPr>
            <p:cNvSpPr/>
            <p:nvPr>
              <p:custDataLst>
                <p:tags r:id="rId6"/>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6" name="43 Conector recto">
              <a:extLst>
                <a:ext uri="{FF2B5EF4-FFF2-40B4-BE49-F238E27FC236}">
                  <a16:creationId xmlns:a16="http://schemas.microsoft.com/office/drawing/2014/main" id="{29F58AA5-E507-BF56-21A9-B196D4574C40}"/>
                </a:ext>
              </a:extLst>
            </p:cNvPr>
            <p:cNvCxnSpPr>
              <a:cxnSpLocks/>
            </p:cNvCxnSpPr>
            <p:nvPr>
              <p:custDataLst>
                <p:tags r:id="rId7"/>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7" name="43 Conector recto">
              <a:extLst>
                <a:ext uri="{FF2B5EF4-FFF2-40B4-BE49-F238E27FC236}">
                  <a16:creationId xmlns:a16="http://schemas.microsoft.com/office/drawing/2014/main" id="{479A4A18-EC03-1FF7-7473-B96E685739CC}"/>
                </a:ext>
              </a:extLst>
            </p:cNvPr>
            <p:cNvCxnSpPr>
              <a:cxnSpLocks/>
            </p:cNvCxnSpPr>
            <p:nvPr>
              <p:custDataLst>
                <p:tags r:id="rId8"/>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grpSp>
        <p:nvGrpSpPr>
          <p:cNvPr id="8" name="Grupo 7">
            <a:extLst>
              <a:ext uri="{FF2B5EF4-FFF2-40B4-BE49-F238E27FC236}">
                <a16:creationId xmlns:a16="http://schemas.microsoft.com/office/drawing/2014/main" id="{D5DFCE92-CD83-2B4D-1EF0-6CBB24B3D09A}"/>
              </a:ext>
            </a:extLst>
          </p:cNvPr>
          <p:cNvGrpSpPr/>
          <p:nvPr/>
        </p:nvGrpSpPr>
        <p:grpSpPr>
          <a:xfrm>
            <a:off x="6404906" y="3996573"/>
            <a:ext cx="900758" cy="592201"/>
            <a:chOff x="4601299" y="1389919"/>
            <a:chExt cx="900758" cy="592201"/>
          </a:xfrm>
          <a:effectLst>
            <a:outerShdw blurRad="50800" dist="38100" dir="2700000" algn="tl" rotWithShape="0">
              <a:prstClr val="black">
                <a:alpha val="40000"/>
              </a:prstClr>
            </a:outerShdw>
          </a:effectLst>
        </p:grpSpPr>
        <p:sp>
          <p:nvSpPr>
            <p:cNvPr id="9" name="41 Rectángulo">
              <a:extLst>
                <a:ext uri="{FF2B5EF4-FFF2-40B4-BE49-F238E27FC236}">
                  <a16:creationId xmlns:a16="http://schemas.microsoft.com/office/drawing/2014/main" id="{1D9D7721-A299-94EB-3FCB-C12052C45A76}"/>
                </a:ext>
              </a:extLst>
            </p:cNvPr>
            <p:cNvSpPr/>
            <p:nvPr>
              <p:custDataLst>
                <p:tags r:id="rId1"/>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10" name="41 Rectángulo">
              <a:extLst>
                <a:ext uri="{FF2B5EF4-FFF2-40B4-BE49-F238E27FC236}">
                  <a16:creationId xmlns:a16="http://schemas.microsoft.com/office/drawing/2014/main" id="{BB31C2C6-8656-1973-94D0-C62D6CCAE805}"/>
                </a:ext>
              </a:extLst>
            </p:cNvPr>
            <p:cNvSpPr/>
            <p:nvPr>
              <p:custDataLst>
                <p:tags r:id="rId2"/>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11" name="43 Conector recto">
              <a:extLst>
                <a:ext uri="{FF2B5EF4-FFF2-40B4-BE49-F238E27FC236}">
                  <a16:creationId xmlns:a16="http://schemas.microsoft.com/office/drawing/2014/main" id="{18930043-AD0F-0B96-A0A3-F04B38976A82}"/>
                </a:ext>
              </a:extLst>
            </p:cNvPr>
            <p:cNvCxnSpPr>
              <a:cxnSpLocks/>
            </p:cNvCxnSpPr>
            <p:nvPr>
              <p:custDataLst>
                <p:tags r:id="rId3"/>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12" name="43 Conector recto">
              <a:extLst>
                <a:ext uri="{FF2B5EF4-FFF2-40B4-BE49-F238E27FC236}">
                  <a16:creationId xmlns:a16="http://schemas.microsoft.com/office/drawing/2014/main" id="{1B9A8C4C-4FC6-A1AE-E6D4-217AA180275C}"/>
                </a:ext>
              </a:extLst>
            </p:cNvPr>
            <p:cNvCxnSpPr>
              <a:cxnSpLocks/>
            </p:cNvCxnSpPr>
            <p:nvPr>
              <p:custDataLst>
                <p:tags r:id="rId4"/>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sp>
        <p:nvSpPr>
          <p:cNvPr id="13" name="Slide Number Placeholder 4">
            <a:extLst>
              <a:ext uri="{FF2B5EF4-FFF2-40B4-BE49-F238E27FC236}">
                <a16:creationId xmlns:a16="http://schemas.microsoft.com/office/drawing/2014/main" id="{8FC5B7CE-403E-B357-DAF7-7AF614029E0B}"/>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12</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58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Objeto 57" hidden="1">
            <a:extLst>
              <a:ext uri="{FF2B5EF4-FFF2-40B4-BE49-F238E27FC236}">
                <a16:creationId xmlns:a16="http://schemas.microsoft.com/office/drawing/2014/main" id="{B9540ECE-EF72-E84F-0611-629DE26DE0E2}"/>
              </a:ext>
            </a:extLst>
          </p:cNvPr>
          <p:cNvGraphicFramePr>
            <a:graphicFrameLocks noChangeAspect="1"/>
          </p:cNvGraphicFramePr>
          <p:nvPr>
            <p:custDataLst>
              <p:tags r:id="rId2"/>
            </p:custDataLst>
            <p:extLst>
              <p:ext uri="{D42A27DB-BD31-4B8C-83A1-F6EECF244321}">
                <p14:modId xmlns:p14="http://schemas.microsoft.com/office/powerpoint/2010/main" val="129730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Diapositiva de think-cell" r:id="rId5" imgW="395" imgH="396" progId="TCLayout.ActiveDocument.1">
                  <p:embed/>
                </p:oleObj>
              </mc:Choice>
              <mc:Fallback>
                <p:oleObj name="Diapositiva de think-cell" r:id="rId5" imgW="395" imgH="396" progId="TCLayout.ActiveDocument.1">
                  <p:embed/>
                  <p:pic>
                    <p:nvPicPr>
                      <p:cNvPr id="58" name="Objeto 57" hidden="1">
                        <a:extLst>
                          <a:ext uri="{FF2B5EF4-FFF2-40B4-BE49-F238E27FC236}">
                            <a16:creationId xmlns:a16="http://schemas.microsoft.com/office/drawing/2014/main" id="{B9540ECE-EF72-E84F-0611-629DE26DE0E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2" name="Rectángulo 49">
            <a:extLst>
              <a:ext uri="{FF2B5EF4-FFF2-40B4-BE49-F238E27FC236}">
                <a16:creationId xmlns:a16="http://schemas.microsoft.com/office/drawing/2014/main" id="{B5C1FEBF-BBAA-53CA-90B9-ED11882E93A2}"/>
              </a:ext>
            </a:extLst>
          </p:cNvPr>
          <p:cNvSpPr/>
          <p:nvPr/>
        </p:nvSpPr>
        <p:spPr>
          <a:xfrm>
            <a:off x="156115" y="2051666"/>
            <a:ext cx="1209843"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Driving institution:</a:t>
            </a:r>
          </a:p>
        </p:txBody>
      </p:sp>
      <p:sp>
        <p:nvSpPr>
          <p:cNvPr id="53" name="Rectángulo 51">
            <a:extLst>
              <a:ext uri="{FF2B5EF4-FFF2-40B4-BE49-F238E27FC236}">
                <a16:creationId xmlns:a16="http://schemas.microsoft.com/office/drawing/2014/main" id="{8535D149-6D4F-6341-EDE7-38434F5F1EBB}"/>
              </a:ext>
            </a:extLst>
          </p:cNvPr>
          <p:cNvSpPr/>
          <p:nvPr/>
        </p:nvSpPr>
        <p:spPr>
          <a:xfrm>
            <a:off x="176258" y="2045156"/>
            <a:ext cx="4876720"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1" i="0" u="none" strike="noStrike" kern="1200" cap="none" spc="0" normalizeH="0" baseline="0" noProof="0">
                <a:ln>
                  <a:noFill/>
                </a:ln>
                <a:solidFill>
                  <a:srgbClr val="000000"/>
                </a:solidFill>
                <a:effectLst/>
                <a:uLnTx/>
                <a:uFillTx/>
                <a:latin typeface="Arial"/>
                <a:ea typeface="+mn-ea"/>
                <a:cs typeface="+mn-cs"/>
              </a:rPr>
              <a:t>Délégation Ministérielle au Numérique en Santé</a:t>
            </a:r>
          </a:p>
        </p:txBody>
      </p:sp>
      <p:sp>
        <p:nvSpPr>
          <p:cNvPr id="54" name="Rectángulo 55">
            <a:extLst>
              <a:ext uri="{FF2B5EF4-FFF2-40B4-BE49-F238E27FC236}">
                <a16:creationId xmlns:a16="http://schemas.microsoft.com/office/drawing/2014/main" id="{0AAC70ED-0EA8-161A-D679-314B8F7B25A5}"/>
              </a:ext>
            </a:extLst>
          </p:cNvPr>
          <p:cNvSpPr/>
          <p:nvPr/>
        </p:nvSpPr>
        <p:spPr>
          <a:xfrm>
            <a:off x="161884" y="2044046"/>
            <a:ext cx="5004000"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ángulo 50">
            <a:extLst>
              <a:ext uri="{FF2B5EF4-FFF2-40B4-BE49-F238E27FC236}">
                <a16:creationId xmlns:a16="http://schemas.microsoft.com/office/drawing/2014/main" id="{CD7377D0-7499-A7B9-A5BD-86851D5E5989}"/>
              </a:ext>
            </a:extLst>
          </p:cNvPr>
          <p:cNvSpPr/>
          <p:nvPr/>
        </p:nvSpPr>
        <p:spPr>
          <a:xfrm>
            <a:off x="156115" y="2650348"/>
            <a:ext cx="1209843" cy="47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Source:  </a:t>
            </a:r>
          </a:p>
        </p:txBody>
      </p:sp>
      <p:sp>
        <p:nvSpPr>
          <p:cNvPr id="56" name="Rectángulo 57">
            <a:extLst>
              <a:ext uri="{FF2B5EF4-FFF2-40B4-BE49-F238E27FC236}">
                <a16:creationId xmlns:a16="http://schemas.microsoft.com/office/drawing/2014/main" id="{A4FC5B37-BC8F-E6D1-E457-10B4B60D21CC}"/>
              </a:ext>
            </a:extLst>
          </p:cNvPr>
          <p:cNvSpPr/>
          <p:nvPr/>
        </p:nvSpPr>
        <p:spPr>
          <a:xfrm>
            <a:off x="161884" y="2625551"/>
            <a:ext cx="5004000" cy="522311"/>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070" i="1">
                <a:solidFill>
                  <a:schemeClr val="tx1">
                    <a:lumMod val="95000"/>
                    <a:lumOff val="5000"/>
                  </a:schemeClr>
                </a:solidFill>
                <a:latin typeface="Arial" panose="020B0604020202020204" pitchFamily="34" charset="0"/>
                <a:cs typeface="Arial" panose="020B0604020202020204" pitchFamily="34" charset="0"/>
                <a:hlinkClick r:id="rId7"/>
              </a:rPr>
              <a:t>Numerique en Santé Référentiel socle </a:t>
            </a:r>
          </a:p>
          <a:p>
            <a:pPr algn="ctr" defTabSz="970138">
              <a:defRPr/>
            </a:pPr>
            <a:r>
              <a:rPr lang="en-GB" sz="1070" i="1">
                <a:solidFill>
                  <a:schemeClr val="tx1">
                    <a:lumMod val="95000"/>
                    <a:lumOff val="5000"/>
                  </a:schemeClr>
                </a:solidFill>
                <a:latin typeface="Arial" panose="020B0604020202020204" pitchFamily="34" charset="0"/>
                <a:cs typeface="Arial" panose="020B0604020202020204" pitchFamily="34" charset="0"/>
                <a:hlinkClick r:id="rId7"/>
              </a:rPr>
              <a:t>et transversal de compétences (PDF</a:t>
            </a:r>
            <a:r>
              <a:rPr lang="en-GB" sz="1070" i="1">
                <a:solidFill>
                  <a:schemeClr val="tx1">
                    <a:lumMod val="95000"/>
                    <a:lumOff val="5000"/>
                  </a:schemeClr>
                </a:solidFill>
                <a:latin typeface="Arial" panose="020B0604020202020204" pitchFamily="34" charset="0"/>
                <a:cs typeface="Arial" panose="020B0604020202020204" pitchFamily="34" charset="0"/>
              </a:rPr>
              <a:t>)</a:t>
            </a:r>
            <a:endParaRPr kumimoji="0" lang="en-GB" sz="1070" b="0" i="1" u="none" strike="noStrike" kern="1200" cap="none" spc="0" normalizeH="0" baseline="0" noProof="0">
              <a:ln>
                <a:noFill/>
              </a:ln>
              <a:solidFill>
                <a:srgbClr val="FFFFFF"/>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980A680-D7A7-3828-38C5-1D6F643E8273}"/>
              </a:ext>
            </a:extLst>
          </p:cNvPr>
          <p:cNvGrpSpPr/>
          <p:nvPr/>
        </p:nvGrpSpPr>
        <p:grpSpPr>
          <a:xfrm>
            <a:off x="5210378" y="2044046"/>
            <a:ext cx="2216336" cy="519988"/>
            <a:chOff x="5248655" y="1845236"/>
            <a:chExt cx="1931341" cy="519988"/>
          </a:xfrm>
        </p:grpSpPr>
        <p:sp>
          <p:nvSpPr>
            <p:cNvPr id="60" name="Rectángulo 49">
              <a:extLst>
                <a:ext uri="{FF2B5EF4-FFF2-40B4-BE49-F238E27FC236}">
                  <a16:creationId xmlns:a16="http://schemas.microsoft.com/office/drawing/2014/main" id="{9D37D085-0383-5F76-89EF-4542A8670FA4}"/>
                </a:ext>
              </a:extLst>
            </p:cNvPr>
            <p:cNvSpPr/>
            <p:nvPr/>
          </p:nvSpPr>
          <p:spPr>
            <a:xfrm>
              <a:off x="5249626" y="1845236"/>
              <a:ext cx="677412"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4" i="1">
                  <a:solidFill>
                    <a:srgbClr val="000000"/>
                  </a:solidFill>
                  <a:latin typeface="Arial"/>
                </a:rPr>
                <a:t>Y</a:t>
              </a:r>
              <a:r>
                <a:rPr kumimoji="0" lang="en-GB" sz="1074" b="0" i="1" u="none" strike="noStrike" kern="1200" cap="none" spc="0" normalizeH="0" baseline="0" noProof="0">
                  <a:ln>
                    <a:noFill/>
                  </a:ln>
                  <a:solidFill>
                    <a:srgbClr val="000000"/>
                  </a:solidFill>
                  <a:effectLst/>
                  <a:uLnTx/>
                  <a:uFillTx/>
                  <a:latin typeface="Arial"/>
                  <a:ea typeface="+mn-ea"/>
                  <a:cs typeface="+mn-cs"/>
                </a:rPr>
                <a:t>ear:</a:t>
              </a:r>
            </a:p>
          </p:txBody>
        </p:sp>
        <p:sp>
          <p:nvSpPr>
            <p:cNvPr id="62" name="Rectángulo 55">
              <a:extLst>
                <a:ext uri="{FF2B5EF4-FFF2-40B4-BE49-F238E27FC236}">
                  <a16:creationId xmlns:a16="http://schemas.microsoft.com/office/drawing/2014/main" id="{D3C6D87A-67C1-5E38-742E-7C833293C5EE}"/>
                </a:ext>
              </a:extLst>
            </p:cNvPr>
            <p:cNvSpPr/>
            <p:nvPr/>
          </p:nvSpPr>
          <p:spPr>
            <a:xfrm>
              <a:off x="5248655" y="1845236"/>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D34D459-6E44-CF84-306F-C27F201D6AF8}"/>
              </a:ext>
            </a:extLst>
          </p:cNvPr>
          <p:cNvGrpSpPr/>
          <p:nvPr/>
        </p:nvGrpSpPr>
        <p:grpSpPr>
          <a:xfrm>
            <a:off x="5210380" y="2616724"/>
            <a:ext cx="2216337" cy="519988"/>
            <a:chOff x="5265130" y="2372677"/>
            <a:chExt cx="1931341" cy="519988"/>
          </a:xfrm>
        </p:grpSpPr>
        <p:sp>
          <p:nvSpPr>
            <p:cNvPr id="64" name="Rectángulo 49">
              <a:extLst>
                <a:ext uri="{FF2B5EF4-FFF2-40B4-BE49-F238E27FC236}">
                  <a16:creationId xmlns:a16="http://schemas.microsoft.com/office/drawing/2014/main" id="{4B085D5B-70BB-4D13-53A1-84E642823A40}"/>
                </a:ext>
              </a:extLst>
            </p:cNvPr>
            <p:cNvSpPr/>
            <p:nvPr/>
          </p:nvSpPr>
          <p:spPr>
            <a:xfrm>
              <a:off x="5266100" y="2372677"/>
              <a:ext cx="72822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Scope: </a:t>
              </a:r>
            </a:p>
          </p:txBody>
        </p:sp>
        <p:sp>
          <p:nvSpPr>
            <p:cNvPr id="66" name="Rectángulo 55">
              <a:extLst>
                <a:ext uri="{FF2B5EF4-FFF2-40B4-BE49-F238E27FC236}">
                  <a16:creationId xmlns:a16="http://schemas.microsoft.com/office/drawing/2014/main" id="{E48B5708-EAAE-A773-F86D-8F44C37AB639}"/>
                </a:ext>
              </a:extLst>
            </p:cNvPr>
            <p:cNvSpPr/>
            <p:nvPr/>
          </p:nvSpPr>
          <p:spPr>
            <a:xfrm>
              <a:off x="5265130" y="2372677"/>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sp>
        <p:nvSpPr>
          <p:cNvPr id="50" name="Rectángulo 40">
            <a:extLst>
              <a:ext uri="{FF2B5EF4-FFF2-40B4-BE49-F238E27FC236}">
                <a16:creationId xmlns:a16="http://schemas.microsoft.com/office/drawing/2014/main" id="{92420F01-6BDB-7DC3-1FF4-8024712A2340}"/>
              </a:ext>
            </a:extLst>
          </p:cNvPr>
          <p:cNvSpPr/>
          <p:nvPr/>
        </p:nvSpPr>
        <p:spPr>
          <a:xfrm rot="5400000">
            <a:off x="3695460" y="-312752"/>
            <a:ext cx="191906" cy="727059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initiative &amp; driving institution</a:t>
            </a:r>
          </a:p>
        </p:txBody>
      </p:sp>
      <p:grpSp>
        <p:nvGrpSpPr>
          <p:cNvPr id="9" name="Grupo 8">
            <a:extLst>
              <a:ext uri="{FF2B5EF4-FFF2-40B4-BE49-F238E27FC236}">
                <a16:creationId xmlns:a16="http://schemas.microsoft.com/office/drawing/2014/main" id="{87BBE47C-B4E7-D34B-FF54-1A53C21736D0}"/>
              </a:ext>
            </a:extLst>
          </p:cNvPr>
          <p:cNvGrpSpPr/>
          <p:nvPr/>
        </p:nvGrpSpPr>
        <p:grpSpPr>
          <a:xfrm>
            <a:off x="156115" y="3484601"/>
            <a:ext cx="7259019" cy="6234143"/>
            <a:chOff x="861864" y="3105904"/>
            <a:chExt cx="6318132" cy="6380566"/>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4"/>
              <a:ext cx="6318132" cy="6380565"/>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development of a common framework for French health professionals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is one of numerous initiatives launched as a consequence of the adoption of the </a:t>
              </a:r>
              <a:r>
                <a:rPr lang="en-GB" sz="1100" b="1">
                  <a:solidFill>
                    <a:srgbClr val="000000"/>
                  </a:solidFill>
                  <a:latin typeface="Arial" panose="020B0604020202020204" pitchFamily="34" charset="0"/>
                  <a:cs typeface="Arial" panose="020B0604020202020204" pitchFamily="34" charset="0"/>
                </a:rPr>
                <a:t>“eHealth Acceleration Strategy” </a:t>
              </a:r>
              <a:r>
                <a:rPr lang="en-GB" sz="1100">
                  <a:solidFill>
                    <a:srgbClr val="000000"/>
                  </a:solidFill>
                  <a:latin typeface="Arial" panose="020B0604020202020204" pitchFamily="34" charset="0"/>
                  <a:cs typeface="Arial" panose="020B0604020202020204" pitchFamily="34" charset="0"/>
                </a:rPr>
                <a:t>launched by the French Government in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January 2021</a:t>
              </a:r>
              <a:r>
                <a:rPr kumimoji="0" lang="en-GB" sz="1100" b="0" i="0" u="none" strike="noStrike" kern="1200" cap="none" spc="0" normalizeH="0" baseline="3000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This five-year strategy is encapsulated inside the overarching strategy to digitalise France, “</a:t>
              </a:r>
              <a:r>
                <a:rPr lang="en-GB" sz="1100" b="1">
                  <a:solidFill>
                    <a:srgbClr val="000000"/>
                  </a:solidFill>
                  <a:latin typeface="Arial" panose="020B0604020202020204" pitchFamily="34" charset="0"/>
                  <a:cs typeface="Arial" panose="020B0604020202020204" pitchFamily="34" charset="0"/>
                </a:rPr>
                <a:t>France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2030”</a:t>
              </a:r>
              <a:r>
                <a:rPr lang="en-GB" sz="1100" b="1" baseline="30000">
                  <a:solidFill>
                    <a:srgbClr val="000000"/>
                  </a:solidFill>
                  <a:latin typeface="Arial" panose="020B0604020202020204" pitchFamily="34" charset="0"/>
                  <a:cs typeface="Arial" panose="020B0604020202020204" pitchFamily="34" charset="0"/>
                </a:rPr>
                <a:t>2</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cs typeface="Arial" panose="020B0604020202020204" pitchFamily="34" charset="0"/>
                </a:rPr>
                <a:t>a strategy to prepare for the future and make France a leader in eHealth, which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aims to mobilise all stakeholders in the eHealth sector to create an </a:t>
              </a:r>
              <a:r>
                <a:rPr lang="en-GB" sz="1100" b="1">
                  <a:solidFill>
                    <a:srgbClr val="000000"/>
                  </a:solidFill>
                  <a:latin typeface="Arial" panose="020B0604020202020204" pitchFamily="34" charset="0"/>
                  <a:cs typeface="Arial" panose="020B0604020202020204" pitchFamily="34" charset="0"/>
                </a:rPr>
                <a:t>ecosystem in which technologies are at the forefront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and health data is used in a secure and ethical manner. </a:t>
              </a:r>
              <a:r>
                <a:rPr lang="en-GB" sz="1100" b="1">
                  <a:solidFill>
                    <a:srgbClr val="000000"/>
                  </a:solidFill>
                  <a:latin typeface="Arial" panose="020B0604020202020204" pitchFamily="34" charset="0"/>
                  <a:cs typeface="Arial" panose="020B0604020202020204" pitchFamily="34" charset="0"/>
                </a:rPr>
                <a:t>Other examples of initiatives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arising from the “eHealth Acceleration Strategy” include the following: </a:t>
              </a:r>
            </a:p>
            <a:p>
              <a:pPr algn="just" defTabSz="970138" fontAlgn="base">
                <a:spcAft>
                  <a:spcPts val="781"/>
                </a:spcAft>
                <a:defRPr/>
              </a:pPr>
              <a:endParaRPr lang="en-GB" sz="1100" b="1">
                <a:solidFill>
                  <a:schemeClr val="tx1"/>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chemeClr val="tx1"/>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chemeClr val="tx1"/>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chemeClr val="tx1"/>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chemeClr val="tx1"/>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noProof="0">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kumimoji="0" lang="en-GB" sz="1100" b="1" i="0" u="none" strike="noStrike" kern="1200" cap="none" spc="0" normalizeH="0" baseline="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just" defTabSz="970138" fontAlgn="base">
                <a:spcAft>
                  <a:spcPts val="781"/>
                </a:spcAf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initiative of the creation of a common framework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arises from the necessity to </a:t>
              </a:r>
              <a:r>
                <a:rPr lang="en-GB" sz="1100" b="1">
                  <a:solidFill>
                    <a:srgbClr val="000000"/>
                  </a:solidFill>
                  <a:latin typeface="Arial" panose="020B0604020202020204" pitchFamily="34" charset="0"/>
                  <a:cs typeface="Arial" panose="020B0604020202020204" pitchFamily="34" charset="0"/>
                </a:rPr>
                <a:t>create a shared reference point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that can serve as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benchmark</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for the </a:t>
              </a:r>
              <a:r>
                <a:rPr lang="en-GB" sz="1100" b="1">
                  <a:solidFill>
                    <a:srgbClr val="000000"/>
                  </a:solidFill>
                  <a:latin typeface="Arial" panose="020B0604020202020204" pitchFamily="34" charset="0"/>
                  <a:cs typeface="Arial" panose="020B0604020202020204" pitchFamily="34" charset="0"/>
                </a:rPr>
                <a:t>standardization process of training courses content</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with a specific focus on </a:t>
              </a:r>
              <a:r>
                <a:rPr lang="en-GB" sz="1100" b="1">
                  <a:solidFill>
                    <a:srgbClr val="000000"/>
                  </a:solidFill>
                  <a:latin typeface="Arial" panose="020B0604020202020204" pitchFamily="34" charset="0"/>
                  <a:cs typeface="Arial" panose="020B0604020202020204" pitchFamily="34" charset="0"/>
                </a:rPr>
                <a:t>students of higher education health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courses. It was initiated in 2022 and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has the </a:t>
              </a:r>
              <a:r>
                <a:rPr lang="en-GB" sz="1100" b="1">
                  <a:solidFill>
                    <a:srgbClr val="000000"/>
                  </a:solidFill>
                  <a:latin typeface="Arial" panose="020B0604020202020204" pitchFamily="34" charset="0"/>
                  <a:cs typeface="Arial" panose="020B0604020202020204" pitchFamily="34" charset="0"/>
                </a:rPr>
                <a:t>following timeline:</a:t>
              </a:r>
            </a:p>
            <a:p>
              <a:pPr algn="just" defTabSz="970138" fontAlgn="base">
                <a:spcAft>
                  <a:spcPts val="781"/>
                </a:spcAf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project involves the </a:t>
              </a:r>
              <a:r>
                <a:rPr lang="en-GB" sz="1100" b="1">
                  <a:solidFill>
                    <a:srgbClr val="000000"/>
                  </a:solidFill>
                  <a:latin typeface="Arial" panose="020B0604020202020204" pitchFamily="34" charset="0"/>
                  <a:cs typeface="Arial" panose="020B0604020202020204" pitchFamily="34" charset="0"/>
                </a:rPr>
                <a:t>creation of this reference standard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and the publication </a:t>
              </a:r>
              <a:r>
                <a:rPr lang="en-GB" sz="1100" b="1">
                  <a:solidFill>
                    <a:srgbClr val="000000"/>
                  </a:solidFill>
                  <a:latin typeface="Arial" panose="020B0604020202020204" pitchFamily="34" charset="0"/>
                  <a:cs typeface="Arial" panose="020B0604020202020204" pitchFamily="34" charset="0"/>
                </a:rPr>
                <a:t>of two decrees and a cross-functional decree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that enforces the </a:t>
              </a:r>
              <a:r>
                <a:rPr lang="en-GB" sz="1100" b="1">
                  <a:solidFill>
                    <a:srgbClr val="000000"/>
                  </a:solidFill>
                  <a:latin typeface="Arial" panose="020B0604020202020204" pitchFamily="34" charset="0"/>
                  <a:cs typeface="Arial" panose="020B0604020202020204" pitchFamily="34" charset="0"/>
                </a:rPr>
                <a:t>insertion of this eHealth training curricula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for most health professionals. The end objective of the initiative is for 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f</a:t>
              </a:r>
              <a:r>
                <a:rPr lang="en-GB" sz="1100" b="1">
                  <a:solidFill>
                    <a:srgbClr val="000000"/>
                  </a:solidFill>
                  <a:latin typeface="Arial" panose="020B0604020202020204" pitchFamily="34" charset="0"/>
                  <a:cs typeface="Arial" panose="020B0604020202020204" pitchFamily="34" charset="0"/>
                </a:rPr>
                <a:t>ramework to be incorporated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the </a:t>
              </a:r>
              <a:r>
                <a:rPr lang="en-GB" sz="1100" b="1">
                  <a:solidFill>
                    <a:srgbClr val="000000"/>
                  </a:solidFill>
                  <a:latin typeface="Arial" panose="020B0604020202020204" pitchFamily="34" charset="0"/>
                  <a:cs typeface="Arial" panose="020B0604020202020204" pitchFamily="34" charset="0"/>
                </a:rPr>
                <a:t>education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of health professionals by the start of the </a:t>
              </a:r>
              <a:r>
                <a:rPr lang="en-GB" sz="1100" b="1">
                  <a:solidFill>
                    <a:srgbClr val="000000"/>
                  </a:solidFill>
                  <a:latin typeface="Arial" panose="020B0604020202020204" pitchFamily="34" charset="0"/>
                  <a:cs typeface="Arial" panose="020B0604020202020204" pitchFamily="34" charset="0"/>
                </a:rPr>
                <a:t>2023/2024 academic years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Even though the framework considers students as their target, </a:t>
              </a:r>
              <a:r>
                <a:rPr lang="en-GB" sz="1100" b="1">
                  <a:solidFill>
                    <a:srgbClr val="000000"/>
                  </a:solidFill>
                  <a:latin typeface="Arial" panose="020B0604020202020204" pitchFamily="34" charset="0"/>
                  <a:cs typeface="Arial" panose="020B0604020202020204" pitchFamily="34" charset="0"/>
                </a:rPr>
                <a:t>other training modules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aimed at acting health professionals (such as the previously mentioned “eHealth training modules”) </a:t>
              </a:r>
              <a:r>
                <a:rPr lang="en-GB" sz="1100" b="1">
                  <a:solidFill>
                    <a:srgbClr val="000000"/>
                  </a:solidFill>
                  <a:latin typeface="Arial" panose="020B0604020202020204" pitchFamily="34" charset="0"/>
                  <a:cs typeface="Arial" panose="020B0604020202020204" pitchFamily="34" charset="0"/>
                </a:rPr>
                <a:t>take this framework as reference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when developing their content. </a:t>
              </a:r>
              <a:endPar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4" name="Grupo 23">
            <a:extLst>
              <a:ext uri="{FF2B5EF4-FFF2-40B4-BE49-F238E27FC236}">
                <a16:creationId xmlns:a16="http://schemas.microsoft.com/office/drawing/2014/main" id="{62FF65C3-57ED-8C9A-F1D8-6CC7AB4C8B4C}"/>
              </a:ext>
            </a:extLst>
          </p:cNvPr>
          <p:cNvGrpSpPr/>
          <p:nvPr/>
        </p:nvGrpSpPr>
        <p:grpSpPr>
          <a:xfrm>
            <a:off x="456278" y="7242495"/>
            <a:ext cx="6690407" cy="1039727"/>
            <a:chOff x="231354" y="5538873"/>
            <a:chExt cx="6690407" cy="1039727"/>
          </a:xfrm>
        </p:grpSpPr>
        <p:sp>
          <p:nvSpPr>
            <p:cNvPr id="23" name="Forma libre: forma 22">
              <a:extLst>
                <a:ext uri="{FF2B5EF4-FFF2-40B4-BE49-F238E27FC236}">
                  <a16:creationId xmlns:a16="http://schemas.microsoft.com/office/drawing/2014/main" id="{64A5B7C4-7619-40F1-52F8-D52EBBEA4D33}"/>
                </a:ext>
              </a:extLst>
            </p:cNvPr>
            <p:cNvSpPr/>
            <p:nvPr/>
          </p:nvSpPr>
          <p:spPr>
            <a:xfrm>
              <a:off x="231354" y="5836709"/>
              <a:ext cx="6690407" cy="465608"/>
            </a:xfrm>
            <a:custGeom>
              <a:avLst/>
              <a:gdLst>
                <a:gd name="connsiteX0" fmla="*/ 0 w 7169059"/>
                <a:gd name="connsiteY0" fmla="*/ 321720 h 465608"/>
                <a:gd name="connsiteX1" fmla="*/ 947451 w 7169059"/>
                <a:gd name="connsiteY1" fmla="*/ 2231 h 465608"/>
                <a:gd name="connsiteX2" fmla="*/ 1619480 w 7169059"/>
                <a:gd name="connsiteY2" fmla="*/ 464939 h 465608"/>
                <a:gd name="connsiteX3" fmla="*/ 3481330 w 7169059"/>
                <a:gd name="connsiteY3" fmla="*/ 112399 h 465608"/>
                <a:gd name="connsiteX4" fmla="*/ 4847422 w 7169059"/>
                <a:gd name="connsiteY4" fmla="*/ 431889 h 465608"/>
                <a:gd name="connsiteX5" fmla="*/ 6951644 w 7169059"/>
                <a:gd name="connsiteY5" fmla="*/ 123416 h 465608"/>
                <a:gd name="connsiteX6" fmla="*/ 6995711 w 7169059"/>
                <a:gd name="connsiteY6" fmla="*/ 123416 h 4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9059" h="465608">
                  <a:moveTo>
                    <a:pt x="0" y="321720"/>
                  </a:moveTo>
                  <a:cubicBezTo>
                    <a:pt x="338769" y="150040"/>
                    <a:pt x="677538" y="-21639"/>
                    <a:pt x="947451" y="2231"/>
                  </a:cubicBezTo>
                  <a:cubicBezTo>
                    <a:pt x="1217364" y="26101"/>
                    <a:pt x="1197167" y="446578"/>
                    <a:pt x="1619480" y="464939"/>
                  </a:cubicBezTo>
                  <a:cubicBezTo>
                    <a:pt x="2041793" y="483300"/>
                    <a:pt x="2943340" y="117907"/>
                    <a:pt x="3481330" y="112399"/>
                  </a:cubicBezTo>
                  <a:cubicBezTo>
                    <a:pt x="4019320" y="106891"/>
                    <a:pt x="4269036" y="430053"/>
                    <a:pt x="4847422" y="431889"/>
                  </a:cubicBezTo>
                  <a:cubicBezTo>
                    <a:pt x="5425808" y="433725"/>
                    <a:pt x="6593596" y="174828"/>
                    <a:pt x="6951644" y="123416"/>
                  </a:cubicBezTo>
                  <a:cubicBezTo>
                    <a:pt x="7309692" y="72004"/>
                    <a:pt x="7152701" y="97710"/>
                    <a:pt x="6995711" y="123416"/>
                  </a:cubicBezTo>
                </a:path>
              </a:pathLst>
            </a:cu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nvGrpSpPr>
            <p:cNvPr id="21" name="Grupo 20">
              <a:extLst>
                <a:ext uri="{FF2B5EF4-FFF2-40B4-BE49-F238E27FC236}">
                  <a16:creationId xmlns:a16="http://schemas.microsoft.com/office/drawing/2014/main" id="{431A7D2E-A3D1-F737-3890-6FC4E36C8937}"/>
                </a:ext>
              </a:extLst>
            </p:cNvPr>
            <p:cNvGrpSpPr/>
            <p:nvPr/>
          </p:nvGrpSpPr>
          <p:grpSpPr>
            <a:xfrm>
              <a:off x="355529" y="5552501"/>
              <a:ext cx="1689171" cy="1026099"/>
              <a:chOff x="355529" y="5552501"/>
              <a:chExt cx="1689171" cy="1026099"/>
            </a:xfrm>
          </p:grpSpPr>
          <p:sp>
            <p:nvSpPr>
              <p:cNvPr id="5" name="Rectángulo: esquinas redondeadas 4">
                <a:extLst>
                  <a:ext uri="{FF2B5EF4-FFF2-40B4-BE49-F238E27FC236}">
                    <a16:creationId xmlns:a16="http://schemas.microsoft.com/office/drawing/2014/main" id="{80EFF3D0-21A2-8FA9-46CC-10C804B8491F}"/>
                  </a:ext>
                </a:extLst>
              </p:cNvPr>
              <p:cNvSpPr/>
              <p:nvPr/>
            </p:nvSpPr>
            <p:spPr>
              <a:xfrm>
                <a:off x="355529" y="5689600"/>
                <a:ext cx="1689171" cy="889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latin typeface="Arial" panose="020B0604020202020204" pitchFamily="34" charset="0"/>
                    <a:cs typeface="Arial" panose="020B0604020202020204" pitchFamily="34" charset="0"/>
                  </a:rPr>
                  <a:t>Drafting of the most cross-cutting standard adapted to all health training courses</a:t>
                </a:r>
              </a:p>
            </p:txBody>
          </p:sp>
          <p:sp>
            <p:nvSpPr>
              <p:cNvPr id="7" name="Rectángulo: esquinas redondeadas 6">
                <a:extLst>
                  <a:ext uri="{FF2B5EF4-FFF2-40B4-BE49-F238E27FC236}">
                    <a16:creationId xmlns:a16="http://schemas.microsoft.com/office/drawing/2014/main" id="{C9F41EB5-6024-3C91-C67A-C629C0B506BE}"/>
                  </a:ext>
                </a:extLst>
              </p:cNvPr>
              <p:cNvSpPr/>
              <p:nvPr/>
            </p:nvSpPr>
            <p:spPr>
              <a:xfrm>
                <a:off x="710514" y="5552501"/>
                <a:ext cx="979200" cy="2313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bg1"/>
                    </a:solidFill>
                    <a:latin typeface="Arial" panose="020B0604020202020204" pitchFamily="34" charset="0"/>
                    <a:cs typeface="Arial" panose="020B0604020202020204" pitchFamily="34" charset="0"/>
                  </a:rPr>
                  <a:t>Q1 2022</a:t>
                </a:r>
              </a:p>
            </p:txBody>
          </p:sp>
        </p:grpSp>
        <p:grpSp>
          <p:nvGrpSpPr>
            <p:cNvPr id="19" name="Grupo 18">
              <a:extLst>
                <a:ext uri="{FF2B5EF4-FFF2-40B4-BE49-F238E27FC236}">
                  <a16:creationId xmlns:a16="http://schemas.microsoft.com/office/drawing/2014/main" id="{2609687C-3251-177D-D638-A09E70A5AF45}"/>
                </a:ext>
              </a:extLst>
            </p:cNvPr>
            <p:cNvGrpSpPr/>
            <p:nvPr/>
          </p:nvGrpSpPr>
          <p:grpSpPr>
            <a:xfrm>
              <a:off x="2723726" y="5552501"/>
              <a:ext cx="1689171" cy="1026099"/>
              <a:chOff x="2465180" y="5552501"/>
              <a:chExt cx="1689171" cy="1026099"/>
            </a:xfrm>
          </p:grpSpPr>
          <p:sp>
            <p:nvSpPr>
              <p:cNvPr id="13" name="Rectángulo: esquinas redondeadas 12">
                <a:extLst>
                  <a:ext uri="{FF2B5EF4-FFF2-40B4-BE49-F238E27FC236}">
                    <a16:creationId xmlns:a16="http://schemas.microsoft.com/office/drawing/2014/main" id="{11A0F422-E928-1042-4A85-F4CEB9C38AA6}"/>
                  </a:ext>
                </a:extLst>
              </p:cNvPr>
              <p:cNvSpPr/>
              <p:nvPr/>
            </p:nvSpPr>
            <p:spPr>
              <a:xfrm>
                <a:off x="2465180" y="5689600"/>
                <a:ext cx="1689171" cy="889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0" i="0">
                    <a:solidFill>
                      <a:schemeClr val="tx1"/>
                    </a:solidFill>
                    <a:effectLst/>
                    <a:latin typeface="Arial" panose="020B0604020202020204" pitchFamily="34" charset="0"/>
                    <a:cs typeface="Arial" panose="020B0604020202020204" pitchFamily="34" charset="0"/>
                  </a:rPr>
                  <a:t>Gradual amendment of the texts governing initial training</a:t>
                </a:r>
                <a:endParaRPr lang="en-GB" sz="1100">
                  <a:solidFill>
                    <a:schemeClr val="tx1"/>
                  </a:solidFill>
                  <a:latin typeface="Arial" panose="020B0604020202020204" pitchFamily="34" charset="0"/>
                  <a:cs typeface="Arial" panose="020B0604020202020204" pitchFamily="34" charset="0"/>
                </a:endParaRPr>
              </a:p>
            </p:txBody>
          </p:sp>
          <p:sp>
            <p:nvSpPr>
              <p:cNvPr id="14" name="Rectángulo: esquinas redondeadas 13">
                <a:extLst>
                  <a:ext uri="{FF2B5EF4-FFF2-40B4-BE49-F238E27FC236}">
                    <a16:creationId xmlns:a16="http://schemas.microsoft.com/office/drawing/2014/main" id="{3BA9F038-40AB-A406-0E23-1F1838BDB44A}"/>
                  </a:ext>
                </a:extLst>
              </p:cNvPr>
              <p:cNvSpPr/>
              <p:nvPr/>
            </p:nvSpPr>
            <p:spPr>
              <a:xfrm>
                <a:off x="2819996" y="5552501"/>
                <a:ext cx="979539" cy="2313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bg1"/>
                    </a:solidFill>
                    <a:latin typeface="Arial" panose="020B0604020202020204" pitchFamily="34" charset="0"/>
                    <a:cs typeface="Arial" panose="020B0604020202020204" pitchFamily="34" charset="0"/>
                  </a:rPr>
                  <a:t>Q2 2022</a:t>
                </a:r>
              </a:p>
            </p:txBody>
          </p:sp>
        </p:grpSp>
        <p:grpSp>
          <p:nvGrpSpPr>
            <p:cNvPr id="18" name="Grupo 17">
              <a:extLst>
                <a:ext uri="{FF2B5EF4-FFF2-40B4-BE49-F238E27FC236}">
                  <a16:creationId xmlns:a16="http://schemas.microsoft.com/office/drawing/2014/main" id="{C26F8962-1444-4854-8EF0-DF24881278D1}"/>
                </a:ext>
              </a:extLst>
            </p:cNvPr>
            <p:cNvGrpSpPr/>
            <p:nvPr/>
          </p:nvGrpSpPr>
          <p:grpSpPr>
            <a:xfrm>
              <a:off x="5091923" y="5538873"/>
              <a:ext cx="1689171" cy="1039727"/>
              <a:chOff x="5091923" y="5538873"/>
              <a:chExt cx="1689171" cy="1039727"/>
            </a:xfrm>
          </p:grpSpPr>
          <p:sp>
            <p:nvSpPr>
              <p:cNvPr id="16" name="Rectángulo: esquinas redondeadas 15">
                <a:extLst>
                  <a:ext uri="{FF2B5EF4-FFF2-40B4-BE49-F238E27FC236}">
                    <a16:creationId xmlns:a16="http://schemas.microsoft.com/office/drawing/2014/main" id="{4909D6AD-2037-129E-CB40-228E28E7CFDB}"/>
                  </a:ext>
                </a:extLst>
              </p:cNvPr>
              <p:cNvSpPr/>
              <p:nvPr/>
            </p:nvSpPr>
            <p:spPr>
              <a:xfrm>
                <a:off x="5091923" y="5689600"/>
                <a:ext cx="1689171" cy="889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0" i="0">
                    <a:solidFill>
                      <a:schemeClr val="tx1"/>
                    </a:solidFill>
                    <a:effectLst/>
                    <a:latin typeface="Arial" panose="020B0604020202020204" pitchFamily="34" charset="0"/>
                    <a:cs typeface="Arial" panose="020B0604020202020204" pitchFamily="34" charset="0"/>
                  </a:rPr>
                  <a:t>Mandatory eHealth education in initial training for most health professionals</a:t>
                </a:r>
                <a:endParaRPr lang="en-GB" sz="1100">
                  <a:solidFill>
                    <a:schemeClr val="tx1"/>
                  </a:solidFill>
                  <a:latin typeface="Arial" panose="020B0604020202020204" pitchFamily="34" charset="0"/>
                  <a:cs typeface="Arial" panose="020B0604020202020204" pitchFamily="34" charset="0"/>
                </a:endParaRPr>
              </a:p>
            </p:txBody>
          </p:sp>
          <p:sp>
            <p:nvSpPr>
              <p:cNvPr id="17" name="Rectángulo: esquinas redondeadas 16">
                <a:extLst>
                  <a:ext uri="{FF2B5EF4-FFF2-40B4-BE49-F238E27FC236}">
                    <a16:creationId xmlns:a16="http://schemas.microsoft.com/office/drawing/2014/main" id="{81515126-891D-E742-086F-95D53B74B19D}"/>
                  </a:ext>
                </a:extLst>
              </p:cNvPr>
              <p:cNvSpPr/>
              <p:nvPr/>
            </p:nvSpPr>
            <p:spPr>
              <a:xfrm>
                <a:off x="5446739" y="5538873"/>
                <a:ext cx="979538" cy="2313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bg1"/>
                    </a:solidFill>
                    <a:latin typeface="Arial" panose="020B0604020202020204" pitchFamily="34" charset="0"/>
                    <a:cs typeface="Arial" panose="020B0604020202020204" pitchFamily="34" charset="0"/>
                  </a:rPr>
                  <a:t>2023/2024</a:t>
                </a:r>
              </a:p>
            </p:txBody>
          </p:sp>
        </p:grpSp>
      </p:grpSp>
      <p:grpSp>
        <p:nvGrpSpPr>
          <p:cNvPr id="68" name="Grupo 67">
            <a:extLst>
              <a:ext uri="{FF2B5EF4-FFF2-40B4-BE49-F238E27FC236}">
                <a16:creationId xmlns:a16="http://schemas.microsoft.com/office/drawing/2014/main" id="{00861651-545E-263C-9E07-F82BEAF6561A}"/>
              </a:ext>
            </a:extLst>
          </p:cNvPr>
          <p:cNvGrpSpPr/>
          <p:nvPr/>
        </p:nvGrpSpPr>
        <p:grpSpPr>
          <a:xfrm>
            <a:off x="327577" y="4858601"/>
            <a:ext cx="6912200" cy="1813254"/>
            <a:chOff x="327577" y="4826702"/>
            <a:chExt cx="6912200" cy="1813254"/>
          </a:xfrm>
        </p:grpSpPr>
        <p:grpSp>
          <p:nvGrpSpPr>
            <p:cNvPr id="118" name="Grupo 117">
              <a:extLst>
                <a:ext uri="{FF2B5EF4-FFF2-40B4-BE49-F238E27FC236}">
                  <a16:creationId xmlns:a16="http://schemas.microsoft.com/office/drawing/2014/main" id="{EE933386-11E5-223C-F93A-794FB1A06E9F}"/>
                </a:ext>
              </a:extLst>
            </p:cNvPr>
            <p:cNvGrpSpPr/>
            <p:nvPr/>
          </p:nvGrpSpPr>
          <p:grpSpPr>
            <a:xfrm>
              <a:off x="2456930" y="4826702"/>
              <a:ext cx="2505254" cy="1813254"/>
              <a:chOff x="2310738" y="4464792"/>
              <a:chExt cx="2505254" cy="1813254"/>
            </a:xfrm>
          </p:grpSpPr>
          <p:sp>
            <p:nvSpPr>
              <p:cNvPr id="98" name="CuadroTexto 97">
                <a:extLst>
                  <a:ext uri="{FF2B5EF4-FFF2-40B4-BE49-F238E27FC236}">
                    <a16:creationId xmlns:a16="http://schemas.microsoft.com/office/drawing/2014/main" id="{F4772601-ADB0-31AC-DF06-879895270A5E}"/>
                  </a:ext>
                </a:extLst>
              </p:cNvPr>
              <p:cNvSpPr txBox="1"/>
              <p:nvPr/>
            </p:nvSpPr>
            <p:spPr>
              <a:xfrm>
                <a:off x="2964827" y="4795111"/>
                <a:ext cx="1241676" cy="430887"/>
              </a:xfrm>
              <a:prstGeom prst="rect">
                <a:avLst/>
              </a:prstGeom>
              <a:noFill/>
            </p:spPr>
            <p:txBody>
              <a:bodyPr wrap="square" rtlCol="0">
                <a:spAutoFit/>
              </a:bodyPr>
              <a:lstStyle/>
              <a:p>
                <a:pPr algn="ctr"/>
                <a:r>
                  <a:rPr lang="en-GB" sz="1100" b="1">
                    <a:solidFill>
                      <a:schemeClr val="accent1"/>
                    </a:solidFill>
                    <a:latin typeface="Arial" panose="020B0604020202020204" pitchFamily="34" charset="0"/>
                    <a:cs typeface="Arial" panose="020B0604020202020204" pitchFamily="34" charset="0"/>
                  </a:rPr>
                  <a:t>eHealth training modules</a:t>
                </a:r>
                <a:r>
                  <a:rPr lang="en-GB" sz="1100" b="1" baseline="30000">
                    <a:solidFill>
                      <a:schemeClr val="accent1"/>
                    </a:solidFill>
                    <a:latin typeface="Arial" panose="020B0604020202020204" pitchFamily="34" charset="0"/>
                    <a:cs typeface="Arial" panose="020B0604020202020204" pitchFamily="34" charset="0"/>
                  </a:rPr>
                  <a:t>4</a:t>
                </a:r>
                <a:endParaRPr lang="en-GB" sz="1100" b="1">
                  <a:solidFill>
                    <a:schemeClr val="accent1"/>
                  </a:solidFill>
                  <a:latin typeface="Arial" panose="020B0604020202020204" pitchFamily="34" charset="0"/>
                  <a:cs typeface="Arial" panose="020B0604020202020204" pitchFamily="34" charset="0"/>
                </a:endParaRPr>
              </a:p>
            </p:txBody>
          </p:sp>
          <p:sp>
            <p:nvSpPr>
              <p:cNvPr id="102" name="CuadroTexto 101">
                <a:extLst>
                  <a:ext uri="{FF2B5EF4-FFF2-40B4-BE49-F238E27FC236}">
                    <a16:creationId xmlns:a16="http://schemas.microsoft.com/office/drawing/2014/main" id="{6B2E3DC4-F469-12EB-737E-D91EA88FE78A}"/>
                  </a:ext>
                </a:extLst>
              </p:cNvPr>
              <p:cNvSpPr txBox="1"/>
              <p:nvPr/>
            </p:nvSpPr>
            <p:spPr>
              <a:xfrm>
                <a:off x="2310738" y="5170050"/>
                <a:ext cx="2505254" cy="1107996"/>
              </a:xfrm>
              <a:prstGeom prst="rect">
                <a:avLst/>
              </a:prstGeom>
              <a:noFill/>
            </p:spPr>
            <p:txBody>
              <a:bodyPr wrap="square" rtlCol="0">
                <a:spAutoFit/>
              </a:bodyPr>
              <a:lstStyle/>
              <a:p>
                <a:pPr algn="ctr" defTabSz="970138" fontAlgn="base">
                  <a:spcAft>
                    <a:spcPts val="781"/>
                  </a:spcAft>
                  <a:defRPr/>
                </a:pPr>
                <a:r>
                  <a:rPr lang="en-GB" sz="1100">
                    <a:solidFill>
                      <a:schemeClr val="tx1"/>
                    </a:solidFill>
                    <a:latin typeface="Arial" panose="020B0604020202020204" pitchFamily="34" charset="0"/>
                    <a:cs typeface="Arial" panose="020B0604020202020204" pitchFamily="34" charset="0"/>
                  </a:rPr>
                  <a:t>Action that aims to define the construction and implementation of modules to upgrade generic or specific skills to address the increased role of digital technology skills of health professionals</a:t>
                </a:r>
              </a:p>
            </p:txBody>
          </p:sp>
          <p:grpSp>
            <p:nvGrpSpPr>
              <p:cNvPr id="113" name="Grupo 112">
                <a:extLst>
                  <a:ext uri="{FF2B5EF4-FFF2-40B4-BE49-F238E27FC236}">
                    <a16:creationId xmlns:a16="http://schemas.microsoft.com/office/drawing/2014/main" id="{C3DF5799-8ACB-DDC1-8878-DFB005557352}"/>
                  </a:ext>
                </a:extLst>
              </p:cNvPr>
              <p:cNvGrpSpPr/>
              <p:nvPr/>
            </p:nvGrpSpPr>
            <p:grpSpPr>
              <a:xfrm>
                <a:off x="3417293" y="4464792"/>
                <a:ext cx="336744" cy="329657"/>
                <a:chOff x="3345524" y="4431134"/>
                <a:chExt cx="336744" cy="329657"/>
              </a:xfrm>
            </p:grpSpPr>
            <p:sp>
              <p:nvSpPr>
                <p:cNvPr id="103" name="Elipse 102">
                  <a:extLst>
                    <a:ext uri="{FF2B5EF4-FFF2-40B4-BE49-F238E27FC236}">
                      <a16:creationId xmlns:a16="http://schemas.microsoft.com/office/drawing/2014/main" id="{D396DDFE-B8F8-C851-DD5D-0BB1A20A1FF4}"/>
                    </a:ext>
                  </a:extLst>
                </p:cNvPr>
                <p:cNvSpPr/>
                <p:nvPr/>
              </p:nvSpPr>
              <p:spPr>
                <a:xfrm>
                  <a:off x="3345524" y="4431134"/>
                  <a:ext cx="336744" cy="3296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1" name="Imagen 110">
                  <a:extLst>
                    <a:ext uri="{FF2B5EF4-FFF2-40B4-BE49-F238E27FC236}">
                      <a16:creationId xmlns:a16="http://schemas.microsoft.com/office/drawing/2014/main" id="{A78F5307-27B7-2312-6B08-793FCED361E3}"/>
                    </a:ext>
                  </a:extLst>
                </p:cNvPr>
                <p:cNvPicPr>
                  <a:picLocks noChangeAspect="1"/>
                </p:cNvPicPr>
                <p:nvPr/>
              </p:nvPicPr>
              <p:blipFill>
                <a:blip r:embed="rId8"/>
                <a:stretch>
                  <a:fillRect/>
                </a:stretch>
              </p:blipFill>
              <p:spPr>
                <a:xfrm>
                  <a:off x="3379079" y="4461145"/>
                  <a:ext cx="269635" cy="269635"/>
                </a:xfrm>
                <a:prstGeom prst="rect">
                  <a:avLst/>
                </a:prstGeom>
              </p:spPr>
            </p:pic>
          </p:grpSp>
        </p:grpSp>
        <p:grpSp>
          <p:nvGrpSpPr>
            <p:cNvPr id="67" name="Grupo 66">
              <a:extLst>
                <a:ext uri="{FF2B5EF4-FFF2-40B4-BE49-F238E27FC236}">
                  <a16:creationId xmlns:a16="http://schemas.microsoft.com/office/drawing/2014/main" id="{EA801009-A7F3-5A58-9103-E52237534542}"/>
                </a:ext>
              </a:extLst>
            </p:cNvPr>
            <p:cNvGrpSpPr/>
            <p:nvPr/>
          </p:nvGrpSpPr>
          <p:grpSpPr>
            <a:xfrm>
              <a:off x="5037994" y="4826702"/>
              <a:ext cx="2201783" cy="1643977"/>
              <a:chOff x="5037994" y="4805436"/>
              <a:chExt cx="2201783" cy="1643977"/>
            </a:xfrm>
          </p:grpSpPr>
          <p:sp>
            <p:nvSpPr>
              <p:cNvPr id="106" name="CuadroTexto 105">
                <a:extLst>
                  <a:ext uri="{FF2B5EF4-FFF2-40B4-BE49-F238E27FC236}">
                    <a16:creationId xmlns:a16="http://schemas.microsoft.com/office/drawing/2014/main" id="{0D890603-20C5-409B-5B0F-ED2021AC4D09}"/>
                  </a:ext>
                </a:extLst>
              </p:cNvPr>
              <p:cNvSpPr txBox="1"/>
              <p:nvPr/>
            </p:nvSpPr>
            <p:spPr>
              <a:xfrm>
                <a:off x="5571673" y="5135755"/>
                <a:ext cx="1134425" cy="430887"/>
              </a:xfrm>
              <a:prstGeom prst="rect">
                <a:avLst/>
              </a:prstGeom>
              <a:noFill/>
            </p:spPr>
            <p:txBody>
              <a:bodyPr wrap="square" rtlCol="0">
                <a:spAutoFit/>
              </a:bodyPr>
              <a:lstStyle/>
              <a:p>
                <a:pPr algn="ctr"/>
                <a:r>
                  <a:rPr lang="en-GB" sz="1100" b="1">
                    <a:solidFill>
                      <a:schemeClr val="accent1"/>
                    </a:solidFill>
                    <a:latin typeface="Arial" panose="020B0604020202020204" pitchFamily="34" charset="0"/>
                    <a:cs typeface="Arial" panose="020B0604020202020204" pitchFamily="34" charset="0"/>
                  </a:rPr>
                  <a:t>Users’ competences</a:t>
                </a:r>
                <a:r>
                  <a:rPr lang="en-GB" sz="1100" b="1" baseline="30000">
                    <a:solidFill>
                      <a:schemeClr val="accent1"/>
                    </a:solidFill>
                    <a:latin typeface="Arial" panose="020B0604020202020204" pitchFamily="34" charset="0"/>
                    <a:cs typeface="Arial" panose="020B0604020202020204" pitchFamily="34" charset="0"/>
                  </a:rPr>
                  <a:t>5</a:t>
                </a:r>
                <a:endParaRPr lang="en-GB" sz="1100" b="1">
                  <a:solidFill>
                    <a:schemeClr val="accent1"/>
                  </a:solidFill>
                  <a:latin typeface="Arial" panose="020B0604020202020204" pitchFamily="34" charset="0"/>
                  <a:cs typeface="Arial" panose="020B0604020202020204" pitchFamily="34" charset="0"/>
                </a:endParaRPr>
              </a:p>
            </p:txBody>
          </p:sp>
          <p:sp>
            <p:nvSpPr>
              <p:cNvPr id="108" name="CuadroTexto 107">
                <a:extLst>
                  <a:ext uri="{FF2B5EF4-FFF2-40B4-BE49-F238E27FC236}">
                    <a16:creationId xmlns:a16="http://schemas.microsoft.com/office/drawing/2014/main" id="{CFA58308-F41E-92AA-D5C6-707AA3DDA7D9}"/>
                  </a:ext>
                </a:extLst>
              </p:cNvPr>
              <p:cNvSpPr txBox="1"/>
              <p:nvPr/>
            </p:nvSpPr>
            <p:spPr>
              <a:xfrm>
                <a:off x="5037994" y="5510694"/>
                <a:ext cx="2201783" cy="938719"/>
              </a:xfrm>
              <a:prstGeom prst="rect">
                <a:avLst/>
              </a:prstGeom>
              <a:noFill/>
            </p:spPr>
            <p:txBody>
              <a:bodyPr wrap="square" rtlCol="0">
                <a:spAutoFit/>
              </a:bodyPr>
              <a:lstStyle/>
              <a:p>
                <a:pPr algn="ctr" defTabSz="970138" fontAlgn="base">
                  <a:spcAft>
                    <a:spcPts val="781"/>
                  </a:spcAft>
                  <a:defRPr/>
                </a:pPr>
                <a:r>
                  <a:rPr lang="en-GB" sz="1100">
                    <a:solidFill>
                      <a:schemeClr val="tx1"/>
                    </a:solidFill>
                    <a:latin typeface="Arial" panose="020B0604020202020204" pitchFamily="34" charset="0"/>
                    <a:cs typeface="Arial" panose="020B0604020202020204" pitchFamily="34" charset="0"/>
                  </a:rPr>
                  <a:t>Action developed with the objective of allowing citizens to increase their digital health skills and be able to adequately used the technologies set up for them</a:t>
                </a: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15" name="Grupo 114">
                <a:extLst>
                  <a:ext uri="{FF2B5EF4-FFF2-40B4-BE49-F238E27FC236}">
                    <a16:creationId xmlns:a16="http://schemas.microsoft.com/office/drawing/2014/main" id="{4FA8AE95-8086-9639-8C29-56827C33CC9C}"/>
                  </a:ext>
                </a:extLst>
              </p:cNvPr>
              <p:cNvGrpSpPr/>
              <p:nvPr/>
            </p:nvGrpSpPr>
            <p:grpSpPr>
              <a:xfrm>
                <a:off x="5970513" y="4805436"/>
                <a:ext cx="336744" cy="329657"/>
                <a:chOff x="5901570" y="4498450"/>
                <a:chExt cx="336744" cy="329657"/>
              </a:xfrm>
            </p:grpSpPr>
            <p:sp>
              <p:nvSpPr>
                <p:cNvPr id="109" name="Elipse 108">
                  <a:extLst>
                    <a:ext uri="{FF2B5EF4-FFF2-40B4-BE49-F238E27FC236}">
                      <a16:creationId xmlns:a16="http://schemas.microsoft.com/office/drawing/2014/main" id="{DE08B6BA-E751-6B67-3088-7157DDD0917A}"/>
                    </a:ext>
                  </a:extLst>
                </p:cNvPr>
                <p:cNvSpPr/>
                <p:nvPr/>
              </p:nvSpPr>
              <p:spPr>
                <a:xfrm>
                  <a:off x="5901570" y="4498450"/>
                  <a:ext cx="336744" cy="3296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4" name="Imagen 113">
                  <a:extLst>
                    <a:ext uri="{FF2B5EF4-FFF2-40B4-BE49-F238E27FC236}">
                      <a16:creationId xmlns:a16="http://schemas.microsoft.com/office/drawing/2014/main" id="{D8D2A5CF-7412-316C-32A2-B17DAEF29342}"/>
                    </a:ext>
                  </a:extLst>
                </p:cNvPr>
                <p:cNvPicPr>
                  <a:picLocks noChangeAspect="1"/>
                </p:cNvPicPr>
                <p:nvPr/>
              </p:nvPicPr>
              <p:blipFill>
                <a:blip r:embed="rId9"/>
                <a:stretch>
                  <a:fillRect/>
                </a:stretch>
              </p:blipFill>
              <p:spPr>
                <a:xfrm>
                  <a:off x="5954265" y="4547601"/>
                  <a:ext cx="231355" cy="231355"/>
                </a:xfrm>
                <a:prstGeom prst="rect">
                  <a:avLst/>
                </a:prstGeom>
              </p:spPr>
            </p:pic>
          </p:grpSp>
        </p:grpSp>
        <p:grpSp>
          <p:nvGrpSpPr>
            <p:cNvPr id="116" name="Grupo 115">
              <a:extLst>
                <a:ext uri="{FF2B5EF4-FFF2-40B4-BE49-F238E27FC236}">
                  <a16:creationId xmlns:a16="http://schemas.microsoft.com/office/drawing/2014/main" id="{B7A36088-4701-DEA1-11D4-E42BC8094F3F}"/>
                </a:ext>
              </a:extLst>
            </p:cNvPr>
            <p:cNvGrpSpPr/>
            <p:nvPr/>
          </p:nvGrpSpPr>
          <p:grpSpPr>
            <a:xfrm>
              <a:off x="327577" y="4826702"/>
              <a:ext cx="1901691" cy="1813254"/>
              <a:chOff x="280289" y="4464792"/>
              <a:chExt cx="1901691" cy="1813254"/>
            </a:xfrm>
          </p:grpSpPr>
          <p:sp>
            <p:nvSpPr>
              <p:cNvPr id="42" name="CuadroTexto 41">
                <a:extLst>
                  <a:ext uri="{FF2B5EF4-FFF2-40B4-BE49-F238E27FC236}">
                    <a16:creationId xmlns:a16="http://schemas.microsoft.com/office/drawing/2014/main" id="{B491CA1D-7D0E-C20C-8961-664F06210101}"/>
                  </a:ext>
                </a:extLst>
              </p:cNvPr>
              <p:cNvSpPr txBox="1"/>
              <p:nvPr/>
            </p:nvSpPr>
            <p:spPr>
              <a:xfrm>
                <a:off x="718116" y="4795111"/>
                <a:ext cx="1026037" cy="430887"/>
              </a:xfrm>
              <a:prstGeom prst="rect">
                <a:avLst/>
              </a:prstGeom>
              <a:noFill/>
            </p:spPr>
            <p:txBody>
              <a:bodyPr wrap="square" rtlCol="0">
                <a:spAutoFit/>
              </a:bodyPr>
              <a:lstStyle/>
              <a:p>
                <a:pPr algn="ctr"/>
                <a:r>
                  <a:rPr lang="en-GB" sz="1100" b="1">
                    <a:solidFill>
                      <a:schemeClr val="accent1"/>
                    </a:solidFill>
                    <a:latin typeface="Arial" panose="020B0604020202020204" pitchFamily="34" charset="0"/>
                    <a:cs typeface="Arial" panose="020B0604020202020204" pitchFamily="34" charset="0"/>
                  </a:rPr>
                  <a:t>Assessment of skills</a:t>
                </a:r>
                <a:r>
                  <a:rPr lang="en-GB" sz="1100" b="1" baseline="30000">
                    <a:solidFill>
                      <a:schemeClr val="accent1"/>
                    </a:solidFill>
                    <a:latin typeface="Arial" panose="020B0604020202020204" pitchFamily="34" charset="0"/>
                    <a:cs typeface="Arial" panose="020B0604020202020204" pitchFamily="34" charset="0"/>
                  </a:rPr>
                  <a:t>3</a:t>
                </a:r>
                <a:endParaRPr lang="en-GB" sz="1100" b="1">
                  <a:solidFill>
                    <a:schemeClr val="accent1"/>
                  </a:solidFill>
                  <a:latin typeface="Arial" panose="020B0604020202020204" pitchFamily="34" charset="0"/>
                  <a:cs typeface="Arial" panose="020B0604020202020204" pitchFamily="34" charset="0"/>
                </a:endParaRPr>
              </a:p>
            </p:txBody>
          </p:sp>
          <p:grpSp>
            <p:nvGrpSpPr>
              <p:cNvPr id="48" name="Grupo 47">
                <a:extLst>
                  <a:ext uri="{FF2B5EF4-FFF2-40B4-BE49-F238E27FC236}">
                    <a16:creationId xmlns:a16="http://schemas.microsoft.com/office/drawing/2014/main" id="{BB1EDE62-93A5-16D4-1214-ED2B92372042}"/>
                  </a:ext>
                </a:extLst>
              </p:cNvPr>
              <p:cNvGrpSpPr/>
              <p:nvPr/>
            </p:nvGrpSpPr>
            <p:grpSpPr>
              <a:xfrm>
                <a:off x="1062762" y="4464792"/>
                <a:ext cx="336744" cy="329657"/>
                <a:chOff x="1122182" y="5079210"/>
                <a:chExt cx="336744" cy="329657"/>
              </a:xfrm>
            </p:grpSpPr>
            <p:sp>
              <p:nvSpPr>
                <p:cNvPr id="45" name="Elipse 44">
                  <a:extLst>
                    <a:ext uri="{FF2B5EF4-FFF2-40B4-BE49-F238E27FC236}">
                      <a16:creationId xmlns:a16="http://schemas.microsoft.com/office/drawing/2014/main" id="{9E43D508-14F4-D0CF-EFAB-F8429A7D2F98}"/>
                    </a:ext>
                  </a:extLst>
                </p:cNvPr>
                <p:cNvSpPr/>
                <p:nvPr/>
              </p:nvSpPr>
              <p:spPr>
                <a:xfrm>
                  <a:off x="1122182" y="5079210"/>
                  <a:ext cx="336744" cy="32965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a:extLst>
                    <a:ext uri="{FF2B5EF4-FFF2-40B4-BE49-F238E27FC236}">
                      <a16:creationId xmlns:a16="http://schemas.microsoft.com/office/drawing/2014/main" id="{CA3EA478-D587-69ED-D7D5-8E80DE85C7A6}"/>
                    </a:ext>
                  </a:extLst>
                </p:cNvPr>
                <p:cNvPicPr>
                  <a:picLocks noChangeAspect="1" noChangeArrowheads="1"/>
                </p:cNvPicPr>
                <p:nvPr/>
              </p:nvPicPr>
              <p:blipFill>
                <a:blip r:embed="rId10" cstate="hq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1185748" y="5139232"/>
                  <a:ext cx="209612" cy="209612"/>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CuadroTexto 69">
                <a:extLst>
                  <a:ext uri="{FF2B5EF4-FFF2-40B4-BE49-F238E27FC236}">
                    <a16:creationId xmlns:a16="http://schemas.microsoft.com/office/drawing/2014/main" id="{009ABFA5-60EC-278F-5FB2-D1B22B9E1139}"/>
                  </a:ext>
                </a:extLst>
              </p:cNvPr>
              <p:cNvSpPr txBox="1"/>
              <p:nvPr/>
            </p:nvSpPr>
            <p:spPr>
              <a:xfrm>
                <a:off x="280289" y="5170050"/>
                <a:ext cx="1901691" cy="1107996"/>
              </a:xfrm>
              <a:prstGeom prst="rect">
                <a:avLst/>
              </a:prstGeom>
              <a:noFill/>
            </p:spPr>
            <p:txBody>
              <a:bodyPr wrap="square" rtlCol="0">
                <a:spAutoFit/>
              </a:bodyPr>
              <a:lstStyle/>
              <a:p>
                <a:pPr algn="ctr" defTabSz="970138" fontAlgn="base">
                  <a:spcAft>
                    <a:spcPts val="781"/>
                  </a:spcAft>
                  <a:defRPr/>
                </a:pPr>
                <a:r>
                  <a:rPr lang="en-GB" sz="1100">
                    <a:solidFill>
                      <a:schemeClr val="tx1"/>
                    </a:solidFill>
                    <a:latin typeface="Arial" panose="020B0604020202020204" pitchFamily="34" charset="0"/>
                    <a:cs typeface="Arial" panose="020B0604020202020204" pitchFamily="34" charset="0"/>
                  </a:rPr>
                  <a:t>Action that aims to develop the PIX pro Santé platform for the evaluation and certification of the digital health skills of previously trained students</a:t>
                </a:r>
              </a:p>
            </p:txBody>
          </p:sp>
        </p:grpSp>
      </p:grpSp>
      <p:sp>
        <p:nvSpPr>
          <p:cNvPr id="49" name="Rectángulo 33">
            <a:extLst>
              <a:ext uri="{FF2B5EF4-FFF2-40B4-BE49-F238E27FC236}">
                <a16:creationId xmlns:a16="http://schemas.microsoft.com/office/drawing/2014/main" id="{13D30CDA-B295-0F77-AA9B-51B4C4998393}"/>
              </a:ext>
            </a:extLst>
          </p:cNvPr>
          <p:cNvSpPr/>
          <p:nvPr/>
        </p:nvSpPr>
        <p:spPr>
          <a:xfrm rot="5400000">
            <a:off x="3706084" y="-1756781"/>
            <a:ext cx="190800" cy="725045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43" name="Rectángulo: esquinas redondeadas 38">
            <a:extLst>
              <a:ext uri="{FF2B5EF4-FFF2-40B4-BE49-F238E27FC236}">
                <a16:creationId xmlns:a16="http://schemas.microsoft.com/office/drawing/2014/main" id="{42FB992C-6221-EDBD-111A-B7ABD02E8F28}"/>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0138">
              <a:defRPr/>
            </a:pPr>
            <a:r>
              <a:rPr lang="en-GB" sz="1250" b="1">
                <a:solidFill>
                  <a:srgbClr val="000000"/>
                </a:solidFill>
                <a:latin typeface="Arial"/>
              </a:rPr>
              <a:t>        </a:t>
            </a:r>
            <a:r>
              <a:rPr lang="en-GB" sz="1250" b="1" i="1">
                <a:solidFill>
                  <a:srgbClr val="000000"/>
                </a:solidFill>
                <a:latin typeface="Arial"/>
              </a:rPr>
              <a:t>Numérique en santé Référentiel socle et transversal de compétences </a:t>
            </a:r>
            <a:r>
              <a:rPr kumimoji="0" lang="en-GB" sz="1250" b="1" i="0" u="none" strike="noStrike" kern="1200" cap="none" spc="0" normalizeH="0" baseline="0" noProof="0">
                <a:ln>
                  <a:noFill/>
                </a:ln>
                <a:solidFill>
                  <a:srgbClr val="000000"/>
                </a:solidFill>
                <a:effectLst/>
                <a:uLnTx/>
                <a:uFillTx/>
                <a:latin typeface="Arial"/>
                <a:ea typeface="+mn-ea"/>
                <a:cs typeface="+mn-cs"/>
              </a:rPr>
              <a:t>(1/2) </a:t>
            </a:r>
          </a:p>
        </p:txBody>
      </p:sp>
      <p:grpSp>
        <p:nvGrpSpPr>
          <p:cNvPr id="2" name="Grupo 1">
            <a:extLst>
              <a:ext uri="{FF2B5EF4-FFF2-40B4-BE49-F238E27FC236}">
                <a16:creationId xmlns:a16="http://schemas.microsoft.com/office/drawing/2014/main" id="{AA597040-DDBD-8868-3681-6DF735D74F40}"/>
              </a:ext>
            </a:extLst>
          </p:cNvPr>
          <p:cNvGrpSpPr/>
          <p:nvPr/>
        </p:nvGrpSpPr>
        <p:grpSpPr>
          <a:xfrm>
            <a:off x="6331133" y="1296382"/>
            <a:ext cx="1106210" cy="430806"/>
            <a:chOff x="6331133" y="1293381"/>
            <a:chExt cx="1106210" cy="430806"/>
          </a:xfrm>
        </p:grpSpPr>
        <p:sp>
          <p:nvSpPr>
            <p:cNvPr id="4" name="Rectángulo: esquinas redondeadas 38">
              <a:extLst>
                <a:ext uri="{FF2B5EF4-FFF2-40B4-BE49-F238E27FC236}">
                  <a16:creationId xmlns:a16="http://schemas.microsoft.com/office/drawing/2014/main" id="{81B0125E-1A89-F664-8218-BCAEEC6B9813}"/>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1" name="Google Shape;417;p5" descr="{&quot;Key&quot;:&quot;POWER_USER_SHAPE_ICON&quot;,&quot;Value&quot;:&quot;POWER_USER_SHAPE_ICON_STYLE_1&quot;}">
              <a:extLst>
                <a:ext uri="{FF2B5EF4-FFF2-40B4-BE49-F238E27FC236}">
                  <a16:creationId xmlns:a16="http://schemas.microsoft.com/office/drawing/2014/main" id="{74B451F8-52B1-9BE5-D181-0D1EC09EB31A}"/>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2" name="Google Shape;411;p5">
              <a:extLst>
                <a:ext uri="{FF2B5EF4-FFF2-40B4-BE49-F238E27FC236}">
                  <a16:creationId xmlns:a16="http://schemas.microsoft.com/office/drawing/2014/main" id="{3987CD8E-9390-23F5-96C5-3F5C7CC0085E}"/>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2;p5">
              <a:extLst>
                <a:ext uri="{FF2B5EF4-FFF2-40B4-BE49-F238E27FC236}">
                  <a16:creationId xmlns:a16="http://schemas.microsoft.com/office/drawing/2014/main" id="{E6BC5DAB-8D6F-687C-8AFF-AFD33D614F51}"/>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3;p5">
              <a:extLst>
                <a:ext uri="{FF2B5EF4-FFF2-40B4-BE49-F238E27FC236}">
                  <a16:creationId xmlns:a16="http://schemas.microsoft.com/office/drawing/2014/main" id="{63196021-7AFE-1DEE-661D-886BFAB5B5D7}"/>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4;p5">
              <a:extLst>
                <a:ext uri="{FF2B5EF4-FFF2-40B4-BE49-F238E27FC236}">
                  <a16:creationId xmlns:a16="http://schemas.microsoft.com/office/drawing/2014/main" id="{E1E32680-00FE-39D8-69C6-BC88744EDD64}"/>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5;p5">
              <a:extLst>
                <a:ext uri="{FF2B5EF4-FFF2-40B4-BE49-F238E27FC236}">
                  <a16:creationId xmlns:a16="http://schemas.microsoft.com/office/drawing/2014/main" id="{D8A798FC-33D1-AA35-4A50-CBBCC3B67407}"/>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08;p5">
              <a:extLst>
                <a:ext uri="{FF2B5EF4-FFF2-40B4-BE49-F238E27FC236}">
                  <a16:creationId xmlns:a16="http://schemas.microsoft.com/office/drawing/2014/main" id="{B3CABEE0-DE38-B70A-AE28-1D9F65DF5C71}"/>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09;p5">
              <a:extLst>
                <a:ext uri="{FF2B5EF4-FFF2-40B4-BE49-F238E27FC236}">
                  <a16:creationId xmlns:a16="http://schemas.microsoft.com/office/drawing/2014/main" id="{1A313A59-9630-3630-027A-34C5D61C3638}"/>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51" name="Rectángulo 51">
            <a:extLst>
              <a:ext uri="{FF2B5EF4-FFF2-40B4-BE49-F238E27FC236}">
                <a16:creationId xmlns:a16="http://schemas.microsoft.com/office/drawing/2014/main" id="{4AB24087-7D76-07CF-3D12-532C7F41A8F7}"/>
              </a:ext>
            </a:extLst>
          </p:cNvPr>
          <p:cNvSpPr/>
          <p:nvPr/>
        </p:nvSpPr>
        <p:spPr>
          <a:xfrm>
            <a:off x="5979600" y="2047059"/>
            <a:ext cx="1087079"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0" i="0" u="none" strike="noStrike" kern="1200" cap="none" spc="0" normalizeH="0" baseline="0" noProof="0">
                <a:ln>
                  <a:noFill/>
                </a:ln>
                <a:solidFill>
                  <a:srgbClr val="000000"/>
                </a:solidFill>
                <a:effectLst/>
                <a:uLnTx/>
                <a:uFillTx/>
                <a:latin typeface="Arial"/>
                <a:ea typeface="+mn-ea"/>
                <a:cs typeface="+mn-cs"/>
              </a:rPr>
              <a:t>2022</a:t>
            </a:r>
          </a:p>
        </p:txBody>
      </p:sp>
      <p:sp>
        <p:nvSpPr>
          <p:cNvPr id="57" name="Rectángulo 51">
            <a:extLst>
              <a:ext uri="{FF2B5EF4-FFF2-40B4-BE49-F238E27FC236}">
                <a16:creationId xmlns:a16="http://schemas.microsoft.com/office/drawing/2014/main" id="{21BCFAFE-AA71-A7DC-2AA9-807183A5CC7C}"/>
              </a:ext>
            </a:extLst>
          </p:cNvPr>
          <p:cNvSpPr/>
          <p:nvPr/>
        </p:nvSpPr>
        <p:spPr>
          <a:xfrm>
            <a:off x="5778423" y="2614676"/>
            <a:ext cx="1489432"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a:solidFill>
                  <a:srgbClr val="000000"/>
                </a:solidFill>
                <a:latin typeface="Arial"/>
              </a:rPr>
              <a:t>France</a:t>
            </a:r>
            <a:endParaRPr kumimoji="0" lang="en-GB" sz="1074" i="0" u="none" strike="noStrike" kern="1200" cap="none" spc="0" normalizeH="0" baseline="0" noProof="0">
              <a:ln>
                <a:noFill/>
              </a:ln>
              <a:solidFill>
                <a:srgbClr val="000000"/>
              </a:solidFill>
              <a:effectLst/>
              <a:uLnTx/>
              <a:uFillTx/>
              <a:latin typeface="Arial"/>
              <a:ea typeface="+mn-ea"/>
              <a:cs typeface="+mn-cs"/>
            </a:endParaRPr>
          </a:p>
        </p:txBody>
      </p:sp>
      <p:sp>
        <p:nvSpPr>
          <p:cNvPr id="71" name="Elipse 70">
            <a:extLst>
              <a:ext uri="{FF2B5EF4-FFF2-40B4-BE49-F238E27FC236}">
                <a16:creationId xmlns:a16="http://schemas.microsoft.com/office/drawing/2014/main" id="{9ED41BDC-AEBE-9BAA-13D3-C483356743E0}"/>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2</a:t>
            </a:r>
          </a:p>
        </p:txBody>
      </p:sp>
      <p:sp>
        <p:nvSpPr>
          <p:cNvPr id="3" name="Título 78">
            <a:extLst>
              <a:ext uri="{FF2B5EF4-FFF2-40B4-BE49-F238E27FC236}">
                <a16:creationId xmlns:a16="http://schemas.microsoft.com/office/drawing/2014/main" id="{2C568AC7-5AE4-098D-9796-DBFCE8EC2E41}"/>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pic>
        <p:nvPicPr>
          <p:cNvPr id="4098" name="Picture 2" descr="Délégation ministérielle au Numérique en Santé (DNS) | G_NIUS">
            <a:extLst>
              <a:ext uri="{FF2B5EF4-FFF2-40B4-BE49-F238E27FC236}">
                <a16:creationId xmlns:a16="http://schemas.microsoft.com/office/drawing/2014/main" id="{5CEAAEE5-4342-838E-A0E2-263D5DF0E62C}"/>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3290" t="26804" r="51951" b="34144"/>
          <a:stretch/>
        </p:blipFill>
        <p:spPr bwMode="auto">
          <a:xfrm>
            <a:off x="4403635" y="2083127"/>
            <a:ext cx="663717" cy="422098"/>
          </a:xfrm>
          <a:prstGeom prst="rect">
            <a:avLst/>
          </a:prstGeom>
          <a:noFill/>
          <a:extLst>
            <a:ext uri="{909E8E84-426E-40DD-AFC4-6F175D3DCCD1}">
              <a14:hiddenFill xmlns:a14="http://schemas.microsoft.com/office/drawing/2010/main">
                <a:solidFill>
                  <a:srgbClr val="FFFFFF"/>
                </a:solidFill>
              </a14:hiddenFill>
            </a:ext>
          </a:extLst>
        </p:spPr>
      </p:pic>
      <p:sp>
        <p:nvSpPr>
          <p:cNvPr id="39" name="Slide Number Placeholder 4">
            <a:extLst>
              <a:ext uri="{FF2B5EF4-FFF2-40B4-BE49-F238E27FC236}">
                <a16:creationId xmlns:a16="http://schemas.microsoft.com/office/drawing/2014/main" id="{DA7ACDCF-DFC2-CECC-1092-1F77BA262283}"/>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13</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19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76054" y="-1775937"/>
            <a:ext cx="196693" cy="72828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54988" y="2031855"/>
            <a:ext cx="7272000" cy="7758000"/>
            <a:chOff x="861864" y="3105903"/>
            <a:chExt cx="6318132" cy="6404996"/>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3"/>
              <a:ext cx="6318132" cy="6404996"/>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This DC framework contains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15 competences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total, </a:t>
              </a:r>
              <a:r>
                <a:rPr lang="en-GB" sz="1100" b="1">
                  <a:solidFill>
                    <a:srgbClr val="000000"/>
                  </a:solidFill>
                  <a:latin typeface="Arial" panose="020B0604020202020204" pitchFamily="34" charset="0"/>
                  <a:cs typeface="Arial" panose="020B0604020202020204" pitchFamily="34" charset="0"/>
                </a:rPr>
                <a:t>classified into 5 general domains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(each with a specific </a:t>
              </a:r>
              <a:r>
                <a:rPr lang="en-GB" sz="1100" b="1">
                  <a:solidFill>
                    <a:srgbClr val="000000"/>
                  </a:solidFill>
                  <a:latin typeface="Arial" panose="020B0604020202020204" pitchFamily="34" charset="0"/>
                  <a:cs typeface="Arial" panose="020B0604020202020204" pitchFamily="34" charset="0"/>
                </a:rPr>
                <a:t>allocation of teaching hours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Each competence is </a:t>
              </a:r>
              <a:r>
                <a:rPr lang="en-GB" sz="1100" b="1">
                  <a:solidFill>
                    <a:srgbClr val="000000"/>
                  </a:solidFill>
                  <a:latin typeface="Arial" panose="020B0604020202020204" pitchFamily="34" charset="0"/>
                  <a:cs typeface="Arial" panose="020B0604020202020204" pitchFamily="34" charset="0"/>
                </a:rPr>
                <a:t>broken down into several capacities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which conform its specific content. The overall framework has </a:t>
              </a:r>
              <a:r>
                <a:rPr lang="en-GB" sz="1100" b="1">
                  <a:solidFill>
                    <a:srgbClr val="000000"/>
                  </a:solidFill>
                  <a:latin typeface="Arial" panose="020B0604020202020204" pitchFamily="34" charset="0"/>
                  <a:cs typeface="Arial" panose="020B0604020202020204" pitchFamily="34" charset="0"/>
                </a:rPr>
                <a:t>2 ECTS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(European Credit Transfer System) and </a:t>
              </a:r>
              <a:r>
                <a:rPr lang="en-GB" sz="1100" b="1">
                  <a:solidFill>
                    <a:srgbClr val="000000"/>
                  </a:solidFill>
                  <a:latin typeface="Arial" panose="020B0604020202020204" pitchFamily="34" charset="0"/>
                  <a:cs typeface="Arial" panose="020B0604020202020204" pitchFamily="34" charset="0"/>
                </a:rPr>
                <a:t>28 total hours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allocated to it. The overall </a:t>
              </a:r>
              <a:r>
                <a:rPr lang="en-GB" sz="1100" b="1">
                  <a:solidFill>
                    <a:srgbClr val="000000"/>
                  </a:solidFill>
                  <a:latin typeface="Arial" panose="020B0604020202020204" pitchFamily="34" charset="0"/>
                  <a:cs typeface="Arial" panose="020B0604020202020204" pitchFamily="34" charset="0"/>
                </a:rPr>
                <a:t>outline of the framework</a:t>
              </a:r>
              <a:r>
                <a:rPr lang="en-GB" sz="1100" b="1" baseline="30000">
                  <a:solidFill>
                    <a:srgbClr val="000000"/>
                  </a:solidFill>
                  <a:latin typeface="Arial" panose="020B0604020202020204" pitchFamily="34" charset="0"/>
                  <a:cs typeface="Arial" panose="020B0604020202020204" pitchFamily="34" charset="0"/>
                </a:rPr>
                <a:t>6</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is as follows: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These skills are expected to be </a:t>
              </a:r>
              <a:r>
                <a:rPr lang="en-GB" sz="1100" b="1">
                  <a:solidFill>
                    <a:srgbClr val="000000"/>
                  </a:solidFill>
                  <a:latin typeface="Arial" panose="020B0604020202020204" pitchFamily="34" charset="0"/>
                  <a:cs typeface="Arial" panose="020B0604020202020204" pitchFamily="34" charset="0"/>
                </a:rPr>
                <a:t>developed in a practical setting,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such as an </a:t>
              </a:r>
              <a:r>
                <a:rPr lang="en-GB" sz="1100" b="1">
                  <a:solidFill>
                    <a:srgbClr val="000000"/>
                  </a:solidFill>
                  <a:latin typeface="Arial" panose="020B0604020202020204" pitchFamily="34" charset="0"/>
                  <a:cs typeface="Arial" panose="020B0604020202020204" pitchFamily="34" charset="0"/>
                </a:rPr>
                <a:t>internship</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framework is </a:t>
              </a:r>
              <a:r>
                <a:rPr lang="en-GB" sz="1100" b="1">
                  <a:solidFill>
                    <a:srgbClr val="000000"/>
                  </a:solidFill>
                  <a:latin typeface="Arial" panose="020B0604020202020204" pitchFamily="34" charset="0"/>
                  <a:cs typeface="Arial" panose="020B0604020202020204" pitchFamily="34" charset="0"/>
                </a:rPr>
                <a:t>not meant to be static</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but to be </a:t>
              </a:r>
              <a:r>
                <a:rPr lang="en-GB" sz="1100" b="1">
                  <a:solidFill>
                    <a:srgbClr val="000000"/>
                  </a:solidFill>
                  <a:latin typeface="Arial" panose="020B0604020202020204" pitchFamily="34" charset="0"/>
                  <a:cs typeface="Arial" panose="020B0604020202020204" pitchFamily="34" charset="0"/>
                </a:rPr>
                <a:t>updated regularly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with the arising of new technologies.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aphicFrame>
        <p:nvGraphicFramePr>
          <p:cNvPr id="11" name="Tabla 11">
            <a:extLst>
              <a:ext uri="{FF2B5EF4-FFF2-40B4-BE49-F238E27FC236}">
                <a16:creationId xmlns:a16="http://schemas.microsoft.com/office/drawing/2014/main" id="{A4AD32F1-BB3D-CB6E-F050-7A6AF68DDC3D}"/>
              </a:ext>
            </a:extLst>
          </p:cNvPr>
          <p:cNvGraphicFramePr>
            <a:graphicFrameLocks noGrp="1"/>
          </p:cNvGraphicFramePr>
          <p:nvPr>
            <p:extLst>
              <p:ext uri="{D42A27DB-BD31-4B8C-83A1-F6EECF244321}">
                <p14:modId xmlns:p14="http://schemas.microsoft.com/office/powerpoint/2010/main" val="88354909"/>
              </p:ext>
            </p:extLst>
          </p:nvPr>
        </p:nvGraphicFramePr>
        <p:xfrm>
          <a:off x="252898" y="2950357"/>
          <a:ext cx="7060155" cy="1443435"/>
        </p:xfrm>
        <a:graphic>
          <a:graphicData uri="http://schemas.openxmlformats.org/drawingml/2006/table">
            <a:tbl>
              <a:tblPr firstRow="1" bandRow="1">
                <a:tableStyleId>{5C22544A-7EE6-4342-B048-85BDC9FD1C3A}</a:tableStyleId>
              </a:tblPr>
              <a:tblGrid>
                <a:gridCol w="7060155">
                  <a:extLst>
                    <a:ext uri="{9D8B030D-6E8A-4147-A177-3AD203B41FA5}">
                      <a16:colId xmlns:a16="http://schemas.microsoft.com/office/drawing/2014/main" val="4163206487"/>
                    </a:ext>
                  </a:extLst>
                </a:gridCol>
              </a:tblGrid>
              <a:tr h="288687">
                <a:tc>
                  <a:txBody>
                    <a:bodyPr/>
                    <a:lstStyle/>
                    <a:p>
                      <a:pPr marL="265113" indent="-265113">
                        <a:buAutoNum type="arabicPeriod"/>
                      </a:pPr>
                      <a:r>
                        <a:rPr lang="en-GB" sz="1100">
                          <a:latin typeface="Arial" panose="020B0604020202020204" pitchFamily="34" charset="0"/>
                          <a:cs typeface="Arial" panose="020B0604020202020204" pitchFamily="34" charset="0"/>
                        </a:rPr>
                        <a:t>Health data </a:t>
                      </a:r>
                      <a:r>
                        <a:rPr lang="en-GB" sz="1100" b="0">
                          <a:latin typeface="Arial" panose="020B0604020202020204" pitchFamily="34" charset="0"/>
                          <a:cs typeface="Arial" panose="020B0604020202020204" pitchFamily="34" charset="0"/>
                        </a:rPr>
                        <a:t>(6 hours)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34278392"/>
                  </a:ext>
                </a:extLst>
              </a:tr>
              <a:tr h="288687">
                <a:tc>
                  <a:txBody>
                    <a:bodyPr/>
                    <a:lstStyle/>
                    <a:p>
                      <a:r>
                        <a:rPr lang="en-GB" sz="1100" b="1">
                          <a:latin typeface="Arial" panose="020B0604020202020204" pitchFamily="34" charset="0"/>
                          <a:cs typeface="Arial" panose="020B0604020202020204" pitchFamily="34" charset="0"/>
                        </a:rPr>
                        <a:t>1.1. </a:t>
                      </a:r>
                      <a:r>
                        <a:rPr lang="en-GB" sz="1100" b="0">
                          <a:latin typeface="Arial" panose="020B0604020202020204" pitchFamily="34" charset="0"/>
                          <a:cs typeface="Arial" panose="020B0604020202020204" pitchFamily="34" charset="0"/>
                        </a:rPr>
                        <a:t>Identify </a:t>
                      </a:r>
                      <a:r>
                        <a:rPr lang="en-GB" sz="1100">
                          <a:latin typeface="Arial" panose="020B0604020202020204" pitchFamily="34" charset="0"/>
                          <a:cs typeface="Arial" panose="020B0604020202020204" pitchFamily="34" charset="0"/>
                        </a:rPr>
                        <a:t>a user or healthcare professional </a:t>
                      </a:r>
                      <a:endParaRPr lang="en-GB" sz="1100" b="1">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717399288"/>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1.2. </a:t>
                      </a:r>
                      <a:r>
                        <a:rPr lang="en-GB" sz="1100">
                          <a:latin typeface="Arial" panose="020B0604020202020204" pitchFamily="34" charset="0"/>
                          <a:cs typeface="Arial" panose="020B0604020202020204" pitchFamily="34" charset="0"/>
                        </a:rPr>
                        <a:t>Characterize and process personal health data by applying the regulations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4092499586"/>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1.3. </a:t>
                      </a:r>
                      <a:r>
                        <a:rPr lang="en-GB" sz="1100">
                          <a:latin typeface="Arial" panose="020B0604020202020204" pitchFamily="34" charset="0"/>
                          <a:cs typeface="Arial" panose="020B0604020202020204" pitchFamily="34" charset="0"/>
                        </a:rPr>
                        <a:t>Access health data while respecting professional and legal requirements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226396568"/>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1.4. </a:t>
                      </a:r>
                      <a:r>
                        <a:rPr lang="en-GB" sz="1100">
                          <a:latin typeface="Arial" panose="020B0604020202020204" pitchFamily="34" charset="0"/>
                          <a:cs typeface="Arial" panose="020B0604020202020204" pitchFamily="34" charset="0"/>
                        </a:rPr>
                        <a:t>Harnessing health data for evaluation, research and innovation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1339331376"/>
                  </a:ext>
                </a:extLst>
              </a:tr>
            </a:tbl>
          </a:graphicData>
        </a:graphic>
      </p:graphicFrame>
      <p:graphicFrame>
        <p:nvGraphicFramePr>
          <p:cNvPr id="12" name="Tabla 11">
            <a:extLst>
              <a:ext uri="{FF2B5EF4-FFF2-40B4-BE49-F238E27FC236}">
                <a16:creationId xmlns:a16="http://schemas.microsoft.com/office/drawing/2014/main" id="{D5D8BA5F-F280-FD62-52FE-86541D9833CF}"/>
              </a:ext>
            </a:extLst>
          </p:cNvPr>
          <p:cNvGraphicFramePr>
            <a:graphicFrameLocks noGrp="1"/>
          </p:cNvGraphicFramePr>
          <p:nvPr>
            <p:extLst>
              <p:ext uri="{D42A27DB-BD31-4B8C-83A1-F6EECF244321}">
                <p14:modId xmlns:p14="http://schemas.microsoft.com/office/powerpoint/2010/main" val="1536443344"/>
              </p:ext>
            </p:extLst>
          </p:nvPr>
        </p:nvGraphicFramePr>
        <p:xfrm>
          <a:off x="240387" y="4393792"/>
          <a:ext cx="7085177" cy="837495"/>
        </p:xfrm>
        <a:graphic>
          <a:graphicData uri="http://schemas.openxmlformats.org/drawingml/2006/table">
            <a:tbl>
              <a:tblPr firstRow="1" bandRow="1">
                <a:tableStyleId>{5C22544A-7EE6-4342-B048-85BDC9FD1C3A}</a:tableStyleId>
              </a:tblPr>
              <a:tblGrid>
                <a:gridCol w="7085177">
                  <a:extLst>
                    <a:ext uri="{9D8B030D-6E8A-4147-A177-3AD203B41FA5}">
                      <a16:colId xmlns:a16="http://schemas.microsoft.com/office/drawing/2014/main" val="4163206487"/>
                    </a:ext>
                  </a:extLst>
                </a:gridCol>
              </a:tblGrid>
              <a:tr h="279165">
                <a:tc>
                  <a:txBody>
                    <a:bodyPr/>
                    <a:lstStyle/>
                    <a:p>
                      <a:pPr marL="265113" indent="-265113" algn="l" defTabSz="755934" rtl="0" eaLnBrk="1" latinLnBrk="0" hangingPunct="1">
                        <a:buFont typeface="+mj-lt"/>
                        <a:buAutoNum type="arabicPeriod" startAt="2"/>
                      </a:pPr>
                      <a:r>
                        <a:rPr lang="en-GB" sz="1100" b="1" kern="1200">
                          <a:solidFill>
                            <a:schemeClr val="lt1"/>
                          </a:solidFill>
                          <a:latin typeface="Arial" panose="020B0604020202020204" pitchFamily="34" charset="0"/>
                          <a:ea typeface="+mn-ea"/>
                          <a:cs typeface="Arial" panose="020B0604020202020204" pitchFamily="34" charset="0"/>
                        </a:rPr>
                        <a:t>Healthcare cybersecurity </a:t>
                      </a:r>
                      <a:r>
                        <a:rPr lang="en-GB" sz="1100" b="0" kern="1200">
                          <a:solidFill>
                            <a:schemeClr val="lt1"/>
                          </a:solidFill>
                          <a:latin typeface="Arial" panose="020B0604020202020204" pitchFamily="34" charset="0"/>
                          <a:ea typeface="+mn-ea"/>
                          <a:cs typeface="Arial" panose="020B0604020202020204" pitchFamily="34" charset="0"/>
                        </a:rPr>
                        <a:t>(5 hours)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834278392"/>
                  </a:ext>
                </a:extLst>
              </a:tr>
              <a:tr h="279165">
                <a:tc>
                  <a:txBody>
                    <a:bodyPr/>
                    <a:lstStyle/>
                    <a:p>
                      <a:r>
                        <a:rPr lang="en-GB" sz="1100" b="1" kern="1200">
                          <a:solidFill>
                            <a:schemeClr val="dk1"/>
                          </a:solidFill>
                          <a:latin typeface="Arial" panose="020B0604020202020204" pitchFamily="34" charset="0"/>
                          <a:ea typeface="+mn-ea"/>
                          <a:cs typeface="Arial" panose="020B0604020202020204" pitchFamily="34" charset="0"/>
                        </a:rPr>
                        <a:t>2.1.</a:t>
                      </a:r>
                      <a:r>
                        <a:rPr lang="en-GB" sz="1100" b="0" kern="1200">
                          <a:solidFill>
                            <a:schemeClr val="dk1"/>
                          </a:solidFill>
                          <a:latin typeface="Arial" panose="020B0604020202020204" pitchFamily="34" charset="0"/>
                          <a:ea typeface="+mn-ea"/>
                          <a:cs typeface="Arial" panose="020B0604020202020204" pitchFamily="34" charset="0"/>
                        </a:rPr>
                        <a:t> Design and maintain a secure digital work environment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717399288"/>
                  </a:ext>
                </a:extLst>
              </a:tr>
              <a:tr h="279165">
                <a:tc>
                  <a:txBody>
                    <a:bodyPr/>
                    <a:lstStyle/>
                    <a:p>
                      <a:r>
                        <a:rPr lang="en-GB" sz="1100" b="1" kern="1200">
                          <a:solidFill>
                            <a:schemeClr val="dk1"/>
                          </a:solidFill>
                          <a:latin typeface="Arial" panose="020B0604020202020204" pitchFamily="34" charset="0"/>
                          <a:ea typeface="+mn-ea"/>
                          <a:cs typeface="Arial" panose="020B0604020202020204" pitchFamily="34" charset="0"/>
                        </a:rPr>
                        <a:t>2.2. </a:t>
                      </a:r>
                      <a:r>
                        <a:rPr lang="en-GB" sz="1100" b="0" kern="1200">
                          <a:solidFill>
                            <a:schemeClr val="dk1"/>
                          </a:solidFill>
                          <a:latin typeface="Arial" panose="020B0604020202020204" pitchFamily="34" charset="0"/>
                          <a:ea typeface="+mn-ea"/>
                          <a:cs typeface="Arial" panose="020B0604020202020204" pitchFamily="34" charset="0"/>
                        </a:rPr>
                        <a:t>Prepare for and react to incidents</a:t>
                      </a:r>
                      <a:endParaRPr lang="en-GB" sz="110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4092499586"/>
                  </a:ext>
                </a:extLst>
              </a:tr>
            </a:tbl>
          </a:graphicData>
        </a:graphic>
      </p:graphicFrame>
      <p:graphicFrame>
        <p:nvGraphicFramePr>
          <p:cNvPr id="13" name="Tabla 12">
            <a:extLst>
              <a:ext uri="{FF2B5EF4-FFF2-40B4-BE49-F238E27FC236}">
                <a16:creationId xmlns:a16="http://schemas.microsoft.com/office/drawing/2014/main" id="{2E3213E9-BC1F-57F6-8042-0BB4ACBBCFF9}"/>
              </a:ext>
            </a:extLst>
          </p:cNvPr>
          <p:cNvGraphicFramePr>
            <a:graphicFrameLocks noGrp="1"/>
          </p:cNvGraphicFramePr>
          <p:nvPr>
            <p:extLst>
              <p:ext uri="{D42A27DB-BD31-4B8C-83A1-F6EECF244321}">
                <p14:modId xmlns:p14="http://schemas.microsoft.com/office/powerpoint/2010/main" val="2446068006"/>
              </p:ext>
            </p:extLst>
          </p:nvPr>
        </p:nvGraphicFramePr>
        <p:xfrm>
          <a:off x="234111" y="5231287"/>
          <a:ext cx="7091453" cy="1292781"/>
        </p:xfrm>
        <a:graphic>
          <a:graphicData uri="http://schemas.openxmlformats.org/drawingml/2006/table">
            <a:tbl>
              <a:tblPr firstRow="1" bandRow="1">
                <a:tableStyleId>{5C22544A-7EE6-4342-B048-85BDC9FD1C3A}</a:tableStyleId>
              </a:tblPr>
              <a:tblGrid>
                <a:gridCol w="7091453">
                  <a:extLst>
                    <a:ext uri="{9D8B030D-6E8A-4147-A177-3AD203B41FA5}">
                      <a16:colId xmlns:a16="http://schemas.microsoft.com/office/drawing/2014/main" val="1173617983"/>
                    </a:ext>
                  </a:extLst>
                </a:gridCol>
              </a:tblGrid>
              <a:tr h="288687">
                <a:tc>
                  <a:txBody>
                    <a:bodyPr/>
                    <a:lstStyle/>
                    <a:p>
                      <a:pPr marL="265113" indent="-265113" algn="l" defTabSz="755934" rtl="0" eaLnBrk="1" latinLnBrk="0" hangingPunct="1">
                        <a:buFont typeface="+mj-lt"/>
                        <a:buAutoNum type="arabicPeriod" startAt="3"/>
                      </a:pPr>
                      <a:r>
                        <a:rPr lang="en-GB" sz="1100" b="1" kern="1200">
                          <a:solidFill>
                            <a:schemeClr val="lt1"/>
                          </a:solidFill>
                          <a:latin typeface="Arial" panose="020B0604020202020204" pitchFamily="34" charset="0"/>
                          <a:ea typeface="+mn-ea"/>
                          <a:cs typeface="Arial" panose="020B0604020202020204" pitchFamily="34" charset="0"/>
                        </a:rPr>
                        <a:t>Health communication </a:t>
                      </a:r>
                      <a:r>
                        <a:rPr lang="en-GB" sz="1100" b="0" kern="1200">
                          <a:solidFill>
                            <a:schemeClr val="lt1"/>
                          </a:solidFill>
                          <a:latin typeface="Arial" panose="020B0604020202020204" pitchFamily="34" charset="0"/>
                          <a:ea typeface="+mn-ea"/>
                          <a:cs typeface="Arial" panose="020B0604020202020204" pitchFamily="34" charset="0"/>
                        </a:rPr>
                        <a:t>(5 hours)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4674C6"/>
                    </a:solidFill>
                  </a:tcPr>
                </a:tc>
                <a:extLst>
                  <a:ext uri="{0D108BD9-81ED-4DB2-BD59-A6C34878D82A}">
                    <a16:rowId xmlns:a16="http://schemas.microsoft.com/office/drawing/2014/main" val="2841506209"/>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3.1.</a:t>
                      </a:r>
                      <a:r>
                        <a:rPr lang="en-GB" sz="1100" b="0" kern="1200">
                          <a:solidFill>
                            <a:schemeClr val="dk1"/>
                          </a:solidFill>
                          <a:latin typeface="Arial" panose="020B0604020202020204" pitchFamily="34" charset="0"/>
                          <a:ea typeface="+mn-ea"/>
                          <a:cs typeface="Arial" panose="020B0604020202020204" pitchFamily="34" charset="0"/>
                        </a:rPr>
                        <a:t> Use tools to interact with users for efficient transmission of information</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16666919"/>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3.2. </a:t>
                      </a:r>
                      <a:r>
                        <a:rPr lang="en-GB" sz="1100" b="0" kern="1200">
                          <a:solidFill>
                            <a:schemeClr val="dk1"/>
                          </a:solidFill>
                          <a:latin typeface="Arial" panose="020B0604020202020204" pitchFamily="34" charset="0"/>
                          <a:ea typeface="+mn-ea"/>
                          <a:cs typeface="Arial" panose="020B0604020202020204" pitchFamily="34" charset="0"/>
                        </a:rPr>
                        <a:t>Interact appropriately between professionals, with the user, with carers and companions and with institutions and administration</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1788628025"/>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3.3. </a:t>
                      </a:r>
                      <a:r>
                        <a:rPr lang="en-GB" sz="1100" b="0" kern="1200">
                          <a:solidFill>
                            <a:schemeClr val="dk1"/>
                          </a:solidFill>
                          <a:latin typeface="Arial" panose="020B0604020202020204" pitchFamily="34" charset="0"/>
                          <a:ea typeface="+mn-ea"/>
                          <a:cs typeface="Arial" panose="020B0604020202020204" pitchFamily="34" charset="0"/>
                        </a:rPr>
                        <a:t>Interact on the internet by mastering your digital identity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2482469847"/>
                  </a:ext>
                </a:extLst>
              </a:tr>
            </a:tbl>
          </a:graphicData>
        </a:graphic>
      </p:graphicFrame>
      <p:graphicFrame>
        <p:nvGraphicFramePr>
          <p:cNvPr id="15" name="Tabla 14">
            <a:extLst>
              <a:ext uri="{FF2B5EF4-FFF2-40B4-BE49-F238E27FC236}">
                <a16:creationId xmlns:a16="http://schemas.microsoft.com/office/drawing/2014/main" id="{DA4E733F-8958-AC3B-84ED-A77626EA81A1}"/>
              </a:ext>
            </a:extLst>
          </p:cNvPr>
          <p:cNvGraphicFramePr>
            <a:graphicFrameLocks noGrp="1"/>
          </p:cNvGraphicFramePr>
          <p:nvPr>
            <p:extLst>
              <p:ext uri="{D42A27DB-BD31-4B8C-83A1-F6EECF244321}">
                <p14:modId xmlns:p14="http://schemas.microsoft.com/office/powerpoint/2010/main" val="570550170"/>
              </p:ext>
            </p:extLst>
          </p:nvPr>
        </p:nvGraphicFramePr>
        <p:xfrm>
          <a:off x="234111" y="6524068"/>
          <a:ext cx="7091453" cy="1443435"/>
        </p:xfrm>
        <a:graphic>
          <a:graphicData uri="http://schemas.openxmlformats.org/drawingml/2006/table">
            <a:tbl>
              <a:tblPr firstRow="1" bandRow="1">
                <a:tableStyleId>{5C22544A-7EE6-4342-B048-85BDC9FD1C3A}</a:tableStyleId>
              </a:tblPr>
              <a:tblGrid>
                <a:gridCol w="7091453">
                  <a:extLst>
                    <a:ext uri="{9D8B030D-6E8A-4147-A177-3AD203B41FA5}">
                      <a16:colId xmlns:a16="http://schemas.microsoft.com/office/drawing/2014/main" val="1173617983"/>
                    </a:ext>
                  </a:extLst>
                </a:gridCol>
              </a:tblGrid>
              <a:tr h="288687">
                <a:tc>
                  <a:txBody>
                    <a:bodyPr/>
                    <a:lstStyle/>
                    <a:p>
                      <a:pPr marL="265113" indent="-265113" algn="l" defTabSz="755934" rtl="0" eaLnBrk="1" latinLnBrk="0" hangingPunct="1">
                        <a:buFont typeface="+mj-lt"/>
                        <a:buAutoNum type="arabicPeriod" startAt="4"/>
                      </a:pPr>
                      <a:r>
                        <a:rPr lang="en-GB" sz="1100" b="1" kern="1200">
                          <a:solidFill>
                            <a:schemeClr val="lt1"/>
                          </a:solidFill>
                          <a:latin typeface="Arial" panose="020B0604020202020204" pitchFamily="34" charset="0"/>
                          <a:ea typeface="+mn-ea"/>
                          <a:cs typeface="Arial" panose="020B0604020202020204" pitchFamily="34" charset="0"/>
                        </a:rPr>
                        <a:t>Digital health tools </a:t>
                      </a:r>
                      <a:r>
                        <a:rPr lang="en-GB" sz="1100" b="0" kern="1200">
                          <a:solidFill>
                            <a:schemeClr val="lt1"/>
                          </a:solidFill>
                          <a:latin typeface="Arial" panose="020B0604020202020204" pitchFamily="34" charset="0"/>
                          <a:ea typeface="+mn-ea"/>
                          <a:cs typeface="Arial" panose="020B0604020202020204" pitchFamily="34" charset="0"/>
                        </a:rPr>
                        <a:t>(6 hours)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1">
                        <a:lumMod val="75000"/>
                      </a:schemeClr>
                    </a:solidFill>
                  </a:tcPr>
                </a:tc>
                <a:extLst>
                  <a:ext uri="{0D108BD9-81ED-4DB2-BD59-A6C34878D82A}">
                    <a16:rowId xmlns:a16="http://schemas.microsoft.com/office/drawing/2014/main" val="2841506209"/>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4.1.</a:t>
                      </a:r>
                      <a:r>
                        <a:rPr lang="en-GB" sz="1100" b="0" kern="1200">
                          <a:solidFill>
                            <a:schemeClr val="dk1"/>
                          </a:solidFill>
                          <a:latin typeface="Arial" panose="020B0604020202020204" pitchFamily="34" charset="0"/>
                          <a:ea typeface="+mn-ea"/>
                          <a:cs typeface="Arial" panose="020B0604020202020204" pitchFamily="34" charset="0"/>
                        </a:rPr>
                        <a:t> </a:t>
                      </a:r>
                      <a:r>
                        <a:rPr lang="en-GB" sz="1100">
                          <a:latin typeface="Arial" panose="020B0604020202020204" pitchFamily="34" charset="0"/>
                          <a:cs typeface="Arial" panose="020B0604020202020204" pitchFamily="34" charset="0"/>
                        </a:rPr>
                        <a:t>Master business software and digital services </a:t>
                      </a:r>
                      <a:endParaRPr lang="en-GB" sz="1100" b="0" kern="120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16666919"/>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4.2. </a:t>
                      </a:r>
                      <a:r>
                        <a:rPr lang="en-GB" sz="1100">
                          <a:latin typeface="Arial" panose="020B0604020202020204" pitchFamily="34" charset="0"/>
                          <a:cs typeface="Arial" panose="020B0604020202020204" pitchFamily="34" charset="0"/>
                        </a:rPr>
                        <a:t>Use a connected object or a mobile application and analyse their reliability </a:t>
                      </a:r>
                      <a:endParaRPr lang="en-GB" sz="1100" b="0" kern="120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1788628025"/>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4.3. </a:t>
                      </a:r>
                      <a:r>
                        <a:rPr lang="en-GB" sz="1100">
                          <a:latin typeface="Arial" panose="020B0604020202020204" pitchFamily="34" charset="0"/>
                          <a:cs typeface="Arial" panose="020B0604020202020204" pitchFamily="34" charset="0"/>
                        </a:rPr>
                        <a:t>Use the appropriate basic tools and services and identify their articulation with other shared files</a:t>
                      </a:r>
                      <a:endParaRPr lang="en-GB" sz="1100" b="0" kern="120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2482469847"/>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4.4. </a:t>
                      </a:r>
                      <a:r>
                        <a:rPr lang="en-GB" sz="1100">
                          <a:latin typeface="Arial" panose="020B0604020202020204" pitchFamily="34" charset="0"/>
                          <a:cs typeface="Arial" panose="020B0604020202020204" pitchFamily="34" charset="0"/>
                        </a:rPr>
                        <a:t>Seek health evidence</a:t>
                      </a:r>
                      <a:endParaRPr lang="en-GB" sz="1100" b="0" kern="120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3980086635"/>
                  </a:ext>
                </a:extLst>
              </a:tr>
            </a:tbl>
          </a:graphicData>
        </a:graphic>
      </p:graphicFrame>
      <p:graphicFrame>
        <p:nvGraphicFramePr>
          <p:cNvPr id="18" name="Tabla 17">
            <a:extLst>
              <a:ext uri="{FF2B5EF4-FFF2-40B4-BE49-F238E27FC236}">
                <a16:creationId xmlns:a16="http://schemas.microsoft.com/office/drawing/2014/main" id="{D1630744-AFAC-C29C-57CF-A24E99041DE1}"/>
              </a:ext>
            </a:extLst>
          </p:cNvPr>
          <p:cNvGraphicFramePr>
            <a:graphicFrameLocks noGrp="1"/>
          </p:cNvGraphicFramePr>
          <p:nvPr>
            <p:extLst>
              <p:ext uri="{D42A27DB-BD31-4B8C-83A1-F6EECF244321}">
                <p14:modId xmlns:p14="http://schemas.microsoft.com/office/powerpoint/2010/main" val="1581323890"/>
              </p:ext>
            </p:extLst>
          </p:nvPr>
        </p:nvGraphicFramePr>
        <p:xfrm>
          <a:off x="234111" y="7967503"/>
          <a:ext cx="7091453" cy="866061"/>
        </p:xfrm>
        <a:graphic>
          <a:graphicData uri="http://schemas.openxmlformats.org/drawingml/2006/table">
            <a:tbl>
              <a:tblPr firstRow="1" bandRow="1">
                <a:tableStyleId>{5C22544A-7EE6-4342-B048-85BDC9FD1C3A}</a:tableStyleId>
              </a:tblPr>
              <a:tblGrid>
                <a:gridCol w="7091453">
                  <a:extLst>
                    <a:ext uri="{9D8B030D-6E8A-4147-A177-3AD203B41FA5}">
                      <a16:colId xmlns:a16="http://schemas.microsoft.com/office/drawing/2014/main" val="1173617983"/>
                    </a:ext>
                  </a:extLst>
                </a:gridCol>
              </a:tblGrid>
              <a:tr h="288687">
                <a:tc>
                  <a:txBody>
                    <a:bodyPr/>
                    <a:lstStyle/>
                    <a:p>
                      <a:pPr marL="265113" indent="-265113" algn="l" defTabSz="755934" rtl="0" eaLnBrk="1" latinLnBrk="0" hangingPunct="1">
                        <a:buFont typeface="+mj-lt"/>
                        <a:buAutoNum type="arabicPeriod" startAt="5"/>
                      </a:pPr>
                      <a:r>
                        <a:rPr lang="en-GB" sz="1100" b="1" kern="1200">
                          <a:solidFill>
                            <a:schemeClr val="lt1"/>
                          </a:solidFill>
                          <a:latin typeface="Arial" panose="020B0604020202020204" pitchFamily="34" charset="0"/>
                          <a:ea typeface="+mn-ea"/>
                          <a:cs typeface="Arial" panose="020B0604020202020204" pitchFamily="34" charset="0"/>
                        </a:rPr>
                        <a:t>Telehealth </a:t>
                      </a:r>
                      <a:r>
                        <a:rPr lang="en-GB" sz="1100" b="0" kern="1200">
                          <a:solidFill>
                            <a:schemeClr val="lt1"/>
                          </a:solidFill>
                          <a:latin typeface="Arial" panose="020B0604020202020204" pitchFamily="34" charset="0"/>
                          <a:ea typeface="+mn-ea"/>
                          <a:cs typeface="Arial" panose="020B0604020202020204" pitchFamily="34" charset="0"/>
                        </a:rPr>
                        <a:t>(6 hours)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accent1">
                        <a:lumMod val="50000"/>
                      </a:schemeClr>
                    </a:solidFill>
                  </a:tcPr>
                </a:tc>
                <a:extLst>
                  <a:ext uri="{0D108BD9-81ED-4DB2-BD59-A6C34878D82A}">
                    <a16:rowId xmlns:a16="http://schemas.microsoft.com/office/drawing/2014/main" val="2841506209"/>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5.1.</a:t>
                      </a:r>
                      <a:r>
                        <a:rPr lang="en-GB" sz="1100" b="0" kern="1200">
                          <a:solidFill>
                            <a:schemeClr val="dk1"/>
                          </a:solidFill>
                          <a:latin typeface="Arial" panose="020B0604020202020204" pitchFamily="34" charset="0"/>
                          <a:ea typeface="+mn-ea"/>
                          <a:cs typeface="Arial" panose="020B0604020202020204" pitchFamily="34" charset="0"/>
                        </a:rPr>
                        <a:t> </a:t>
                      </a:r>
                      <a:r>
                        <a:rPr lang="en-GB" sz="1100">
                          <a:latin typeface="Arial" panose="020B0604020202020204" pitchFamily="34" charset="0"/>
                          <a:cs typeface="Arial" panose="020B0604020202020204" pitchFamily="34" charset="0"/>
                        </a:rPr>
                        <a:t>Master the regulations and best practices in telehealth </a:t>
                      </a:r>
                      <a:endParaRPr lang="en-GB" sz="1100" b="0" kern="120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16666919"/>
                  </a:ext>
                </a:extLst>
              </a:tr>
              <a:tr h="288687">
                <a:tc>
                  <a:txBody>
                    <a:bodyPr/>
                    <a:lstStyle/>
                    <a:p>
                      <a:r>
                        <a:rPr lang="en-GB" sz="1100" b="1" kern="1200">
                          <a:solidFill>
                            <a:schemeClr val="dk1"/>
                          </a:solidFill>
                          <a:latin typeface="Arial" panose="020B0604020202020204" pitchFamily="34" charset="0"/>
                          <a:ea typeface="+mn-ea"/>
                          <a:cs typeface="Arial" panose="020B0604020202020204" pitchFamily="34" charset="0"/>
                        </a:rPr>
                        <a:t>5.2. </a:t>
                      </a:r>
                      <a:r>
                        <a:rPr lang="en-GB" sz="1100">
                          <a:latin typeface="Arial" panose="020B0604020202020204" pitchFamily="34" charset="0"/>
                          <a:cs typeface="Arial" panose="020B0604020202020204" pitchFamily="34" charset="0"/>
                        </a:rPr>
                        <a:t>Practice telehealth in conjunction with the care team and the use</a:t>
                      </a:r>
                      <a:endParaRPr lang="en-GB" sz="1100" b="0" kern="1200">
                        <a:solidFill>
                          <a:schemeClr val="dk1"/>
                        </a:solidFill>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extLst>
                  <a:ext uri="{0D108BD9-81ED-4DB2-BD59-A6C34878D82A}">
                    <a16:rowId xmlns:a16="http://schemas.microsoft.com/office/drawing/2014/main" val="1788628025"/>
                  </a:ext>
                </a:extLst>
              </a:tr>
            </a:tbl>
          </a:graphicData>
        </a:graphic>
      </p:graphicFrame>
      <p:grpSp>
        <p:nvGrpSpPr>
          <p:cNvPr id="7" name="Grupo 6">
            <a:extLst>
              <a:ext uri="{FF2B5EF4-FFF2-40B4-BE49-F238E27FC236}">
                <a16:creationId xmlns:a16="http://schemas.microsoft.com/office/drawing/2014/main" id="{D1B4B6E2-E7F8-975C-FD36-A1C7E0D55128}"/>
              </a:ext>
            </a:extLst>
          </p:cNvPr>
          <p:cNvGrpSpPr/>
          <p:nvPr/>
        </p:nvGrpSpPr>
        <p:grpSpPr>
          <a:xfrm>
            <a:off x="176255" y="1296382"/>
            <a:ext cx="7261088" cy="430806"/>
            <a:chOff x="176255" y="1296382"/>
            <a:chExt cx="7261088" cy="430806"/>
          </a:xfrm>
        </p:grpSpPr>
        <p:sp>
          <p:nvSpPr>
            <p:cNvPr id="10" name="Rectángulo: esquinas redondeadas 38">
              <a:extLst>
                <a:ext uri="{FF2B5EF4-FFF2-40B4-BE49-F238E27FC236}">
                  <a16:creationId xmlns:a16="http://schemas.microsoft.com/office/drawing/2014/main" id="{DAA211CC-3798-22B9-78D7-2A6B86AF7285}"/>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0138">
                <a:defRPr/>
              </a:pPr>
              <a:r>
                <a:rPr lang="en-GB" sz="1250" b="1">
                  <a:solidFill>
                    <a:srgbClr val="000000"/>
                  </a:solidFill>
                  <a:latin typeface="Arial"/>
                </a:rPr>
                <a:t>        </a:t>
              </a:r>
              <a:r>
                <a:rPr lang="en-GB" sz="1250" b="1" i="1">
                  <a:solidFill>
                    <a:srgbClr val="000000"/>
                  </a:solidFill>
                  <a:latin typeface="Arial"/>
                </a:rPr>
                <a:t>Numérique en santé Référentiel socle et transversal de compétences </a:t>
              </a:r>
              <a:r>
                <a:rPr kumimoji="0" lang="en-GB" sz="1250" b="1" i="0" u="none" strike="noStrike" kern="1200" cap="none" spc="0" normalizeH="0" baseline="0" noProof="0">
                  <a:ln>
                    <a:noFill/>
                  </a:ln>
                  <a:solidFill>
                    <a:srgbClr val="000000"/>
                  </a:solidFill>
                  <a:effectLst/>
                  <a:uLnTx/>
                  <a:uFillTx/>
                  <a:latin typeface="Arial"/>
                  <a:ea typeface="+mn-ea"/>
                  <a:cs typeface="+mn-cs"/>
                </a:rPr>
                <a:t>(2/2) </a:t>
              </a:r>
            </a:p>
          </p:txBody>
        </p:sp>
        <p:grpSp>
          <p:nvGrpSpPr>
            <p:cNvPr id="17" name="Grupo 16">
              <a:extLst>
                <a:ext uri="{FF2B5EF4-FFF2-40B4-BE49-F238E27FC236}">
                  <a16:creationId xmlns:a16="http://schemas.microsoft.com/office/drawing/2014/main" id="{47ABDD8D-F9CC-2EAD-50C7-5FF3E265A57C}"/>
                </a:ext>
              </a:extLst>
            </p:cNvPr>
            <p:cNvGrpSpPr/>
            <p:nvPr/>
          </p:nvGrpSpPr>
          <p:grpSpPr>
            <a:xfrm>
              <a:off x="6331133" y="1296382"/>
              <a:ext cx="1106210" cy="430806"/>
              <a:chOff x="6331133" y="1293381"/>
              <a:chExt cx="1106210" cy="430806"/>
            </a:xfrm>
          </p:grpSpPr>
          <p:sp>
            <p:nvSpPr>
              <p:cNvPr id="20" name="Rectángulo: esquinas redondeadas 38">
                <a:extLst>
                  <a:ext uri="{FF2B5EF4-FFF2-40B4-BE49-F238E27FC236}">
                    <a16:creationId xmlns:a16="http://schemas.microsoft.com/office/drawing/2014/main" id="{536A1CDC-EAE7-6B45-286E-5D7E870A4321}"/>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2" name="Google Shape;417;p5" descr="{&quot;Key&quot;:&quot;POWER_USER_SHAPE_ICON&quot;,&quot;Value&quot;:&quot;POWER_USER_SHAPE_ICON_STYLE_1&quot;}">
                <a:extLst>
                  <a:ext uri="{FF2B5EF4-FFF2-40B4-BE49-F238E27FC236}">
                    <a16:creationId xmlns:a16="http://schemas.microsoft.com/office/drawing/2014/main" id="{26D63540-97E9-E0CF-8E21-F0312EDF47D8}"/>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3" name="Google Shape;411;p5">
                <a:extLst>
                  <a:ext uri="{FF2B5EF4-FFF2-40B4-BE49-F238E27FC236}">
                    <a16:creationId xmlns:a16="http://schemas.microsoft.com/office/drawing/2014/main" id="{E9E6F601-B44E-06FF-C3A8-70DD7A9ABCCC}"/>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4" name="Google Shape;412;p5">
                <a:extLst>
                  <a:ext uri="{FF2B5EF4-FFF2-40B4-BE49-F238E27FC236}">
                    <a16:creationId xmlns:a16="http://schemas.microsoft.com/office/drawing/2014/main" id="{B7E42CAB-CC19-1DB7-4BD4-16E1429F8398}"/>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3;p5">
                <a:extLst>
                  <a:ext uri="{FF2B5EF4-FFF2-40B4-BE49-F238E27FC236}">
                    <a16:creationId xmlns:a16="http://schemas.microsoft.com/office/drawing/2014/main" id="{A4EFD3A9-56B7-7F2C-C89D-8173208D2CCB}"/>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4;p5">
                <a:extLst>
                  <a:ext uri="{FF2B5EF4-FFF2-40B4-BE49-F238E27FC236}">
                    <a16:creationId xmlns:a16="http://schemas.microsoft.com/office/drawing/2014/main" id="{E8525AB3-4D81-AE66-BEE2-14E364ADE86B}"/>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15;p5">
                <a:extLst>
                  <a:ext uri="{FF2B5EF4-FFF2-40B4-BE49-F238E27FC236}">
                    <a16:creationId xmlns:a16="http://schemas.microsoft.com/office/drawing/2014/main" id="{E4564C05-DD7F-B092-26FA-60C16CF9FC4D}"/>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8" name="Google Shape;408;p5">
                <a:extLst>
                  <a:ext uri="{FF2B5EF4-FFF2-40B4-BE49-F238E27FC236}">
                    <a16:creationId xmlns:a16="http://schemas.microsoft.com/office/drawing/2014/main" id="{02C19670-9375-9F62-5918-328EC17477F4}"/>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9" name="Google Shape;409;p5">
                <a:extLst>
                  <a:ext uri="{FF2B5EF4-FFF2-40B4-BE49-F238E27FC236}">
                    <a16:creationId xmlns:a16="http://schemas.microsoft.com/office/drawing/2014/main" id="{9D52EE4A-6204-9AB7-CF02-18D3C1D28A17}"/>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sp>
        <p:nvSpPr>
          <p:cNvPr id="30" name="Slide Number Placeholder 4">
            <a:extLst>
              <a:ext uri="{FF2B5EF4-FFF2-40B4-BE49-F238E27FC236}">
                <a16:creationId xmlns:a16="http://schemas.microsoft.com/office/drawing/2014/main" id="{95F20B5D-CAE2-747D-F10C-A7C4C259F178}"/>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14</a:t>
            </a:fld>
            <a:endParaRPr lang="en-GB" sz="900">
              <a:solidFill>
                <a:prstClr val="black">
                  <a:lumMod val="75000"/>
                  <a:lumOff val="25000"/>
                </a:prstClr>
              </a:solidFill>
              <a:latin typeface="Arial" panose="020B0604020202020204" pitchFamily="34" charset="0"/>
              <a:cs typeface="Arial" panose="020B0604020202020204" pitchFamily="34" charset="0"/>
            </a:endParaRPr>
          </a:p>
        </p:txBody>
      </p:sp>
      <p:sp>
        <p:nvSpPr>
          <p:cNvPr id="31" name="Elipse 30">
            <a:extLst>
              <a:ext uri="{FF2B5EF4-FFF2-40B4-BE49-F238E27FC236}">
                <a16:creationId xmlns:a16="http://schemas.microsoft.com/office/drawing/2014/main" id="{889960D5-C5FD-D57E-7AAF-F7F95B38BFAF}"/>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2</a:t>
            </a:r>
          </a:p>
        </p:txBody>
      </p:sp>
      <p:sp>
        <p:nvSpPr>
          <p:cNvPr id="3" name="Título 78">
            <a:extLst>
              <a:ext uri="{FF2B5EF4-FFF2-40B4-BE49-F238E27FC236}">
                <a16:creationId xmlns:a16="http://schemas.microsoft.com/office/drawing/2014/main" id="{026255DA-0C16-2414-5CCB-04DFA6927EFD}"/>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1774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ángulo 33">
            <a:extLst>
              <a:ext uri="{FF2B5EF4-FFF2-40B4-BE49-F238E27FC236}">
                <a16:creationId xmlns:a16="http://schemas.microsoft.com/office/drawing/2014/main" id="{13D30CDA-B295-0F77-AA9B-51B4C4998393}"/>
              </a:ext>
            </a:extLst>
          </p:cNvPr>
          <p:cNvSpPr/>
          <p:nvPr/>
        </p:nvSpPr>
        <p:spPr>
          <a:xfrm rot="5400000">
            <a:off x="3706084" y="-1756781"/>
            <a:ext cx="190800" cy="725045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sp>
        <p:nvSpPr>
          <p:cNvPr id="50" name="Rectángulo 40">
            <a:extLst>
              <a:ext uri="{FF2B5EF4-FFF2-40B4-BE49-F238E27FC236}">
                <a16:creationId xmlns:a16="http://schemas.microsoft.com/office/drawing/2014/main" id="{92420F01-6BDB-7DC3-1FF4-8024712A2340}"/>
              </a:ext>
            </a:extLst>
          </p:cNvPr>
          <p:cNvSpPr/>
          <p:nvPr/>
        </p:nvSpPr>
        <p:spPr>
          <a:xfrm rot="5400000">
            <a:off x="3695460" y="-312752"/>
            <a:ext cx="191906" cy="727059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initiative &amp; driving institution</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32163" y="3522025"/>
            <a:ext cx="7270595" cy="6022025"/>
            <a:chOff x="861864" y="3105903"/>
            <a:chExt cx="6318132" cy="7716022"/>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6"/>
              <a:ext cx="6318132" cy="7716019"/>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3"/>
              <a:ext cx="6318132" cy="7716022"/>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“Health and Care Digital Capabilities framework”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has its origin in the collaboration between the </a:t>
              </a:r>
              <a:r>
                <a:rPr lang="en-GB" sz="1100" b="1">
                  <a:solidFill>
                    <a:srgbClr val="000000"/>
                  </a:solidFill>
                  <a:latin typeface="Arial" panose="020B0604020202020204" pitchFamily="34" charset="0"/>
                  <a:cs typeface="Arial" panose="020B0604020202020204" pitchFamily="34" charset="0"/>
                </a:rPr>
                <a:t>Building a Digital Ready Workforce (BDRW)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programme </a:t>
              </a:r>
              <a:r>
                <a:rPr lang="en-GB" sz="1100" b="1">
                  <a:solidFill>
                    <a:srgbClr val="000000"/>
                  </a:solidFill>
                  <a:latin typeface="Arial" panose="020B0604020202020204" pitchFamily="34" charset="0"/>
                  <a:cs typeface="Arial" panose="020B0604020202020204" pitchFamily="34" charset="0"/>
                </a:rPr>
                <a:t>(now NHS Digital Academy</a:t>
              </a:r>
              <a:r>
                <a:rPr lang="en-GB" sz="1100" b="1" baseline="30000">
                  <a:solidFill>
                    <a:srgbClr val="000000"/>
                  </a:solidFill>
                  <a:latin typeface="Arial" panose="020B0604020202020204" pitchFamily="34" charset="0"/>
                  <a:cs typeface="Arial" panose="020B0604020202020204" pitchFamily="34" charset="0"/>
                </a:rPr>
                <a:t>1</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and </a:t>
              </a:r>
              <a:r>
                <a:rPr lang="en-GB" sz="1100" b="1">
                  <a:solidFill>
                    <a:srgbClr val="000000"/>
                  </a:solidFill>
                  <a:latin typeface="Arial" panose="020B0604020202020204" pitchFamily="34" charset="0"/>
                  <a:cs typeface="Arial" panose="020B0604020202020204" pitchFamily="34" charset="0"/>
                </a:rPr>
                <a:t>Health Education England (HEE)’s Technology Enhanced Learning</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programme</a:t>
              </a:r>
              <a:r>
                <a:rPr lang="en-GB" sz="11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Its elaboration was one of the </a:t>
              </a:r>
              <a:r>
                <a:rPr lang="en-GB" sz="1100" b="1">
                  <a:solidFill>
                    <a:srgbClr val="000000"/>
                  </a:solidFill>
                  <a:latin typeface="Arial" panose="020B0604020202020204" pitchFamily="34" charset="0"/>
                  <a:cs typeface="Arial" panose="020B0604020202020204" pitchFamily="34" charset="0"/>
                </a:rPr>
                <a:t>first steps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the development of the ongoing </a:t>
              </a:r>
              <a:r>
                <a:rPr lang="en-GB" sz="1100" b="1">
                  <a:solidFill>
                    <a:srgbClr val="000000"/>
                  </a:solidFill>
                  <a:latin typeface="Arial" panose="020B0604020202020204" pitchFamily="34" charset="0"/>
                  <a:cs typeface="Arial" panose="020B0604020202020204" pitchFamily="34" charset="0"/>
                </a:rPr>
                <a:t>“Digital Readiness Education Programme</a:t>
              </a:r>
              <a:r>
                <a:rPr lang="en-GB" sz="1100" b="1" baseline="30000">
                  <a:solidFill>
                    <a:srgbClr val="000000"/>
                  </a:solidFill>
                  <a:latin typeface="Arial" panose="020B0604020202020204" pitchFamily="34" charset="0"/>
                  <a:cs typeface="Arial" panose="020B0604020202020204" pitchFamily="34" charset="0"/>
                </a:rPr>
                <a:t>”3</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promoted by the Department of Health in England with the vision of creating an </a:t>
              </a:r>
              <a:r>
                <a:rPr lang="en-GB" sz="1100" b="1">
                  <a:solidFill>
                    <a:srgbClr val="000000"/>
                  </a:solidFill>
                  <a:latin typeface="Arial" panose="020B0604020202020204" pitchFamily="34" charset="0"/>
                  <a:cs typeface="Arial" panose="020B0604020202020204" pitchFamily="34" charset="0"/>
                </a:rPr>
                <a:t>uplift of digital skills, knowledge, understanding and awareness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across the whole multi-disciplinary HWF to support new ways of working.</a:t>
              </a:r>
            </a:p>
            <a:p>
              <a:pPr marR="0" lvl="0" algn="just" defTabSz="970138" rtl="0" eaLnBrk="1" fontAlgn="base" latinLnBrk="0" hangingPunct="1">
                <a:spcBef>
                  <a:spcPts val="0"/>
                </a:spcBef>
                <a:spcAft>
                  <a:spcPts val="781"/>
                </a:spcAft>
                <a:buClrTx/>
                <a:buSzTx/>
                <a:tabLst/>
                <a:defRPr/>
              </a:pP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cs typeface="Arial" panose="020B0604020202020204" pitchFamily="34" charset="0"/>
                </a:rPr>
                <a:t>NHS Digital Academy has continued developing additional initiatives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related to all aspects of eHealth, using this </a:t>
              </a:r>
              <a:r>
                <a:rPr lang="en-GB" sz="1100" b="1">
                  <a:solidFill>
                    <a:srgbClr val="000000"/>
                  </a:solidFill>
                  <a:latin typeface="Arial" panose="020B0604020202020204" pitchFamily="34" charset="0"/>
                  <a:cs typeface="Arial" panose="020B0604020202020204" pitchFamily="34" charset="0"/>
                </a:rPr>
                <a:t>framework as constant reference </a:t>
              </a:r>
              <a:r>
                <a:rPr lang="en-GB" sz="1100">
                  <a:solidFill>
                    <a:srgbClr val="000000"/>
                  </a:solidFill>
                  <a:latin typeface="Arial" panose="020B0604020202020204" pitchFamily="34" charset="0"/>
                  <a:cs typeface="Arial" panose="020B0604020202020204" pitchFamily="34" charset="0"/>
                </a:rPr>
                <a:t>in</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the creation of other </a:t>
              </a:r>
              <a:r>
                <a:rPr lang="en-GB" sz="1100" b="1">
                  <a:solidFill>
                    <a:srgbClr val="000000"/>
                  </a:solidFill>
                  <a:latin typeface="Arial" panose="020B0604020202020204" pitchFamily="34" charset="0"/>
                  <a:cs typeface="Arial" panose="020B0604020202020204" pitchFamily="34" charset="0"/>
                </a:rPr>
                <a:t>PDPs and profession-specific frameworks</a:t>
              </a:r>
              <a:r>
                <a:rPr lang="en-GB" sz="1100">
                  <a:solidFill>
                    <a:srgbClr val="000000"/>
                  </a:solidFill>
                  <a:latin typeface="Arial" panose="020B0604020202020204" pitchFamily="34" charset="0"/>
                  <a:cs typeface="Arial" panose="020B0604020202020204" pitchFamily="34" charset="0"/>
                </a:rPr>
                <a:t> in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sector. This framework also had a key role in the development of the </a:t>
              </a:r>
              <a:r>
                <a:rPr lang="en-GB" sz="1100" b="1">
                  <a:solidFill>
                    <a:srgbClr val="000000"/>
                  </a:solidFill>
                  <a:latin typeface="Arial" panose="020B0604020202020204" pitchFamily="34" charset="0"/>
                  <a:cs typeface="Arial" panose="020B0604020202020204" pitchFamily="34" charset="0"/>
                </a:rPr>
                <a:t>Topol Review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in 2019</a:t>
              </a:r>
              <a:r>
                <a:rPr kumimoji="0" lang="en-GB" sz="1100" i="0" u="none" strike="noStrike" kern="1200" cap="none" spc="0" normalizeH="0" baseline="3000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4</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 sweeping evaluation of the eHealth readiness of the NHS, carried out by Dr. Eric Topol, Notorious Medical Doctor (MD) with extended expertise in eHealth. In this review, </a:t>
              </a:r>
              <a:r>
                <a:rPr lang="en-GB" sz="1100" b="1">
                  <a:solidFill>
                    <a:srgbClr val="000000"/>
                  </a:solidFill>
                  <a:latin typeface="Arial" panose="020B0604020202020204" pitchFamily="34" charset="0"/>
                  <a:cs typeface="Arial" panose="020B0604020202020204" pitchFamily="34" charset="0"/>
                </a:rPr>
                <a:t>numerous recommendations to improve the digital readiness of the healthcare sector were made</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setting the </a:t>
              </a:r>
              <a:r>
                <a:rPr lang="en-GB" sz="1100" b="1">
                  <a:solidFill>
                    <a:srgbClr val="000000"/>
                  </a:solidFill>
                  <a:latin typeface="Arial" panose="020B0604020202020204" pitchFamily="34" charset="0"/>
                  <a:cs typeface="Arial" panose="020B0604020202020204" pitchFamily="34" charset="0"/>
                </a:rPr>
                <a:t>basis for many of the initiatives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that the NHS Digital Academy initiated ex-post.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more specific details of this strategy and related initiatives are further developed in the </a:t>
              </a:r>
              <a:r>
                <a:rPr lang="en-GB" sz="1100" b="1">
                  <a:solidFill>
                    <a:srgbClr val="000000"/>
                  </a:solidFill>
                  <a:latin typeface="Arial" panose="020B0604020202020204" pitchFamily="34" charset="0"/>
                  <a:cs typeface="Arial" panose="020B0604020202020204" pitchFamily="34" charset="0"/>
                </a:rPr>
                <a:t>country analysis of the United Kingdom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(Deliverable 2).</a:t>
              </a:r>
            </a:p>
            <a:p>
              <a:pPr marR="0" lvl="0" algn="just" defTabSz="970138" rtl="0" eaLnBrk="1" fontAlgn="base" latinLnBrk="0" hangingPunct="1">
                <a:spcBef>
                  <a:spcPts val="0"/>
                </a:spcBef>
                <a:spcAft>
                  <a:spcPts val="781"/>
                </a:spcAft>
                <a:buClrTx/>
                <a:buSzTx/>
                <a:tabLst/>
                <a:defRPr/>
              </a:pP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In regards to the framework in itself</a:t>
              </a:r>
              <a:r>
                <a:rPr kumimoji="0" lang="en-GB" sz="1100" i="0" u="none" strike="noStrike" kern="1200" cap="none" spc="0" normalizeH="0" baseline="3000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5</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it is a </a:t>
              </a:r>
              <a:r>
                <a:rPr lang="en-GB" sz="1100" b="1">
                  <a:solidFill>
                    <a:srgbClr val="000000"/>
                  </a:solidFill>
                  <a:latin typeface="Arial" panose="020B0604020202020204" pitchFamily="34" charset="0"/>
                  <a:cs typeface="Arial" panose="020B0604020202020204" pitchFamily="34" charset="0"/>
                </a:rPr>
                <a:t>dynamic, iterative document</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that has been developed through the </a:t>
              </a: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engagement with different stakeholders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in the healthcare sector. This initiative was key not only to establish a common reference of digital skills that health professionals should be required to have, but to also </a:t>
              </a:r>
              <a:r>
                <a:rPr lang="en-GB" sz="1100" b="1">
                  <a:solidFill>
                    <a:srgbClr val="000000"/>
                  </a:solidFill>
                  <a:latin typeface="Arial" panose="020B0604020202020204" pitchFamily="34" charset="0"/>
                  <a:cs typeface="Arial" panose="020B0604020202020204" pitchFamily="34" charset="0"/>
                </a:rPr>
                <a:t>identify the need of creating an easy and accessible interface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in which staff can </a:t>
              </a:r>
              <a:r>
                <a:rPr lang="en-GB" sz="1100" b="1">
                  <a:solidFill>
                    <a:srgbClr val="000000"/>
                  </a:solidFill>
                  <a:latin typeface="Arial" panose="020B0604020202020204" pitchFamily="34" charset="0"/>
                  <a:cs typeface="Arial" panose="020B0604020202020204" pitchFamily="34" charset="0"/>
                </a:rPr>
                <a:t>engage and self-asses their own digital literacy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against the framework.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All in all, the framework identifies the </a:t>
              </a:r>
              <a:r>
                <a:rPr lang="en-GB" sz="1100" b="1">
                  <a:solidFill>
                    <a:srgbClr val="000000"/>
                  </a:solidFill>
                  <a:latin typeface="Arial" panose="020B0604020202020204" pitchFamily="34" charset="0"/>
                  <a:cs typeface="Arial" panose="020B0604020202020204" pitchFamily="34" charset="0"/>
                </a:rPr>
                <a:t>different uses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that it could have:</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For </a:t>
              </a:r>
              <a:r>
                <a:rPr lang="en-GB" sz="1100" b="1">
                  <a:solidFill>
                    <a:srgbClr val="000000"/>
                  </a:solidFill>
                  <a:latin typeface="Arial" panose="020B0604020202020204" pitchFamily="34" charset="0"/>
                  <a:cs typeface="Arial" panose="020B0604020202020204" pitchFamily="34" charset="0"/>
                </a:rPr>
                <a:t>self-assessment</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help </a:t>
              </a:r>
              <a:r>
                <a:rPr lang="en-GB" sz="1100" b="1">
                  <a:solidFill>
                    <a:srgbClr val="000000"/>
                  </a:solidFill>
                  <a:latin typeface="Arial" panose="020B0604020202020204" pitchFamily="34" charset="0"/>
                  <a:cs typeface="Arial" panose="020B0604020202020204" pitchFamily="34" charset="0"/>
                </a:rPr>
                <a:t>identify learning and developmental needs</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inform </a:t>
              </a:r>
              <a:r>
                <a:rPr lang="en-GB" sz="1100" b="1">
                  <a:solidFill>
                    <a:srgbClr val="000000"/>
                  </a:solidFill>
                  <a:latin typeface="Arial" panose="020B0604020202020204" pitchFamily="34" charset="0"/>
                  <a:cs typeface="Arial" panose="020B0604020202020204" pitchFamily="34" charset="0"/>
                </a:rPr>
                <a:t>personal and professional developmental plans</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guide </a:t>
              </a:r>
              <a:r>
                <a:rPr lang="en-GB" sz="1100" b="1">
                  <a:solidFill>
                    <a:srgbClr val="000000"/>
                  </a:solidFill>
                  <a:latin typeface="Arial" panose="020B0604020202020204" pitchFamily="34" charset="0"/>
                  <a:cs typeface="Arial" panose="020B0604020202020204" pitchFamily="34" charset="0"/>
                </a:rPr>
                <a:t>formal, informal, directed and self-directed learning</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For </a:t>
              </a:r>
              <a:r>
                <a:rPr lang="en-GB" sz="1100" b="1">
                  <a:solidFill>
                    <a:srgbClr val="000000"/>
                  </a:solidFill>
                  <a:latin typeface="Arial" panose="020B0604020202020204" pitchFamily="34" charset="0"/>
                  <a:cs typeface="Arial" panose="020B0604020202020204" pitchFamily="34" charset="0"/>
                </a:rPr>
                <a:t>reflection and goal-setting</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For evaluation of </a:t>
              </a:r>
              <a:r>
                <a:rPr lang="en-GB" sz="1100" b="1">
                  <a:solidFill>
                    <a:srgbClr val="000000"/>
                  </a:solidFill>
                  <a:latin typeface="Arial" panose="020B0604020202020204" pitchFamily="34" charset="0"/>
                  <a:cs typeface="Arial" panose="020B0604020202020204" pitchFamily="34" charset="0"/>
                </a:rPr>
                <a:t>progress and performance</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addition, the framework is also considered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referential in the development of digital literacy training initiatives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interventions and resources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can support improvement in DCs.</a:t>
              </a:r>
            </a:p>
            <a:p>
              <a:pPr marL="228600" marR="0" lvl="0" indent="-228600" algn="just" defTabSz="970138" rtl="0" eaLnBrk="1" fontAlgn="base" latinLnBrk="0" hangingPunct="1">
                <a:spcBef>
                  <a:spcPts val="0"/>
                </a:spcBef>
                <a:spcAft>
                  <a:spcPts val="781"/>
                </a:spcAft>
                <a:buClrTx/>
                <a:buSzTx/>
                <a:buFont typeface="+mj-lt"/>
                <a:buAutoNum type="arabicPeriod"/>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3" name="Rectángulo: esquinas redondeadas 38">
            <a:extLst>
              <a:ext uri="{FF2B5EF4-FFF2-40B4-BE49-F238E27FC236}">
                <a16:creationId xmlns:a16="http://schemas.microsoft.com/office/drawing/2014/main" id="{6EF651A1-6FE1-E483-5632-0EE0F02362F6}"/>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A Health and Care Digital Capabilities Framework (</a:t>
            </a:r>
            <a:r>
              <a:rPr kumimoji="0" lang="en-GB" sz="1250" b="1" i="0" u="none" strike="noStrike" kern="1200" cap="none" spc="0" normalizeH="0" baseline="0" noProof="0">
                <a:ln>
                  <a:noFill/>
                </a:ln>
                <a:solidFill>
                  <a:srgbClr val="000000"/>
                </a:solidFill>
                <a:effectLst/>
                <a:uLnTx/>
                <a:uFillTx/>
                <a:latin typeface="Arial"/>
                <a:ea typeface="+mn-ea"/>
                <a:cs typeface="+mn-cs"/>
              </a:rPr>
              <a:t>1/4)        </a:t>
            </a:r>
          </a:p>
        </p:txBody>
      </p:sp>
      <p:grpSp>
        <p:nvGrpSpPr>
          <p:cNvPr id="21" name="Grupo 20">
            <a:extLst>
              <a:ext uri="{FF2B5EF4-FFF2-40B4-BE49-F238E27FC236}">
                <a16:creationId xmlns:a16="http://schemas.microsoft.com/office/drawing/2014/main" id="{7197748F-3389-1BBA-DFED-5E1D416166B9}"/>
              </a:ext>
            </a:extLst>
          </p:cNvPr>
          <p:cNvGrpSpPr/>
          <p:nvPr/>
        </p:nvGrpSpPr>
        <p:grpSpPr>
          <a:xfrm>
            <a:off x="6331133" y="1296382"/>
            <a:ext cx="1106210" cy="430806"/>
            <a:chOff x="6331133" y="1293381"/>
            <a:chExt cx="1106210" cy="430806"/>
          </a:xfrm>
        </p:grpSpPr>
        <p:sp>
          <p:nvSpPr>
            <p:cNvPr id="22" name="Rectángulo: esquinas redondeadas 38">
              <a:extLst>
                <a:ext uri="{FF2B5EF4-FFF2-40B4-BE49-F238E27FC236}">
                  <a16:creationId xmlns:a16="http://schemas.microsoft.com/office/drawing/2014/main" id="{1508C37A-E879-EF0D-2A8B-03D2A1CBBAB7}"/>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3" name="Google Shape;417;p5" descr="{&quot;Key&quot;:&quot;POWER_USER_SHAPE_ICON&quot;,&quot;Value&quot;:&quot;POWER_USER_SHAPE_ICON_STYLE_1&quot;}">
              <a:extLst>
                <a:ext uri="{FF2B5EF4-FFF2-40B4-BE49-F238E27FC236}">
                  <a16:creationId xmlns:a16="http://schemas.microsoft.com/office/drawing/2014/main" id="{47B53657-3194-A0AB-B0A4-7A67269E112F}"/>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4" name="Google Shape;411;p5">
              <a:extLst>
                <a:ext uri="{FF2B5EF4-FFF2-40B4-BE49-F238E27FC236}">
                  <a16:creationId xmlns:a16="http://schemas.microsoft.com/office/drawing/2014/main" id="{AA8E7C18-C28D-1B9D-BE4B-BB509B581C6B}"/>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2;p5">
              <a:extLst>
                <a:ext uri="{FF2B5EF4-FFF2-40B4-BE49-F238E27FC236}">
                  <a16:creationId xmlns:a16="http://schemas.microsoft.com/office/drawing/2014/main" id="{A79329E5-B5C0-7BBB-B270-1FA36F378E4F}"/>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3;p5">
              <a:extLst>
                <a:ext uri="{FF2B5EF4-FFF2-40B4-BE49-F238E27FC236}">
                  <a16:creationId xmlns:a16="http://schemas.microsoft.com/office/drawing/2014/main" id="{FD9F58E8-44AF-D42E-0218-D9241E46B895}"/>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14;p5">
              <a:extLst>
                <a:ext uri="{FF2B5EF4-FFF2-40B4-BE49-F238E27FC236}">
                  <a16:creationId xmlns:a16="http://schemas.microsoft.com/office/drawing/2014/main" id="{ADCA19A5-54D6-3BF5-AB3D-6C88A4F11798}"/>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8" name="Google Shape;415;p5">
              <a:extLst>
                <a:ext uri="{FF2B5EF4-FFF2-40B4-BE49-F238E27FC236}">
                  <a16:creationId xmlns:a16="http://schemas.microsoft.com/office/drawing/2014/main" id="{9EE127DD-D06B-475F-A556-99B28A8F5A2A}"/>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9" name="Google Shape;408;p5">
              <a:extLst>
                <a:ext uri="{FF2B5EF4-FFF2-40B4-BE49-F238E27FC236}">
                  <a16:creationId xmlns:a16="http://schemas.microsoft.com/office/drawing/2014/main" id="{14AB4FC2-61B9-1C88-9AEF-8E150C0B0F40}"/>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0" name="Google Shape;409;p5">
              <a:extLst>
                <a:ext uri="{FF2B5EF4-FFF2-40B4-BE49-F238E27FC236}">
                  <a16:creationId xmlns:a16="http://schemas.microsoft.com/office/drawing/2014/main" id="{846F74E6-3639-E0F0-5B5E-CEFED03A5792}"/>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31" name="Slide Number Placeholder 4">
            <a:extLst>
              <a:ext uri="{FF2B5EF4-FFF2-40B4-BE49-F238E27FC236}">
                <a16:creationId xmlns:a16="http://schemas.microsoft.com/office/drawing/2014/main" id="{95C251C1-7E37-229D-3F7B-987D7DF5E2A9}"/>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15</a:t>
            </a:fld>
            <a:endParaRPr lang="en-GB" sz="900">
              <a:solidFill>
                <a:prstClr val="black">
                  <a:lumMod val="75000"/>
                  <a:lumOff val="25000"/>
                </a:prstClr>
              </a:solidFill>
              <a:latin typeface="Arial" panose="020B0604020202020204" pitchFamily="34" charset="0"/>
              <a:cs typeface="Arial" panose="020B0604020202020204" pitchFamily="34" charset="0"/>
            </a:endParaRPr>
          </a:p>
        </p:txBody>
      </p:sp>
      <p:sp>
        <p:nvSpPr>
          <p:cNvPr id="11" name="Elipse 10">
            <a:extLst>
              <a:ext uri="{FF2B5EF4-FFF2-40B4-BE49-F238E27FC236}">
                <a16:creationId xmlns:a16="http://schemas.microsoft.com/office/drawing/2014/main" id="{C2349B6F-60EA-80EF-086A-712FA31466B4}"/>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3</a:t>
            </a:r>
          </a:p>
        </p:txBody>
      </p:sp>
      <p:grpSp>
        <p:nvGrpSpPr>
          <p:cNvPr id="14" name="Grupo 13">
            <a:extLst>
              <a:ext uri="{FF2B5EF4-FFF2-40B4-BE49-F238E27FC236}">
                <a16:creationId xmlns:a16="http://schemas.microsoft.com/office/drawing/2014/main" id="{1C2040BC-F0EC-E0ED-F613-CAE64985F120}"/>
              </a:ext>
            </a:extLst>
          </p:cNvPr>
          <p:cNvGrpSpPr/>
          <p:nvPr/>
        </p:nvGrpSpPr>
        <p:grpSpPr>
          <a:xfrm>
            <a:off x="132163" y="2028082"/>
            <a:ext cx="7270600" cy="1111437"/>
            <a:chOff x="132163" y="2028082"/>
            <a:chExt cx="7270600" cy="1111437"/>
          </a:xfrm>
        </p:grpSpPr>
        <p:grpSp>
          <p:nvGrpSpPr>
            <p:cNvPr id="10" name="Grupo 9">
              <a:extLst>
                <a:ext uri="{FF2B5EF4-FFF2-40B4-BE49-F238E27FC236}">
                  <a16:creationId xmlns:a16="http://schemas.microsoft.com/office/drawing/2014/main" id="{A865FB2E-3438-E3E7-7A8D-7BF513E45921}"/>
                </a:ext>
              </a:extLst>
            </p:cNvPr>
            <p:cNvGrpSpPr/>
            <p:nvPr/>
          </p:nvGrpSpPr>
          <p:grpSpPr>
            <a:xfrm>
              <a:off x="132163" y="2028082"/>
              <a:ext cx="7270600" cy="1111437"/>
              <a:chOff x="346160" y="2036426"/>
              <a:chExt cx="6819391" cy="1111437"/>
            </a:xfrm>
          </p:grpSpPr>
          <p:sp>
            <p:nvSpPr>
              <p:cNvPr id="52" name="Rectángulo 49">
                <a:extLst>
                  <a:ext uri="{FF2B5EF4-FFF2-40B4-BE49-F238E27FC236}">
                    <a16:creationId xmlns:a16="http://schemas.microsoft.com/office/drawing/2014/main" id="{B5C1FEBF-BBAA-53CA-90B9-ED11882E93A2}"/>
                  </a:ext>
                </a:extLst>
              </p:cNvPr>
              <p:cNvSpPr/>
              <p:nvPr/>
            </p:nvSpPr>
            <p:spPr>
              <a:xfrm>
                <a:off x="346160" y="2051666"/>
                <a:ext cx="113476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Driving institution:</a:t>
                </a:r>
              </a:p>
            </p:txBody>
          </p:sp>
          <p:sp>
            <p:nvSpPr>
              <p:cNvPr id="53" name="Rectángulo 51">
                <a:extLst>
                  <a:ext uri="{FF2B5EF4-FFF2-40B4-BE49-F238E27FC236}">
                    <a16:creationId xmlns:a16="http://schemas.microsoft.com/office/drawing/2014/main" id="{8535D149-6D4F-6341-EDE7-38434F5F1EBB}"/>
                  </a:ext>
                </a:extLst>
              </p:cNvPr>
              <p:cNvSpPr/>
              <p:nvPr/>
            </p:nvSpPr>
            <p:spPr>
              <a:xfrm>
                <a:off x="365053" y="2051666"/>
                <a:ext cx="4574074"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1" i="0" u="none" strike="noStrike" kern="1200" cap="none" spc="0" normalizeH="0" baseline="0" noProof="0">
                    <a:ln>
                      <a:noFill/>
                    </a:ln>
                    <a:solidFill>
                      <a:srgbClr val="000000"/>
                    </a:solidFill>
                    <a:effectLst/>
                    <a:uLnTx/>
                    <a:uFillTx/>
                    <a:latin typeface="Arial"/>
                    <a:ea typeface="+mn-ea"/>
                    <a:cs typeface="+mn-cs"/>
                  </a:rPr>
                  <a:t>National Health Service (NHS) England</a:t>
                </a:r>
              </a:p>
            </p:txBody>
          </p:sp>
          <p:sp>
            <p:nvSpPr>
              <p:cNvPr id="54" name="Rectángulo 55">
                <a:extLst>
                  <a:ext uri="{FF2B5EF4-FFF2-40B4-BE49-F238E27FC236}">
                    <a16:creationId xmlns:a16="http://schemas.microsoft.com/office/drawing/2014/main" id="{0AAC70ED-0EA8-161A-D679-314B8F7B25A5}"/>
                  </a:ext>
                </a:extLst>
              </p:cNvPr>
              <p:cNvSpPr/>
              <p:nvPr/>
            </p:nvSpPr>
            <p:spPr>
              <a:xfrm>
                <a:off x="351571" y="2051666"/>
                <a:ext cx="4693455"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ángulo 50">
                <a:extLst>
                  <a:ext uri="{FF2B5EF4-FFF2-40B4-BE49-F238E27FC236}">
                    <a16:creationId xmlns:a16="http://schemas.microsoft.com/office/drawing/2014/main" id="{CD7377D0-7499-A7B9-A5BD-86851D5E5989}"/>
                  </a:ext>
                </a:extLst>
              </p:cNvPr>
              <p:cNvSpPr/>
              <p:nvPr/>
            </p:nvSpPr>
            <p:spPr>
              <a:xfrm>
                <a:off x="346160" y="2650348"/>
                <a:ext cx="1134761" cy="47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Source:  </a:t>
                </a:r>
              </a:p>
            </p:txBody>
          </p:sp>
          <p:sp>
            <p:nvSpPr>
              <p:cNvPr id="56" name="Rectángulo 57">
                <a:extLst>
                  <a:ext uri="{FF2B5EF4-FFF2-40B4-BE49-F238E27FC236}">
                    <a16:creationId xmlns:a16="http://schemas.microsoft.com/office/drawing/2014/main" id="{A4FC5B37-BC8F-E6D1-E457-10B4B60D21CC}"/>
                  </a:ext>
                </a:extLst>
              </p:cNvPr>
              <p:cNvSpPr/>
              <p:nvPr/>
            </p:nvSpPr>
            <p:spPr>
              <a:xfrm>
                <a:off x="351571" y="2625551"/>
                <a:ext cx="4693455" cy="522311"/>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70138" rtl="0" eaLnBrk="1" fontAlgn="auto" latinLnBrk="0" hangingPunct="1">
                  <a:lnSpc>
                    <a:spcPct val="100000"/>
                  </a:lnSpc>
                  <a:spcBef>
                    <a:spcPts val="0"/>
                  </a:spcBef>
                  <a:spcAft>
                    <a:spcPts val="0"/>
                  </a:spcAft>
                  <a:buClrTx/>
                  <a:buSzTx/>
                  <a:buFontTx/>
                  <a:buNone/>
                  <a:tabLst/>
                  <a:defRPr/>
                </a:pPr>
                <a:endParaRPr lang="en-GB" sz="800">
                  <a:solidFill>
                    <a:schemeClr val="tx1"/>
                  </a:solidFill>
                  <a:latin typeface="Arial"/>
                  <a:hlinkClick r:id="rId3">
                    <a:extLst>
                      <a:ext uri="{A12FA001-AC4F-418D-AE19-62706E023703}">
                        <ahyp:hlinkClr xmlns:ahyp="http://schemas.microsoft.com/office/drawing/2018/hyperlinkcolor" xmlns="" val="tx"/>
                      </a:ext>
                    </a:extLst>
                  </a:hlinkClick>
                </a:endParaRPr>
              </a:p>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0" b="0" i="0" u="none" strike="noStrike" kern="1200" cap="none" spc="0" normalizeH="0" baseline="0" noProof="0">
                    <a:ln>
                      <a:noFill/>
                    </a:ln>
                    <a:solidFill>
                      <a:schemeClr val="tx1"/>
                    </a:solidFill>
                    <a:effectLst/>
                    <a:uLnTx/>
                    <a:uFillTx/>
                    <a:latin typeface="Arial"/>
                    <a:hlinkClick r:id="rId3"/>
                  </a:rPr>
                  <a:t>A Health and Care Di</a:t>
                </a:r>
                <a:r>
                  <a:rPr lang="en-GB" sz="1070">
                    <a:solidFill>
                      <a:schemeClr val="tx1"/>
                    </a:solidFill>
                    <a:latin typeface="Arial"/>
                    <a:hlinkClick r:id="rId3"/>
                  </a:rPr>
                  <a:t>gital Capabilities Framework (PDF)</a:t>
                </a:r>
                <a:endParaRPr kumimoji="0" lang="en-GB" sz="1070" b="0" i="0" u="none" strike="noStrike" kern="1200" cap="none" spc="0" normalizeH="0" baseline="0" noProof="0">
                  <a:ln>
                    <a:noFill/>
                  </a:ln>
                  <a:solidFill>
                    <a:schemeClr val="tx1"/>
                  </a:solidFill>
                  <a:effectLst/>
                  <a:uLnTx/>
                  <a:uFillTx/>
                  <a:latin typeface="Arial"/>
                  <a:ea typeface="+mn-ea"/>
                  <a:cs typeface="+mn-cs"/>
                  <a:hlinkClick r:id="rId3">
                    <a:extLst>
                      <a:ext uri="{A12FA001-AC4F-418D-AE19-62706E023703}">
                        <ahyp:hlinkClr xmlns:ahyp="http://schemas.microsoft.com/office/drawing/2018/hyperlinkcolor" xmlns="" val="tx"/>
                      </a:ext>
                    </a:extLst>
                  </a:hlinkClick>
                </a:endParaRPr>
              </a:p>
            </p:txBody>
          </p:sp>
          <p:grpSp>
            <p:nvGrpSpPr>
              <p:cNvPr id="59" name="Group 58">
                <a:extLst>
                  <a:ext uri="{FF2B5EF4-FFF2-40B4-BE49-F238E27FC236}">
                    <a16:creationId xmlns:a16="http://schemas.microsoft.com/office/drawing/2014/main" id="{9980A680-D7A7-3828-38C5-1D6F643E8273}"/>
                  </a:ext>
                </a:extLst>
              </p:cNvPr>
              <p:cNvGrpSpPr/>
              <p:nvPr/>
            </p:nvGrpSpPr>
            <p:grpSpPr>
              <a:xfrm>
                <a:off x="5086759" y="2036426"/>
                <a:ext cx="2078792" cy="519988"/>
                <a:chOff x="5248655" y="1845236"/>
                <a:chExt cx="1931341" cy="519988"/>
              </a:xfrm>
            </p:grpSpPr>
            <p:sp>
              <p:nvSpPr>
                <p:cNvPr id="60" name="Rectángulo 49">
                  <a:extLst>
                    <a:ext uri="{FF2B5EF4-FFF2-40B4-BE49-F238E27FC236}">
                      <a16:creationId xmlns:a16="http://schemas.microsoft.com/office/drawing/2014/main" id="{9D37D085-0383-5F76-89EF-4542A8670FA4}"/>
                    </a:ext>
                  </a:extLst>
                </p:cNvPr>
                <p:cNvSpPr/>
                <p:nvPr/>
              </p:nvSpPr>
              <p:spPr>
                <a:xfrm>
                  <a:off x="5249626" y="1845236"/>
                  <a:ext cx="677412"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4" i="1">
                      <a:solidFill>
                        <a:srgbClr val="000000"/>
                      </a:solidFill>
                      <a:latin typeface="Arial"/>
                    </a:rPr>
                    <a:t>Y</a:t>
                  </a:r>
                  <a:r>
                    <a:rPr kumimoji="0" lang="en-GB" sz="1074" b="0" i="1" u="none" strike="noStrike" kern="1200" cap="none" spc="0" normalizeH="0" baseline="0" noProof="0">
                      <a:ln>
                        <a:noFill/>
                      </a:ln>
                      <a:solidFill>
                        <a:srgbClr val="000000"/>
                      </a:solidFill>
                      <a:effectLst/>
                      <a:uLnTx/>
                      <a:uFillTx/>
                      <a:latin typeface="Arial"/>
                      <a:ea typeface="+mn-ea"/>
                      <a:cs typeface="+mn-cs"/>
                    </a:rPr>
                    <a:t>ear:</a:t>
                  </a:r>
                </a:p>
              </p:txBody>
            </p:sp>
            <p:sp>
              <p:nvSpPr>
                <p:cNvPr id="62" name="Rectángulo 55">
                  <a:extLst>
                    <a:ext uri="{FF2B5EF4-FFF2-40B4-BE49-F238E27FC236}">
                      <a16:creationId xmlns:a16="http://schemas.microsoft.com/office/drawing/2014/main" id="{D3C6D87A-67C1-5E38-742E-7C833293C5EE}"/>
                    </a:ext>
                  </a:extLst>
                </p:cNvPr>
                <p:cNvSpPr/>
                <p:nvPr/>
              </p:nvSpPr>
              <p:spPr>
                <a:xfrm>
                  <a:off x="5248655" y="1845236"/>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D34D459-6E44-CF84-306F-C27F201D6AF8}"/>
                  </a:ext>
                </a:extLst>
              </p:cNvPr>
              <p:cNvGrpSpPr/>
              <p:nvPr/>
            </p:nvGrpSpPr>
            <p:grpSpPr>
              <a:xfrm>
                <a:off x="5086759" y="2627875"/>
                <a:ext cx="2078792" cy="519988"/>
                <a:chOff x="5265130" y="2372677"/>
                <a:chExt cx="1931341" cy="519988"/>
              </a:xfrm>
            </p:grpSpPr>
            <p:sp>
              <p:nvSpPr>
                <p:cNvPr id="64" name="Rectángulo 49">
                  <a:extLst>
                    <a:ext uri="{FF2B5EF4-FFF2-40B4-BE49-F238E27FC236}">
                      <a16:creationId xmlns:a16="http://schemas.microsoft.com/office/drawing/2014/main" id="{4B085D5B-70BB-4D13-53A1-84E642823A40}"/>
                    </a:ext>
                  </a:extLst>
                </p:cNvPr>
                <p:cNvSpPr/>
                <p:nvPr/>
              </p:nvSpPr>
              <p:spPr>
                <a:xfrm>
                  <a:off x="5266100" y="2372677"/>
                  <a:ext cx="72822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Scope: </a:t>
                  </a:r>
                </a:p>
              </p:txBody>
            </p:sp>
            <p:sp>
              <p:nvSpPr>
                <p:cNvPr id="66" name="Rectángulo 55">
                  <a:extLst>
                    <a:ext uri="{FF2B5EF4-FFF2-40B4-BE49-F238E27FC236}">
                      <a16:creationId xmlns:a16="http://schemas.microsoft.com/office/drawing/2014/main" id="{E48B5708-EAAE-A773-F86D-8F44C37AB639}"/>
                    </a:ext>
                  </a:extLst>
                </p:cNvPr>
                <p:cNvSpPr/>
                <p:nvPr/>
              </p:nvSpPr>
              <p:spPr>
                <a:xfrm>
                  <a:off x="5265130" y="2372677"/>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12" name="Rectángulo 51">
              <a:extLst>
                <a:ext uri="{FF2B5EF4-FFF2-40B4-BE49-F238E27FC236}">
                  <a16:creationId xmlns:a16="http://schemas.microsoft.com/office/drawing/2014/main" id="{5FA1805F-3140-7374-431C-AA4D8C8B74E5}"/>
                </a:ext>
              </a:extLst>
            </p:cNvPr>
            <p:cNvSpPr/>
            <p:nvPr/>
          </p:nvSpPr>
          <p:spPr>
            <a:xfrm>
              <a:off x="5979600" y="2047059"/>
              <a:ext cx="1087079"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0" i="0" u="none" strike="noStrike" kern="1200" cap="none" spc="0" normalizeH="0" baseline="0" noProof="0">
                  <a:ln>
                    <a:noFill/>
                  </a:ln>
                  <a:solidFill>
                    <a:srgbClr val="000000"/>
                  </a:solidFill>
                  <a:effectLst/>
                  <a:uLnTx/>
                  <a:uFillTx/>
                  <a:latin typeface="Arial"/>
                  <a:ea typeface="+mn-ea"/>
                  <a:cs typeface="+mn-cs"/>
                </a:rPr>
                <a:t>2017</a:t>
              </a:r>
            </a:p>
          </p:txBody>
        </p:sp>
        <p:sp>
          <p:nvSpPr>
            <p:cNvPr id="13" name="Rectángulo 51">
              <a:extLst>
                <a:ext uri="{FF2B5EF4-FFF2-40B4-BE49-F238E27FC236}">
                  <a16:creationId xmlns:a16="http://schemas.microsoft.com/office/drawing/2014/main" id="{EF828224-BC9C-21D5-E399-275DF361522A}"/>
                </a:ext>
              </a:extLst>
            </p:cNvPr>
            <p:cNvSpPr/>
            <p:nvPr/>
          </p:nvSpPr>
          <p:spPr>
            <a:xfrm>
              <a:off x="5733260" y="2634957"/>
              <a:ext cx="1489432"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a:solidFill>
                    <a:srgbClr val="000000"/>
                  </a:solidFill>
                  <a:latin typeface="Arial"/>
                </a:rPr>
                <a:t>United Kingdom</a:t>
              </a:r>
              <a:endParaRPr kumimoji="0" lang="en-GB" sz="1074" i="0" u="none" strike="noStrike" kern="1200" cap="none" spc="0" normalizeH="0" baseline="0" noProof="0">
                <a:ln>
                  <a:noFill/>
                </a:ln>
                <a:solidFill>
                  <a:srgbClr val="000000"/>
                </a:solidFill>
                <a:effectLst/>
                <a:uLnTx/>
                <a:uFillTx/>
                <a:latin typeface="Arial"/>
                <a:ea typeface="+mn-ea"/>
                <a:cs typeface="+mn-cs"/>
              </a:endParaRPr>
            </a:p>
          </p:txBody>
        </p:sp>
      </p:grpSp>
      <p:sp>
        <p:nvSpPr>
          <p:cNvPr id="2" name="Título 78">
            <a:extLst>
              <a:ext uri="{FF2B5EF4-FFF2-40B4-BE49-F238E27FC236}">
                <a16:creationId xmlns:a16="http://schemas.microsoft.com/office/drawing/2014/main" id="{09560D6C-4750-FDAA-D350-17478618690F}"/>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pic>
        <p:nvPicPr>
          <p:cNvPr id="5122" name="Picture 2">
            <a:extLst>
              <a:ext uri="{FF2B5EF4-FFF2-40B4-BE49-F238E27FC236}">
                <a16:creationId xmlns:a16="http://schemas.microsoft.com/office/drawing/2014/main" id="{0BCA20EE-9B4C-1E4C-9913-1658E8BEDCD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316443" y="2150702"/>
            <a:ext cx="754278" cy="30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727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54988"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rPr>
              <a:t>The domains identified in the framework, and their description are the following:</a:t>
            </a: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8" name="Imagen 27">
            <a:extLst>
              <a:ext uri="{FF2B5EF4-FFF2-40B4-BE49-F238E27FC236}">
                <a16:creationId xmlns:a16="http://schemas.microsoft.com/office/drawing/2014/main" id="{F9E66202-D8AD-104D-FDBB-518181B2A0E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0000" b="97059" l="40938" r="80365">
                        <a14:foregroundMark x1="59375" y1="25686" x2="60052" y2="30686"/>
                        <a14:foregroundMark x1="55677" y1="27549" x2="62552" y2="27157"/>
                        <a14:foregroundMark x1="62552" y1="27157" x2="63958" y2="27353"/>
                        <a14:foregroundMark x1="60052" y1="24118" x2="60052" y2="24118"/>
                        <a14:foregroundMark x1="59583" y1="24118" x2="53125" y2="27059"/>
                        <a14:foregroundMark x1="53125" y1="27059" x2="46198" y2="36961"/>
                        <a14:foregroundMark x1="46198" y1="36961" x2="42708" y2="55490"/>
                        <a14:foregroundMark x1="42292" y1="55686" x2="43750" y2="71176"/>
                        <a14:foregroundMark x1="43750" y1="71176" x2="48854" y2="84902"/>
                        <a14:foregroundMark x1="48854" y1="84902" x2="54844" y2="92255"/>
                        <a14:foregroundMark x1="54844" y1="92255" x2="62917" y2="92549"/>
                        <a14:foregroundMark x1="62917" y1="92549" x2="70781" y2="88529"/>
                        <a14:foregroundMark x1="70781" y1="88529" x2="75781" y2="80490"/>
                        <a14:foregroundMark x1="75781" y1="80490" x2="79479" y2="64412"/>
                        <a14:foregroundMark x1="79479" y1="64412" x2="76771" y2="37353"/>
                        <a14:foregroundMark x1="76771" y1="37353" x2="64688" y2="23824"/>
                        <a14:foregroundMark x1="64688" y1="23824" x2="58490" y2="23725"/>
                        <a14:foregroundMark x1="56927" y1="57353" x2="62760" y2="50686"/>
                        <a14:foregroundMark x1="65729" y1="61667" x2="54063" y2="50588"/>
                        <a14:foregroundMark x1="54063" y1="50588" x2="61302" y2="56667"/>
                        <a14:foregroundMark x1="61302" y1="56667" x2="54167" y2="65882"/>
                        <a14:foregroundMark x1="54167" y1="65882" x2="56875" y2="54510"/>
                        <a14:foregroundMark x1="56875" y1="54510" x2="63229" y2="59706"/>
                        <a14:foregroundMark x1="63229" y1="59706" x2="56875" y2="59118"/>
                        <a14:foregroundMark x1="56875" y1="59118" x2="65469" y2="58922"/>
                        <a14:foregroundMark x1="65469" y1="58922" x2="57031" y2="51078"/>
                        <a14:foregroundMark x1="57031" y1="51078" x2="62865" y2="59804"/>
                        <a14:foregroundMark x1="62865" y1="59804" x2="65990" y2="52353"/>
                        <a14:foregroundMark x1="59583" y1="49020" x2="66354" y2="48529"/>
                        <a14:foregroundMark x1="66354" y1="48529" x2="59583" y2="48235"/>
                        <a14:foregroundMark x1="59583" y1="48235" x2="61146" y2="49804"/>
                        <a14:foregroundMark x1="61198" y1="37647" x2="60729" y2="36961"/>
                        <a14:foregroundMark x1="72813" y1="41863" x2="68750" y2="40784"/>
                        <a14:foregroundMark x1="74583" y1="41863" x2="71354" y2="37157"/>
                        <a14:foregroundMark x1="78177" y1="42059" x2="79583" y2="56569"/>
                        <a14:foregroundMark x1="78872" y1="70342" x2="78854" y2="70686"/>
                        <a14:foregroundMark x1="79583" y1="56569" x2="78911" y2="69574"/>
                        <a14:foregroundMark x1="78854" y1="70686" x2="78854" y2="70686"/>
                        <a14:foregroundMark x1="80502" y1="66507" x2="80156" y2="52941"/>
                        <a14:foregroundMark x1="80156" y1="52941" x2="79583" y2="51275"/>
                        <a14:foregroundMark x1="50781" y1="68529" x2="53021" y2="80294"/>
                        <a14:foregroundMark x1="53021" y1="80294" x2="53594" y2="81176"/>
                        <a14:foregroundMark x1="71979" y1="74706" x2="72760" y2="77353"/>
                        <a14:foregroundMark x1="53542" y1="86176" x2="64271" y2="88039"/>
                        <a14:foregroundMark x1="64271" y1="88039" x2="66510" y2="86667"/>
                        <a14:foregroundMark x1="55365" y1="90588" x2="62813" y2="92941"/>
                        <a14:foregroundMark x1="62813" y1="92941" x2="66198" y2="90588"/>
                        <a14:foregroundMark x1="61198" y1="75294" x2="63542" y2="63922"/>
                        <a14:foregroundMark x1="63542" y1="63922" x2="56771" y2="68431"/>
                        <a14:foregroundMark x1="56771" y1="68431" x2="56042" y2="67059"/>
                        <a14:foregroundMark x1="59948" y1="82451" x2="61146" y2="78627"/>
                        <a14:foregroundMark x1="61198" y1="79314" x2="61198" y2="79314"/>
                        <a14:foregroundMark x1="62865" y1="61373" x2="63854" y2="66667"/>
                        <a14:foregroundMark x1="47865" y1="52157" x2="46875" y2="52745"/>
                        <a14:foregroundMark x1="58125" y1="24216" x2="60365" y2="22255"/>
                        <a14:foregroundMark x1="42083" y1="60784" x2="41510" y2="52549"/>
                        <a14:foregroundMark x1="63912" y1="94401" x2="64323" y2="94412"/>
                        <a14:foregroundMark x1="57240" y1="94216" x2="63087" y2="94378"/>
                        <a14:foregroundMark x1="80268" y1="66426" x2="79509" y2="43937"/>
                        <a14:foregroundMark x1="80340" y1="68568" x2="80323" y2="68068"/>
                        <a14:foregroundMark x1="78717" y1="40983" x2="76719" y2="35588"/>
                        <a14:foregroundMark x1="54323" y1="25490" x2="59014" y2="21450"/>
                        <a14:foregroundMark x1="61178" y1="20532" x2="68125" y2="23824"/>
                        <a14:foregroundMark x1="42604" y1="45882" x2="45885" y2="34216"/>
                        <a14:foregroundMark x1="45885" y1="34216" x2="47969" y2="30784"/>
                        <a14:foregroundMark x1="42865" y1="44608" x2="45521" y2="35392"/>
                        <a14:foregroundMark x1="42604" y1="44412" x2="45990" y2="35000"/>
                        <a14:foregroundMark x1="42813" y1="43824" x2="45625" y2="33922"/>
                        <a14:foregroundMark x1="63542" y1="96863" x2="63146" y2="96796"/>
                        <a14:foregroundMark x1="41751" y1="61901" x2="41302" y2="52255"/>
                        <a14:foregroundMark x1="41650" y1="61938" x2="41406" y2="51765"/>
                        <a14:foregroundMark x1="41112" y1="62134" x2="41615" y2="52745"/>
                        <a14:foregroundMark x1="41615" y1="52745" x2="41615" y2="52745"/>
                        <a14:backgroundMark x1="62023" y1="97264" x2="63385" y2="96765"/>
                        <a14:backgroundMark x1="59375" y1="98235" x2="59984" y2="98012"/>
                        <a14:backgroundMark x1="62231" y1="96549" x2="63281" y2="96373"/>
                        <a14:backgroundMark x1="58021" y1="97255" x2="60315" y2="96870"/>
                        <a14:backgroundMark x1="59375" y1="20294" x2="61406" y2="19804"/>
                        <a14:backgroundMark x1="60885" y1="99608" x2="62760" y2="98627"/>
                        <a14:backgroundMark x1="80104" y1="70392" x2="80521" y2="67451"/>
                        <a14:backgroundMark x1="80469" y1="70000" x2="80833" y2="66765"/>
                        <a14:backgroundMark x1="80573" y1="67059" x2="80573" y2="67059"/>
                        <a14:backgroundMark x1="80365" y1="69510" x2="80365" y2="69510"/>
                        <a14:backgroundMark x1="80469" y1="68627" x2="80260" y2="70196"/>
                        <a14:backgroundMark x1="80677" y1="66569" x2="80521" y2="68137"/>
                        <a14:backgroundMark x1="79115" y1="40686" x2="79792" y2="43725"/>
                        <a14:backgroundMark x1="40781" y1="62255" x2="41354" y2="67745"/>
                        <a14:backgroundMark x1="59896" y1="96961" x2="62344" y2="96961"/>
                      </a14:backgroundRemoval>
                    </a14:imgEffect>
                  </a14:imgLayer>
                </a14:imgProps>
              </a:ext>
            </a:extLst>
          </a:blip>
          <a:srcRect l="40251" t="19666" r="18096" b="2857"/>
          <a:stretch/>
        </p:blipFill>
        <p:spPr>
          <a:xfrm>
            <a:off x="5289002" y="2053414"/>
            <a:ext cx="1910288" cy="1887696"/>
          </a:xfrm>
          <a:prstGeom prst="rect">
            <a:avLst/>
          </a:prstGeom>
          <a:ln>
            <a:noFill/>
          </a:ln>
          <a:effectLst>
            <a:outerShdw blurRad="292100" dist="139700" dir="2700000" algn="tl" rotWithShape="0">
              <a:srgbClr val="333333">
                <a:alpha val="65000"/>
              </a:srgbClr>
            </a:outerShdw>
          </a:effectLst>
        </p:spPr>
      </p:pic>
      <p:sp>
        <p:nvSpPr>
          <p:cNvPr id="30" name="CuadroTexto 29">
            <a:extLst>
              <a:ext uri="{FF2B5EF4-FFF2-40B4-BE49-F238E27FC236}">
                <a16:creationId xmlns:a16="http://schemas.microsoft.com/office/drawing/2014/main" id="{AC0CD2F8-DE07-A14A-A674-E5703B69100C}"/>
              </a:ext>
            </a:extLst>
          </p:cNvPr>
          <p:cNvSpPr txBox="1"/>
          <p:nvPr/>
        </p:nvSpPr>
        <p:spPr>
          <a:xfrm>
            <a:off x="154988" y="2016730"/>
            <a:ext cx="4868778" cy="1887696"/>
          </a:xfrm>
          <a:prstGeom prst="rect">
            <a:avLst/>
          </a:prstGeom>
          <a:noFill/>
        </p:spPr>
        <p:txBody>
          <a:bodyPr wrap="square">
            <a:spAutoFit/>
          </a:bodyPr>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This DC framework is divided into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5 domains of capability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each </a:t>
            </a:r>
            <a:r>
              <a:rPr lang="en-GB" sz="1100" b="1">
                <a:solidFill>
                  <a:srgbClr val="000000"/>
                </a:solidFill>
                <a:latin typeface="Arial" panose="020B0604020202020204" pitchFamily="34" charset="0"/>
                <a:cs typeface="Arial" panose="020B0604020202020204" pitchFamily="34" charset="0"/>
              </a:rPr>
              <a:t>describing specific capabilities, skills, behaviours and attitudes.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There is </a:t>
            </a:r>
            <a:r>
              <a:rPr lang="en-GB" sz="1100" b="1">
                <a:solidFill>
                  <a:srgbClr val="000000"/>
                </a:solidFill>
                <a:latin typeface="Arial" panose="020B0604020202020204" pitchFamily="34" charset="0"/>
                <a:cs typeface="Arial" panose="020B0604020202020204" pitchFamily="34" charset="0"/>
              </a:rPr>
              <a:t>1 additional domain underpinning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rest (“digital identity, wellbeing, safety and security”), as the framework considers that any online activity regarding the other domains must be done within a </a:t>
            </a:r>
            <a:r>
              <a:rPr lang="en-GB" sz="1100" b="1">
                <a:solidFill>
                  <a:srgbClr val="000000"/>
                </a:solidFill>
                <a:latin typeface="Arial" panose="020B0604020202020204" pitchFamily="34" charset="0"/>
                <a:cs typeface="Arial" panose="020B0604020202020204" pitchFamily="34" charset="0"/>
              </a:rPr>
              <a:t>safe and secure context.</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All domains are also broken down into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4 competency levels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Each shows a </a:t>
            </a:r>
            <a:r>
              <a:rPr lang="en-GB" sz="1100" b="1">
                <a:solidFill>
                  <a:srgbClr val="000000"/>
                </a:solidFill>
                <a:latin typeface="Arial" panose="020B0604020202020204" pitchFamily="34" charset="0"/>
                <a:cs typeface="Arial" panose="020B0604020202020204" pitchFamily="34" charset="0"/>
              </a:rPr>
              <a:t>set of DCs that are needed to be attained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for it to be considered that the </a:t>
            </a:r>
            <a:r>
              <a:rPr lang="en-GB" sz="1100" b="1">
                <a:solidFill>
                  <a:srgbClr val="000000"/>
                </a:solidFill>
                <a:latin typeface="Arial" panose="020B0604020202020204" pitchFamily="34" charset="0"/>
                <a:cs typeface="Arial" panose="020B0604020202020204" pitchFamily="34" charset="0"/>
              </a:rPr>
              <a:t>level is achieved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(with Level 1 requiring the most basic competences and Level 4 the most advanced). </a:t>
            </a:r>
          </a:p>
        </p:txBody>
      </p:sp>
      <p:grpSp>
        <p:nvGrpSpPr>
          <p:cNvPr id="41" name="Grupo 40">
            <a:extLst>
              <a:ext uri="{FF2B5EF4-FFF2-40B4-BE49-F238E27FC236}">
                <a16:creationId xmlns:a16="http://schemas.microsoft.com/office/drawing/2014/main" id="{0D30A849-72CD-9425-9881-4785799035A0}"/>
              </a:ext>
            </a:extLst>
          </p:cNvPr>
          <p:cNvGrpSpPr/>
          <p:nvPr/>
        </p:nvGrpSpPr>
        <p:grpSpPr>
          <a:xfrm>
            <a:off x="290604" y="4148079"/>
            <a:ext cx="7018154" cy="5448097"/>
            <a:chOff x="193601" y="4148079"/>
            <a:chExt cx="7018154" cy="5448097"/>
          </a:xfrm>
        </p:grpSpPr>
        <p:grpSp>
          <p:nvGrpSpPr>
            <p:cNvPr id="40" name="Grupo 39">
              <a:extLst>
                <a:ext uri="{FF2B5EF4-FFF2-40B4-BE49-F238E27FC236}">
                  <a16:creationId xmlns:a16="http://schemas.microsoft.com/office/drawing/2014/main" id="{74D8DC95-4F04-995D-BCE8-F0E4C1202063}"/>
                </a:ext>
              </a:extLst>
            </p:cNvPr>
            <p:cNvGrpSpPr/>
            <p:nvPr/>
          </p:nvGrpSpPr>
          <p:grpSpPr>
            <a:xfrm>
              <a:off x="193601" y="4148079"/>
              <a:ext cx="7000768" cy="2911758"/>
              <a:chOff x="176255" y="4148079"/>
              <a:chExt cx="7000768" cy="2911758"/>
            </a:xfrm>
          </p:grpSpPr>
          <p:sp>
            <p:nvSpPr>
              <p:cNvPr id="34" name="Rectángulo: esquinas redondeadas 33">
                <a:extLst>
                  <a:ext uri="{FF2B5EF4-FFF2-40B4-BE49-F238E27FC236}">
                    <a16:creationId xmlns:a16="http://schemas.microsoft.com/office/drawing/2014/main" id="{1EC735F0-43F8-2F45-C991-F7C519CE1B0A}"/>
                  </a:ext>
                </a:extLst>
              </p:cNvPr>
              <p:cNvSpPr/>
              <p:nvPr/>
            </p:nvSpPr>
            <p:spPr>
              <a:xfrm>
                <a:off x="176255" y="4240408"/>
                <a:ext cx="7000768" cy="2819429"/>
              </a:xfrm>
              <a:prstGeom prst="roundRect">
                <a:avLst/>
              </a:prstGeom>
              <a:solidFill>
                <a:srgbClr val="2B9CA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rgbClr val="1D6771"/>
                    </a:solidFill>
                    <a:latin typeface="Arial" panose="020B0604020202020204" pitchFamily="34" charset="0"/>
                    <a:cs typeface="Arial" panose="020B0604020202020204" pitchFamily="34" charset="0"/>
                  </a:rPr>
                  <a:t>1. Information, Data and Content</a:t>
                </a:r>
                <a:endParaRPr lang="en-GB" sz="1200">
                  <a:solidFill>
                    <a:srgbClr val="1D6771"/>
                  </a:solidFill>
                  <a:latin typeface="Arial" panose="020B0604020202020204" pitchFamily="34" charset="0"/>
                  <a:cs typeface="Arial" panose="020B0604020202020204" pitchFamily="34" charset="0"/>
                </a:endParaRP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a:t>
                </a:r>
                <a:r>
                  <a:rPr lang="en-GB" sz="1100" b="1">
                    <a:solidFill>
                      <a:schemeClr val="tx1"/>
                    </a:solidFill>
                    <a:latin typeface="Arial" panose="020B0604020202020204" pitchFamily="34" charset="0"/>
                    <a:cs typeface="Arial" panose="020B0604020202020204" pitchFamily="34" charset="0"/>
                  </a:rPr>
                  <a:t> find, manage, organise, store and share </a:t>
                </a:r>
                <a:r>
                  <a:rPr lang="en-GB" sz="1100">
                    <a:solidFill>
                      <a:schemeClr val="tx1"/>
                    </a:solidFill>
                    <a:latin typeface="Arial" panose="020B0604020202020204" pitchFamily="34" charset="0"/>
                    <a:cs typeface="Arial" panose="020B0604020202020204" pitchFamily="34" charset="0"/>
                  </a:rPr>
                  <a:t>digital information, data and content.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understand and act upon </a:t>
                </a:r>
                <a:r>
                  <a:rPr lang="en-GB" sz="1100">
                    <a:solidFill>
                      <a:schemeClr val="tx1"/>
                    </a:solidFill>
                    <a:latin typeface="Arial" panose="020B0604020202020204" pitchFamily="34" charset="0"/>
                    <a:cs typeface="Arial" panose="020B0604020202020204" pitchFamily="34" charset="0"/>
                  </a:rPr>
                  <a:t>appropriate guidelines, protocols, regulations and safeguards in the use of differing media, information, data and content </a:t>
                </a:r>
                <a:r>
                  <a:rPr lang="en-GB" sz="1100" b="1">
                    <a:solidFill>
                      <a:schemeClr val="tx1"/>
                    </a:solidFill>
                    <a:latin typeface="Arial" panose="020B0604020202020204" pitchFamily="34" charset="0"/>
                    <a:cs typeface="Arial" panose="020B0604020202020204" pitchFamily="34" charset="0"/>
                  </a:rPr>
                  <a:t>to meet </a:t>
                </a:r>
                <a:r>
                  <a:rPr lang="en-GB" sz="1100">
                    <a:solidFill>
                      <a:schemeClr val="tx1"/>
                    </a:solidFill>
                    <a:latin typeface="Arial" panose="020B0604020202020204" pitchFamily="34" charset="0"/>
                    <a:cs typeface="Arial" panose="020B0604020202020204" pitchFamily="34" charset="0"/>
                  </a:rPr>
                  <a:t>legal, ethical, cultural and security rules, requirements and </a:t>
                </a:r>
                <a:r>
                  <a:rPr lang="en-GB" sz="1100" b="1">
                    <a:solidFill>
                      <a:schemeClr val="tx1"/>
                    </a:solidFill>
                    <a:latin typeface="Arial" panose="020B0604020202020204" pitchFamily="34" charset="0"/>
                    <a:cs typeface="Arial" panose="020B0604020202020204" pitchFamily="34" charset="0"/>
                  </a:rPr>
                  <a:t>expectations when working with personal, public, professional and/or confidential</a:t>
                </a:r>
                <a:r>
                  <a:rPr lang="en-GB" sz="1100">
                    <a:solidFill>
                      <a:schemeClr val="tx1"/>
                    </a:solidFill>
                    <a:latin typeface="Arial" panose="020B0604020202020204" pitchFamily="34" charset="0"/>
                    <a:cs typeface="Arial" panose="020B0604020202020204" pitchFamily="34" charset="0"/>
                  </a:rPr>
                  <a:t> </a:t>
                </a:r>
                <a:r>
                  <a:rPr lang="en-GB" sz="1100" b="1">
                    <a:solidFill>
                      <a:schemeClr val="tx1"/>
                    </a:solidFill>
                    <a:latin typeface="Arial" panose="020B0604020202020204" pitchFamily="34" charset="0"/>
                    <a:cs typeface="Arial" panose="020B0604020202020204" pitchFamily="34" charset="0"/>
                  </a:rPr>
                  <a:t>information, data and content.</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critically analyse, evaluate and/or interpret </a:t>
                </a:r>
                <a:r>
                  <a:rPr lang="en-GB" sz="1100">
                    <a:solidFill>
                      <a:schemeClr val="tx1"/>
                    </a:solidFill>
                    <a:latin typeface="Arial" panose="020B0604020202020204" pitchFamily="34" charset="0"/>
                    <a:cs typeface="Arial" panose="020B0604020202020204" pitchFamily="34" charset="0"/>
                  </a:rPr>
                  <a:t>information, data, content and their sources.</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understand and adhere to</a:t>
                </a:r>
                <a:r>
                  <a:rPr lang="en-GB" sz="1100">
                    <a:solidFill>
                      <a:schemeClr val="tx1"/>
                    </a:solidFill>
                    <a:latin typeface="Arial" panose="020B0604020202020204" pitchFamily="34" charset="0"/>
                    <a:cs typeface="Arial" panose="020B0604020202020204" pitchFamily="34" charset="0"/>
                  </a:rPr>
                  <a:t> digital copyright, intellectual property and privacy rules and regulations.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a:t>
                </a:r>
                <a:r>
                  <a:rPr lang="en-GB" sz="1100" b="1">
                    <a:solidFill>
                      <a:schemeClr val="tx1"/>
                    </a:solidFill>
                    <a:latin typeface="Arial" panose="020B0604020202020204" pitchFamily="34" charset="0"/>
                    <a:cs typeface="Arial" panose="020B0604020202020204" pitchFamily="34" charset="0"/>
                  </a:rPr>
                  <a:t>to work with and champion </a:t>
                </a:r>
                <a:r>
                  <a:rPr lang="en-GB" sz="1100">
                    <a:solidFill>
                      <a:schemeClr val="tx1"/>
                    </a:solidFill>
                    <a:latin typeface="Arial" panose="020B0604020202020204" pitchFamily="34" charset="0"/>
                    <a:cs typeface="Arial" panose="020B0604020202020204" pitchFamily="34" charset="0"/>
                  </a:rPr>
                  <a:t>the effective, secure, appropriate and innovative use of information, data and content in order to </a:t>
                </a:r>
                <a:r>
                  <a:rPr lang="en-GB" sz="1100" b="1">
                    <a:solidFill>
                      <a:schemeClr val="tx1"/>
                    </a:solidFill>
                    <a:latin typeface="Arial" panose="020B0604020202020204" pitchFamily="34" charset="0"/>
                    <a:cs typeface="Arial" panose="020B0604020202020204" pitchFamily="34" charset="0"/>
                  </a:rPr>
                  <a:t>solve problems, make decisions and to achieve successful outcomes </a:t>
                </a:r>
                <a:r>
                  <a:rPr lang="en-GB" sz="1100">
                    <a:solidFill>
                      <a:schemeClr val="tx1"/>
                    </a:solidFill>
                    <a:latin typeface="Arial" panose="020B0604020202020204" pitchFamily="34" charset="0"/>
                    <a:cs typeface="Arial" panose="020B0604020202020204" pitchFamily="34" charset="0"/>
                  </a:rPr>
                  <a:t>for specific goals and objectives.</a:t>
                </a:r>
              </a:p>
            </p:txBody>
          </p:sp>
          <p:pic>
            <p:nvPicPr>
              <p:cNvPr id="14" name="Imagen 13">
                <a:extLst>
                  <a:ext uri="{FF2B5EF4-FFF2-40B4-BE49-F238E27FC236}">
                    <a16:creationId xmlns:a16="http://schemas.microsoft.com/office/drawing/2014/main" id="{9AB77373-2289-29A3-D7E1-B6E38B22B0C4}"/>
                  </a:ext>
                </a:extLst>
              </p:cNvPr>
              <p:cNvPicPr>
                <a:picLocks noChangeAspect="1"/>
              </p:cNvPicPr>
              <p:nvPr/>
            </p:nvPicPr>
            <p:blipFill rotWithShape="1">
              <a:blip r:embed="rId9">
                <a:alphaModFix/>
                <a:extLst>
                  <a:ext uri="{BEBA8EAE-BF5A-486C-A8C5-ECC9F3942E4B}">
                    <a14:imgProps xmlns:a14="http://schemas.microsoft.com/office/drawing/2010/main">
                      <a14:imgLayer r:embed="rId10">
                        <a14:imgEffect>
                          <a14:backgroundRemoval t="28426" b="61204" l="81302" r="93125">
                            <a14:foregroundMark x1="84271" y1="41204" x2="84271" y2="41204"/>
                            <a14:foregroundMark x1="83724" y1="36159" x2="84427" y2="44907"/>
                            <a14:foregroundMark x1="83438" y1="32593" x2="83694" y2="35784"/>
                            <a14:foregroundMark x1="82906" y1="57038" x2="82813" y2="57778"/>
                            <a14:foregroundMark x1="83491" y1="52370" x2="83545" y2="51939"/>
                            <a14:foregroundMark x1="84427" y1="44907" x2="83682" y2="50844"/>
                            <a14:foregroundMark x1="83857" y1="51227" x2="84583" y2="46667"/>
                            <a14:foregroundMark x1="82813" y1="57778" x2="83589" y2="52907"/>
                            <a14:foregroundMark x1="84583" y1="46667" x2="84271" y2="45648"/>
                            <a14:foregroundMark x1="86458" y1="33981" x2="87813" y2="32222"/>
                            <a14:foregroundMark x1="87292" y1="35556" x2="90573" y2="33889"/>
                            <a14:foregroundMark x1="88698" y1="34167" x2="90729" y2="34167"/>
                            <a14:foregroundMark x1="87813" y1="33704" x2="89115" y2="31111"/>
                            <a14:foregroundMark x1="86615" y1="34907" x2="89688" y2="29630"/>
                            <a14:foregroundMark x1="85885" y1="36574" x2="90260" y2="28426"/>
                            <a14:foregroundMark x1="90260" y1="28426" x2="89271" y2="30093"/>
                            <a14:foregroundMark x1="82188" y1="43889" x2="82604" y2="42685"/>
                            <a14:foregroundMark x1="81510" y1="39444" x2="81510" y2="39444"/>
                            <a14:foregroundMark x1="92865" y1="42500" x2="93177" y2="35556"/>
                            <a14:foregroundMark x1="90625" y1="34907" x2="92500" y2="34630"/>
                            <a14:foregroundMark x1="82396" y1="58889" x2="83750" y2="59444"/>
                            <a14:foregroundMark x1="85521" y1="59167" x2="86563" y2="59722"/>
                            <a14:foregroundMark x1="87135" y1="41019" x2="87240" y2="42037"/>
                            <a14:foregroundMark x1="87135" y1="41759" x2="87708" y2="42407"/>
                            <a14:foregroundMark x1="92396" y1="35463" x2="92396" y2="35463"/>
                            <a14:foregroundMark x1="92240" y1="35185" x2="92500" y2="35648"/>
                            <a14:foregroundMark x1="86042" y1="60648" x2="85260" y2="61204"/>
                            <a14:foregroundMark x1="87969" y1="35463" x2="87604" y2="33981"/>
                            <a14:foregroundMark x1="91146" y1="35648" x2="92604" y2="35370"/>
                            <a14:foregroundMark x1="91510" y1="29444" x2="91510" y2="29444"/>
                            <a14:foregroundMark x1="92031" y1="32407" x2="91354" y2="29259"/>
                            <a14:backgroundMark x1="83802" y1="54074" x2="83750" y2="52500"/>
                            <a14:backgroundMark x1="83750" y1="52130" x2="83750" y2="52130"/>
                            <a14:backgroundMark x1="83698" y1="51296" x2="83750" y2="51667"/>
                            <a14:backgroundMark x1="83594" y1="53333" x2="83750" y2="50833"/>
                            <a14:backgroundMark x1="83906" y1="51944" x2="83490" y2="50093"/>
                            <a14:backgroundMark x1="83646" y1="35648" x2="83542" y2="35648"/>
                            <a14:backgroundMark x1="83750" y1="35926" x2="83750" y2="35926"/>
                            <a14:backgroundMark x1="83646" y1="36019" x2="83646" y2="36019"/>
                          </a14:backgroundRemoval>
                        </a14:imgEffect>
                      </a14:imgLayer>
                    </a14:imgProps>
                  </a:ext>
                </a:extLst>
              </a:blip>
              <a:srcRect l="81054" t="26123" r="5728" b="37299"/>
              <a:stretch/>
            </p:blipFill>
            <p:spPr>
              <a:xfrm>
                <a:off x="6744133" y="4148079"/>
                <a:ext cx="432890" cy="673837"/>
              </a:xfrm>
              <a:prstGeom prst="rect">
                <a:avLst/>
              </a:prstGeom>
            </p:spPr>
          </p:pic>
        </p:grpSp>
        <p:grpSp>
          <p:nvGrpSpPr>
            <p:cNvPr id="39" name="Grupo 38">
              <a:extLst>
                <a:ext uri="{FF2B5EF4-FFF2-40B4-BE49-F238E27FC236}">
                  <a16:creationId xmlns:a16="http://schemas.microsoft.com/office/drawing/2014/main" id="{D6993731-8E92-D96C-CA30-FA4BAFFFA18B}"/>
                </a:ext>
              </a:extLst>
            </p:cNvPr>
            <p:cNvGrpSpPr/>
            <p:nvPr/>
          </p:nvGrpSpPr>
          <p:grpSpPr>
            <a:xfrm>
              <a:off x="193601" y="7171785"/>
              <a:ext cx="7018154" cy="2424391"/>
              <a:chOff x="210948" y="7171785"/>
              <a:chExt cx="7018154" cy="2424391"/>
            </a:xfrm>
          </p:grpSpPr>
          <p:sp>
            <p:nvSpPr>
              <p:cNvPr id="35" name="Rectángulo: esquinas redondeadas 34">
                <a:extLst>
                  <a:ext uri="{FF2B5EF4-FFF2-40B4-BE49-F238E27FC236}">
                    <a16:creationId xmlns:a16="http://schemas.microsoft.com/office/drawing/2014/main" id="{F5A3C6DB-7E91-9A3D-E466-D74EB22E1508}"/>
                  </a:ext>
                </a:extLst>
              </p:cNvPr>
              <p:cNvSpPr/>
              <p:nvPr/>
            </p:nvSpPr>
            <p:spPr>
              <a:xfrm>
                <a:off x="210948" y="7312938"/>
                <a:ext cx="7000768" cy="2283238"/>
              </a:xfrm>
              <a:prstGeom prst="roundRect">
                <a:avLst/>
              </a:prstGeom>
              <a:solidFill>
                <a:srgbClr val="C1006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rgbClr val="C10069"/>
                    </a:solidFill>
                    <a:latin typeface="Arial" panose="020B0604020202020204" pitchFamily="34" charset="0"/>
                    <a:cs typeface="Arial" panose="020B0604020202020204" pitchFamily="34" charset="0"/>
                  </a:rPr>
                  <a:t>2. Teaching, Learning and Self-Development</a:t>
                </a:r>
                <a:endParaRPr lang="en-GB" sz="1200">
                  <a:solidFill>
                    <a:srgbClr val="C10069"/>
                  </a:solidFill>
                  <a:latin typeface="Arial" panose="020B0604020202020204" pitchFamily="34" charset="0"/>
                  <a:cs typeface="Arial" panose="020B0604020202020204" pitchFamily="34" charset="0"/>
                </a:endParaRP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use digital technologies and tools </a:t>
                </a:r>
                <a:r>
                  <a:rPr lang="en-GB" sz="1100">
                    <a:solidFill>
                      <a:schemeClr val="tx1"/>
                    </a:solidFill>
                    <a:latin typeface="Arial" panose="020B0604020202020204" pitchFamily="34" charset="0"/>
                    <a:cs typeface="Arial" panose="020B0604020202020204" pitchFamily="34" charset="0"/>
                  </a:rPr>
                  <a:t>for personal learning and professional development.</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use a wide range of digital technologies and tools </a:t>
                </a:r>
                <a:r>
                  <a:rPr lang="en-GB" sz="1100">
                    <a:solidFill>
                      <a:schemeClr val="tx1"/>
                    </a:solidFill>
                    <a:latin typeface="Arial" panose="020B0604020202020204" pitchFamily="34" charset="0"/>
                    <a:cs typeface="Arial" panose="020B0604020202020204" pitchFamily="34" charset="0"/>
                  </a:rPr>
                  <a:t>in teaching, coaching, mentoring others.</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demonstrate and champion a positive attitude in seeking out </a:t>
                </a:r>
                <a:r>
                  <a:rPr lang="en-GB" sz="1100">
                    <a:solidFill>
                      <a:schemeClr val="tx1"/>
                    </a:solidFill>
                    <a:latin typeface="Arial" panose="020B0604020202020204" pitchFamily="34" charset="0"/>
                    <a:cs typeface="Arial" panose="020B0604020202020204" pitchFamily="34" charset="0"/>
                  </a:rPr>
                  <a:t>appropriate and innovative digital technologies to enhance learning for self and others.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a:t>
                </a:r>
                <a:r>
                  <a:rPr lang="en-GB" sz="1100" b="1">
                    <a:solidFill>
                      <a:schemeClr val="tx1"/>
                    </a:solidFill>
                    <a:latin typeface="Arial" panose="020B0604020202020204" pitchFamily="34" charset="0"/>
                    <a:cs typeface="Arial" panose="020B0604020202020204" pitchFamily="34" charset="0"/>
                  </a:rPr>
                  <a:t> design digital tools/resources/activities to support </a:t>
                </a:r>
                <a:r>
                  <a:rPr lang="en-GB" sz="1100">
                    <a:solidFill>
                      <a:schemeClr val="tx1"/>
                    </a:solidFill>
                    <a:latin typeface="Arial" panose="020B0604020202020204" pitchFamily="34" charset="0"/>
                    <a:cs typeface="Arial" panose="020B0604020202020204" pitchFamily="34" charset="0"/>
                  </a:rPr>
                  <a:t>the teaching and learning of self and others.</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a:t>
                </a:r>
                <a:r>
                  <a:rPr lang="en-GB" sz="1100" b="1">
                    <a:solidFill>
                      <a:schemeClr val="tx1"/>
                    </a:solidFill>
                    <a:latin typeface="Arial" panose="020B0604020202020204" pitchFamily="34" charset="0"/>
                    <a:cs typeface="Arial" panose="020B0604020202020204" pitchFamily="34" charset="0"/>
                  </a:rPr>
                  <a:t> manage/monitor the learning and development of self and/or others </a:t>
                </a:r>
                <a:r>
                  <a:rPr lang="en-GB" sz="1100">
                    <a:solidFill>
                      <a:schemeClr val="tx1"/>
                    </a:solidFill>
                    <a:latin typeface="Arial" panose="020B0604020202020204" pitchFamily="34" charset="0"/>
                    <a:cs typeface="Arial" panose="020B0604020202020204" pitchFamily="34" charset="0"/>
                  </a:rPr>
                  <a:t>through digital technologies and tools.</a:t>
                </a:r>
              </a:p>
            </p:txBody>
          </p:sp>
          <p:pic>
            <p:nvPicPr>
              <p:cNvPr id="23" name="Imagen 22" descr="Una caricatura de una persona&#10;&#10;Descripción generada automáticamente con confianza media">
                <a:extLst>
                  <a:ext uri="{FF2B5EF4-FFF2-40B4-BE49-F238E27FC236}">
                    <a16:creationId xmlns:a16="http://schemas.microsoft.com/office/drawing/2014/main" id="{4FE3955F-8727-C501-B2A8-9C7CF5031A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9886" y="7171785"/>
                <a:ext cx="569216" cy="543174"/>
              </a:xfrm>
              <a:prstGeom prst="rect">
                <a:avLst/>
              </a:prstGeom>
            </p:spPr>
          </p:pic>
        </p:grpSp>
      </p:grpSp>
      <p:cxnSp>
        <p:nvCxnSpPr>
          <p:cNvPr id="27" name="Conector recto 3">
            <a:extLst>
              <a:ext uri="{FF2B5EF4-FFF2-40B4-BE49-F238E27FC236}">
                <a16:creationId xmlns:a16="http://schemas.microsoft.com/office/drawing/2014/main" id="{0F501BD5-06C5-589A-1925-B6245D7804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29" name="Rectángulo: esquinas redondeadas 38">
            <a:extLst>
              <a:ext uri="{FF2B5EF4-FFF2-40B4-BE49-F238E27FC236}">
                <a16:creationId xmlns:a16="http://schemas.microsoft.com/office/drawing/2014/main" id="{359E0A21-2C34-1B37-C02F-CF50E0B0FC0B}"/>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A Health and Care Digital Capabilities Framework (2</a:t>
            </a:r>
            <a:r>
              <a:rPr kumimoji="0" lang="en-GB" sz="1250" b="1" i="0" u="none" strike="noStrike" kern="1200" cap="none" spc="0" normalizeH="0" baseline="0" noProof="0">
                <a:ln>
                  <a:noFill/>
                </a:ln>
                <a:solidFill>
                  <a:srgbClr val="000000"/>
                </a:solidFill>
                <a:effectLst/>
                <a:uLnTx/>
                <a:uFillTx/>
                <a:latin typeface="Arial"/>
                <a:ea typeface="+mn-ea"/>
                <a:cs typeface="+mn-cs"/>
              </a:rPr>
              <a:t>/4)        </a:t>
            </a:r>
          </a:p>
        </p:txBody>
      </p:sp>
      <p:grpSp>
        <p:nvGrpSpPr>
          <p:cNvPr id="37" name="Grupo 36">
            <a:extLst>
              <a:ext uri="{FF2B5EF4-FFF2-40B4-BE49-F238E27FC236}">
                <a16:creationId xmlns:a16="http://schemas.microsoft.com/office/drawing/2014/main" id="{CC92F14C-6DE7-5948-B8F5-7B420D6A0A0E}"/>
              </a:ext>
            </a:extLst>
          </p:cNvPr>
          <p:cNvGrpSpPr/>
          <p:nvPr/>
        </p:nvGrpSpPr>
        <p:grpSpPr>
          <a:xfrm>
            <a:off x="6331133" y="1296382"/>
            <a:ext cx="1106210" cy="430806"/>
            <a:chOff x="6331133" y="1293381"/>
            <a:chExt cx="1106210" cy="430806"/>
          </a:xfrm>
        </p:grpSpPr>
        <p:sp>
          <p:nvSpPr>
            <p:cNvPr id="38" name="Rectángulo: esquinas redondeadas 38">
              <a:extLst>
                <a:ext uri="{FF2B5EF4-FFF2-40B4-BE49-F238E27FC236}">
                  <a16:creationId xmlns:a16="http://schemas.microsoft.com/office/drawing/2014/main" id="{A8257C73-9512-9468-C1CB-F49D1BB862B3}"/>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17;p5" descr="{&quot;Key&quot;:&quot;POWER_USER_SHAPE_ICON&quot;,&quot;Value&quot;:&quot;POWER_USER_SHAPE_ICON_STYLE_1&quot;}">
              <a:extLst>
                <a:ext uri="{FF2B5EF4-FFF2-40B4-BE49-F238E27FC236}">
                  <a16:creationId xmlns:a16="http://schemas.microsoft.com/office/drawing/2014/main" id="{41EA06D3-C1C3-151C-1DC9-79ACCB9811D7}"/>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3" name="Google Shape;411;p5">
              <a:extLst>
                <a:ext uri="{FF2B5EF4-FFF2-40B4-BE49-F238E27FC236}">
                  <a16:creationId xmlns:a16="http://schemas.microsoft.com/office/drawing/2014/main" id="{49A64F40-9347-0870-11BF-AFDE04566576}"/>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4" name="Google Shape;412;p5">
              <a:extLst>
                <a:ext uri="{FF2B5EF4-FFF2-40B4-BE49-F238E27FC236}">
                  <a16:creationId xmlns:a16="http://schemas.microsoft.com/office/drawing/2014/main" id="{7B1958FF-3308-3C99-AF7B-05FA1C6B5286}"/>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5" name="Google Shape;413;p5">
              <a:extLst>
                <a:ext uri="{FF2B5EF4-FFF2-40B4-BE49-F238E27FC236}">
                  <a16:creationId xmlns:a16="http://schemas.microsoft.com/office/drawing/2014/main" id="{1A466B66-B67A-43C3-FEA3-9EEFCE7AB680}"/>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6" name="Google Shape;414;p5">
              <a:extLst>
                <a:ext uri="{FF2B5EF4-FFF2-40B4-BE49-F238E27FC236}">
                  <a16:creationId xmlns:a16="http://schemas.microsoft.com/office/drawing/2014/main" id="{88229FE8-7068-78E5-524F-937A13E43AA2}"/>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7" name="Google Shape;415;p5">
              <a:extLst>
                <a:ext uri="{FF2B5EF4-FFF2-40B4-BE49-F238E27FC236}">
                  <a16:creationId xmlns:a16="http://schemas.microsoft.com/office/drawing/2014/main" id="{CEB377BD-D776-EFAF-D5C1-2C814203A017}"/>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8" name="Google Shape;408;p5">
              <a:extLst>
                <a:ext uri="{FF2B5EF4-FFF2-40B4-BE49-F238E27FC236}">
                  <a16:creationId xmlns:a16="http://schemas.microsoft.com/office/drawing/2014/main" id="{1521F482-C0C8-936C-09FF-82668F862D8B}"/>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9" name="Google Shape;409;p5">
              <a:extLst>
                <a:ext uri="{FF2B5EF4-FFF2-40B4-BE49-F238E27FC236}">
                  <a16:creationId xmlns:a16="http://schemas.microsoft.com/office/drawing/2014/main" id="{9920F689-D8A7-C9E6-043D-512A82DE15E2}"/>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51" name="Slide Number Placeholder 4">
            <a:extLst>
              <a:ext uri="{FF2B5EF4-FFF2-40B4-BE49-F238E27FC236}">
                <a16:creationId xmlns:a16="http://schemas.microsoft.com/office/drawing/2014/main" id="{315B7845-4553-5057-8B8F-8E7C4E64928D}"/>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16</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2" name="Elipse 1">
            <a:extLst>
              <a:ext uri="{FF2B5EF4-FFF2-40B4-BE49-F238E27FC236}">
                <a16:creationId xmlns:a16="http://schemas.microsoft.com/office/drawing/2014/main" id="{92DBFA17-D42B-293E-7635-0E001969ED12}"/>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3</a:t>
            </a:r>
          </a:p>
        </p:txBody>
      </p:sp>
      <p:grpSp>
        <p:nvGrpSpPr>
          <p:cNvPr id="3" name="Grupo 2">
            <a:extLst>
              <a:ext uri="{FF2B5EF4-FFF2-40B4-BE49-F238E27FC236}">
                <a16:creationId xmlns:a16="http://schemas.microsoft.com/office/drawing/2014/main" id="{2FA19EE2-5CB5-5859-BFBC-5F104DFAD1FD}"/>
              </a:ext>
            </a:extLst>
          </p:cNvPr>
          <p:cNvGrpSpPr/>
          <p:nvPr/>
        </p:nvGrpSpPr>
        <p:grpSpPr>
          <a:xfrm>
            <a:off x="6321573" y="2048334"/>
            <a:ext cx="900758" cy="592201"/>
            <a:chOff x="4601299" y="1389919"/>
            <a:chExt cx="900758" cy="592201"/>
          </a:xfrm>
          <a:effectLst>
            <a:outerShdw blurRad="50800" dist="38100" dir="2700000" algn="tl" rotWithShape="0">
              <a:prstClr val="black">
                <a:alpha val="40000"/>
              </a:prstClr>
            </a:outerShdw>
          </a:effectLst>
        </p:grpSpPr>
        <p:sp>
          <p:nvSpPr>
            <p:cNvPr id="4" name="41 Rectángulo">
              <a:extLst>
                <a:ext uri="{FF2B5EF4-FFF2-40B4-BE49-F238E27FC236}">
                  <a16:creationId xmlns:a16="http://schemas.microsoft.com/office/drawing/2014/main" id="{D8921307-B3A2-C65F-F3E2-93FAB72075A3}"/>
                </a:ext>
              </a:extLst>
            </p:cNvPr>
            <p:cNvSpPr/>
            <p:nvPr>
              <p:custDataLst>
                <p:tags r:id="rId1"/>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5" name="41 Rectángulo">
              <a:extLst>
                <a:ext uri="{FF2B5EF4-FFF2-40B4-BE49-F238E27FC236}">
                  <a16:creationId xmlns:a16="http://schemas.microsoft.com/office/drawing/2014/main" id="{260ED923-FBF1-0FCA-AD22-A358A4652D0A}"/>
                </a:ext>
              </a:extLst>
            </p:cNvPr>
            <p:cNvSpPr/>
            <p:nvPr>
              <p:custDataLst>
                <p:tags r:id="rId2"/>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7" name="43 Conector recto">
              <a:extLst>
                <a:ext uri="{FF2B5EF4-FFF2-40B4-BE49-F238E27FC236}">
                  <a16:creationId xmlns:a16="http://schemas.microsoft.com/office/drawing/2014/main" id="{E2EDADD8-69D4-EAF5-38CD-D4CD383533C7}"/>
                </a:ext>
              </a:extLst>
            </p:cNvPr>
            <p:cNvCxnSpPr>
              <a:cxnSpLocks/>
            </p:cNvCxnSpPr>
            <p:nvPr>
              <p:custDataLst>
                <p:tags r:id="rId3"/>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9" name="43 Conector recto">
              <a:extLst>
                <a:ext uri="{FF2B5EF4-FFF2-40B4-BE49-F238E27FC236}">
                  <a16:creationId xmlns:a16="http://schemas.microsoft.com/office/drawing/2014/main" id="{B5FD8200-080E-B873-6610-54242AC7A5C1}"/>
                </a:ext>
              </a:extLst>
            </p:cNvPr>
            <p:cNvCxnSpPr>
              <a:cxnSpLocks/>
            </p:cNvCxnSpPr>
            <p:nvPr>
              <p:custDataLst>
                <p:tags r:id="rId4"/>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sp>
        <p:nvSpPr>
          <p:cNvPr id="10" name="Título 78">
            <a:extLst>
              <a:ext uri="{FF2B5EF4-FFF2-40B4-BE49-F238E27FC236}">
                <a16:creationId xmlns:a16="http://schemas.microsoft.com/office/drawing/2014/main" id="{8F41E88C-87E5-3A81-3AFE-EF84D12DA57B}"/>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2593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54988" y="2031856"/>
            <a:ext cx="7272000" cy="7728409"/>
            <a:chOff x="861864" y="3105904"/>
            <a:chExt cx="6318132" cy="6380566"/>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4"/>
              <a:ext cx="6318132" cy="6380566"/>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34" name="Rectángulo: esquinas redondeadas 33">
            <a:extLst>
              <a:ext uri="{FF2B5EF4-FFF2-40B4-BE49-F238E27FC236}">
                <a16:creationId xmlns:a16="http://schemas.microsoft.com/office/drawing/2014/main" id="{1EC735F0-43F8-2F45-C991-F7C519CE1B0A}"/>
              </a:ext>
            </a:extLst>
          </p:cNvPr>
          <p:cNvSpPr/>
          <p:nvPr/>
        </p:nvSpPr>
        <p:spPr>
          <a:xfrm>
            <a:off x="290604" y="2120203"/>
            <a:ext cx="7000768" cy="2758077"/>
          </a:xfrm>
          <a:prstGeom prst="roundRect">
            <a:avLst/>
          </a:prstGeom>
          <a:solidFill>
            <a:srgbClr val="691A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rgbClr val="691A87"/>
                </a:solidFill>
                <a:latin typeface="Arial" panose="020B0604020202020204" pitchFamily="34" charset="0"/>
                <a:cs typeface="Arial" panose="020B0604020202020204" pitchFamily="34" charset="0"/>
              </a:rPr>
              <a:t>3. Communication, collaboration &amp; participation</a:t>
            </a:r>
            <a:endParaRPr lang="en-GB" sz="1200">
              <a:solidFill>
                <a:srgbClr val="691A87"/>
              </a:solidFill>
              <a:latin typeface="Arial" panose="020B0604020202020204" pitchFamily="34" charset="0"/>
              <a:cs typeface="Arial" panose="020B0604020202020204" pitchFamily="34" charset="0"/>
            </a:endParaRP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use a wide range of digital technologies to communicate </a:t>
            </a:r>
            <a:r>
              <a:rPr lang="en-GB" sz="1100">
                <a:solidFill>
                  <a:schemeClr val="tx1"/>
                </a:solidFill>
                <a:latin typeface="Arial" panose="020B0604020202020204" pitchFamily="34" charset="0"/>
                <a:cs typeface="Arial" panose="020B0604020202020204" pitchFamily="34" charset="0"/>
              </a:rPr>
              <a:t>with people and to </a:t>
            </a:r>
            <a:r>
              <a:rPr lang="en-GB" sz="1100" b="1">
                <a:solidFill>
                  <a:schemeClr val="tx1"/>
                </a:solidFill>
                <a:latin typeface="Arial" panose="020B0604020202020204" pitchFamily="34" charset="0"/>
                <a:cs typeface="Arial" panose="020B0604020202020204" pitchFamily="34" charset="0"/>
              </a:rPr>
              <a:t>understand</a:t>
            </a:r>
            <a:r>
              <a:rPr lang="en-GB" sz="1100">
                <a:solidFill>
                  <a:schemeClr val="tx1"/>
                </a:solidFill>
                <a:latin typeface="Arial" panose="020B0604020202020204" pitchFamily="34" charset="0"/>
                <a:cs typeface="Arial" panose="020B0604020202020204" pitchFamily="34" charset="0"/>
              </a:rPr>
              <a:t> </a:t>
            </a:r>
            <a:r>
              <a:rPr lang="en-GB" sz="1100" b="1">
                <a:solidFill>
                  <a:schemeClr val="tx1"/>
                </a:solidFill>
                <a:latin typeface="Arial" panose="020B0604020202020204" pitchFamily="34" charset="0"/>
                <a:cs typeface="Arial" panose="020B0604020202020204" pitchFamily="34" charset="0"/>
              </a:rPr>
              <a:t>the different nature, purpose and function </a:t>
            </a:r>
            <a:r>
              <a:rPr lang="en-GB" sz="1100">
                <a:solidFill>
                  <a:schemeClr val="tx1"/>
                </a:solidFill>
                <a:latin typeface="Arial" panose="020B0604020202020204" pitchFamily="34" charset="0"/>
                <a:cs typeface="Arial" panose="020B0604020202020204" pitchFamily="34" charset="0"/>
              </a:rPr>
              <a:t>of different methods of digital communication, acting accordingly and appropriately.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us</a:t>
            </a:r>
            <a:r>
              <a:rPr lang="en-GB" sz="1100" b="1">
                <a:solidFill>
                  <a:schemeClr val="tx1"/>
                </a:solidFill>
                <a:latin typeface="Arial" panose="020B0604020202020204" pitchFamily="34" charset="0"/>
                <a:cs typeface="Arial" panose="020B0604020202020204" pitchFamily="34" charset="0"/>
              </a:rPr>
              <a:t>e digital technologies to communicate </a:t>
            </a:r>
            <a:r>
              <a:rPr lang="en-GB" sz="1100">
                <a:solidFill>
                  <a:schemeClr val="tx1"/>
                </a:solidFill>
                <a:latin typeface="Arial" panose="020B0604020202020204" pitchFamily="34" charset="0"/>
                <a:cs typeface="Arial" panose="020B0604020202020204" pitchFamily="34" charset="0"/>
              </a:rPr>
              <a:t>respectfully and appropriately with all people and to </a:t>
            </a:r>
            <a:r>
              <a:rPr lang="en-GB" sz="1100" b="1">
                <a:solidFill>
                  <a:schemeClr val="tx1"/>
                </a:solidFill>
                <a:latin typeface="Arial" panose="020B0604020202020204" pitchFamily="34" charset="0"/>
                <a:cs typeface="Arial" panose="020B0604020202020204" pitchFamily="34" charset="0"/>
              </a:rPr>
              <a:t>recognise one’s responsibility to not engage in </a:t>
            </a:r>
            <a:r>
              <a:rPr lang="en-GB" sz="1100">
                <a:solidFill>
                  <a:schemeClr val="tx1"/>
                </a:solidFill>
                <a:latin typeface="Arial" panose="020B0604020202020204" pitchFamily="34" charset="0"/>
                <a:cs typeface="Arial" panose="020B0604020202020204" pitchFamily="34" charset="0"/>
              </a:rPr>
              <a:t>or allow others to engage in inappropriate, irresponsible, offensive or harmful communication activities.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work collaboratively with others using digital technologies and tools </a:t>
            </a:r>
            <a:r>
              <a:rPr lang="en-GB" sz="1100">
                <a:solidFill>
                  <a:schemeClr val="tx1"/>
                </a:solidFill>
                <a:latin typeface="Arial" panose="020B0604020202020204" pitchFamily="34" charset="0"/>
                <a:cs typeface="Arial" panose="020B0604020202020204" pitchFamily="34" charset="0"/>
              </a:rPr>
              <a:t>to produce shared outcomes to meet shared goals.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participate actively</a:t>
            </a:r>
            <a:r>
              <a:rPr lang="en-GB" sz="1100">
                <a:solidFill>
                  <a:schemeClr val="tx1"/>
                </a:solidFill>
                <a:latin typeface="Arial" panose="020B0604020202020204" pitchFamily="34" charset="0"/>
                <a:cs typeface="Arial" panose="020B0604020202020204" pitchFamily="34" charset="0"/>
              </a:rPr>
              <a:t> in and across digital networks.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demonstrate and champion ethical, positive, sensitive and appropriate attitudes </a:t>
            </a:r>
            <a:r>
              <a:rPr lang="en-GB" sz="1100">
                <a:solidFill>
                  <a:schemeClr val="tx1"/>
                </a:solidFill>
                <a:latin typeface="Arial" panose="020B0604020202020204" pitchFamily="34" charset="0"/>
                <a:cs typeface="Arial" panose="020B0604020202020204" pitchFamily="34" charset="0"/>
              </a:rPr>
              <a:t>and behaviours in communicating, collaborating and participating with anybody and everybody.</a:t>
            </a:r>
          </a:p>
        </p:txBody>
      </p:sp>
      <p:sp>
        <p:nvSpPr>
          <p:cNvPr id="35" name="Rectángulo: esquinas redondeadas 34">
            <a:extLst>
              <a:ext uri="{FF2B5EF4-FFF2-40B4-BE49-F238E27FC236}">
                <a16:creationId xmlns:a16="http://schemas.microsoft.com/office/drawing/2014/main" id="{F5A3C6DB-7E91-9A3D-E466-D74EB22E1508}"/>
              </a:ext>
            </a:extLst>
          </p:cNvPr>
          <p:cNvSpPr/>
          <p:nvPr/>
        </p:nvSpPr>
        <p:spPr>
          <a:xfrm>
            <a:off x="290604" y="5021334"/>
            <a:ext cx="7000768" cy="2212540"/>
          </a:xfrm>
          <a:prstGeom prst="roundRect">
            <a:avLst/>
          </a:prstGeom>
          <a:solidFill>
            <a:srgbClr val="1B3C8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rgbClr val="1B3C8E"/>
                </a:solidFill>
                <a:latin typeface="Arial" panose="020B0604020202020204" pitchFamily="34" charset="0"/>
                <a:cs typeface="Arial" panose="020B0604020202020204" pitchFamily="34" charset="0"/>
              </a:rPr>
              <a:t>4. Technical proficiency</a:t>
            </a:r>
            <a:endParaRPr lang="en-GB" sz="1200">
              <a:solidFill>
                <a:srgbClr val="1B3C8E"/>
              </a:solidFill>
              <a:latin typeface="Arial" panose="020B0604020202020204" pitchFamily="34" charset="0"/>
              <a:cs typeface="Arial" panose="020B0604020202020204" pitchFamily="34" charset="0"/>
            </a:endParaRP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use a wide range of technical devices </a:t>
            </a:r>
            <a:r>
              <a:rPr lang="en-GB" sz="1100">
                <a:solidFill>
                  <a:schemeClr val="tx1"/>
                </a:solidFill>
                <a:latin typeface="Arial" panose="020B0604020202020204" pitchFamily="34" charset="0"/>
                <a:cs typeface="Arial" panose="020B0604020202020204" pitchFamily="34" charset="0"/>
              </a:rPr>
              <a:t>in a personal and professional context both individually and with others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use a wide range of software and applications</a:t>
            </a:r>
            <a:r>
              <a:rPr lang="en-GB" sz="1100">
                <a:solidFill>
                  <a:schemeClr val="tx1"/>
                </a:solidFill>
                <a:latin typeface="Arial" panose="020B0604020202020204" pitchFamily="34" charset="0"/>
                <a:cs typeface="Arial" panose="020B0604020202020204" pitchFamily="34" charset="0"/>
              </a:rPr>
              <a:t> for personal and professional use both individually and with others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resolve technical challenges and problems</a:t>
            </a:r>
            <a:r>
              <a:rPr lang="en-GB" sz="1100">
                <a:solidFill>
                  <a:schemeClr val="tx1"/>
                </a:solidFill>
                <a:latin typeface="Arial" panose="020B0604020202020204" pitchFamily="34" charset="0"/>
                <a:cs typeface="Arial" panose="020B0604020202020204" pitchFamily="34" charset="0"/>
              </a:rPr>
              <a:t> both individually and with others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use technical knowledge to problem solve </a:t>
            </a:r>
            <a:r>
              <a:rPr lang="en-GB" sz="1100">
                <a:solidFill>
                  <a:schemeClr val="tx1"/>
                </a:solidFill>
                <a:latin typeface="Arial" panose="020B0604020202020204" pitchFamily="34" charset="0"/>
                <a:cs typeface="Arial" panose="020B0604020202020204" pitchFamily="34" charset="0"/>
              </a:rPr>
              <a:t>and achieve expected outputs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a:t>
            </a:r>
            <a:r>
              <a:rPr lang="en-GB" sz="1100" b="1">
                <a:solidFill>
                  <a:schemeClr val="tx1"/>
                </a:solidFill>
                <a:latin typeface="Arial" panose="020B0604020202020204" pitchFamily="34" charset="0"/>
                <a:cs typeface="Arial" panose="020B0604020202020204" pitchFamily="34" charset="0"/>
              </a:rPr>
              <a:t>to support others with resolving technical challenges </a:t>
            </a:r>
            <a:r>
              <a:rPr lang="en-GB" sz="1100">
                <a:solidFill>
                  <a:schemeClr val="tx1"/>
                </a:solidFill>
                <a:latin typeface="Arial" panose="020B0604020202020204" pitchFamily="34" charset="0"/>
                <a:cs typeface="Arial" panose="020B0604020202020204" pitchFamily="34" charset="0"/>
              </a:rPr>
              <a:t>and problems and/or acting on technical opportunities.</a:t>
            </a:r>
          </a:p>
        </p:txBody>
      </p:sp>
      <p:pic>
        <p:nvPicPr>
          <p:cNvPr id="25" name="Imagen 24">
            <a:extLst>
              <a:ext uri="{FF2B5EF4-FFF2-40B4-BE49-F238E27FC236}">
                <a16:creationId xmlns:a16="http://schemas.microsoft.com/office/drawing/2014/main" id="{BEB21551-9038-2519-76CC-B8E6409CC55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630" b="69815" l="82552" r="93542">
                        <a14:foregroundMark x1="90625" y1="45648" x2="92969" y2="43981"/>
                        <a14:foregroundMark x1="91458" y1="35185" x2="91615" y2="35926"/>
                        <a14:foregroundMark x1="88385" y1="29722" x2="88385" y2="29722"/>
                        <a14:foregroundMark x1="86146" y1="66852" x2="86354" y2="69815"/>
                        <a14:foregroundMark x1="85729" y1="30278" x2="86510" y2="29722"/>
                        <a14:foregroundMark x1="82656" y1="38241" x2="82813" y2="35926"/>
                        <a14:foregroundMark x1="93125" y1="42315" x2="93542" y2="41296"/>
                        <a14:foregroundMark x1="82656" y1="37870" x2="82604" y2="35926"/>
                      </a14:backgroundRemoval>
                    </a14:imgEffect>
                  </a14:imgLayer>
                </a14:imgProps>
              </a:ext>
            </a:extLst>
          </a:blip>
          <a:srcRect l="81348" t="26123" r="5433" b="28130"/>
          <a:stretch/>
        </p:blipFill>
        <p:spPr>
          <a:xfrm>
            <a:off x="6923768" y="1972739"/>
            <a:ext cx="414968" cy="807853"/>
          </a:xfrm>
          <a:prstGeom prst="rect">
            <a:avLst/>
          </a:prstGeom>
        </p:spPr>
      </p:pic>
      <p:pic>
        <p:nvPicPr>
          <p:cNvPr id="27" name="Imagen 26">
            <a:extLst>
              <a:ext uri="{FF2B5EF4-FFF2-40B4-BE49-F238E27FC236}">
                <a16:creationId xmlns:a16="http://schemas.microsoft.com/office/drawing/2014/main" id="{2613D7D4-BDAA-4D03-AD70-8971FB2483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741" b="66667" l="75417" r="91719">
                        <a14:foregroundMark x1="83021" y1="42593" x2="83021" y2="42593"/>
                        <a14:foregroundMark x1="89115" y1="39167" x2="89115" y2="39167"/>
                        <a14:foregroundMark x1="89792" y1="41944" x2="89792" y2="41944"/>
                        <a14:foregroundMark x1="88177" y1="33426" x2="88177" y2="33426"/>
                        <a14:foregroundMark x1="87969" y1="30833" x2="87969" y2="30833"/>
                        <a14:foregroundMark x1="90417" y1="41111" x2="90417" y2="41111"/>
                        <a14:foregroundMark x1="89635" y1="52685" x2="89635" y2="52685"/>
                        <a14:foregroundMark x1="88594" y1="60648" x2="88594" y2="60648"/>
                        <a14:foregroundMark x1="91458" y1="58704" x2="91458" y2="58704"/>
                        <a14:foregroundMark x1="75417" y1="50833" x2="75417" y2="50833"/>
                        <a14:foregroundMark x1="83021" y1="41389" x2="83021" y2="41389"/>
                        <a14:foregroundMark x1="83438" y1="42778" x2="83438" y2="42778"/>
                        <a14:foregroundMark x1="83281" y1="43056" x2="83281" y2="43056"/>
                        <a14:foregroundMark x1="82604" y1="44352" x2="82708" y2="44167"/>
                        <a14:foregroundMark x1="81302" y1="38148" x2="81354" y2="38426"/>
                        <a14:foregroundMark x1="81563" y1="38519" x2="83802" y2="42500"/>
                        <a14:foregroundMark x1="83021" y1="42407" x2="83854" y2="42500"/>
                        <a14:foregroundMark x1="82031" y1="44722" x2="82031" y2="42963"/>
                        <a14:foregroundMark x1="82604" y1="43056" x2="82031" y2="40648"/>
                        <a14:foregroundMark x1="82552" y1="38426" x2="82552" y2="38426"/>
                        <a14:foregroundMark x1="83229" y1="39630" x2="82604" y2="38519"/>
                        <a14:foregroundMark x1="81771" y1="38426" x2="83750" y2="37870"/>
                        <a14:foregroundMark x1="83750" y1="37870" x2="84844" y2="37778"/>
                        <a14:foregroundMark x1="84844" y1="37778" x2="85469" y2="42130"/>
                        <a14:foregroundMark x1="87604" y1="42222" x2="87969" y2="43519"/>
                        <a14:foregroundMark x1="86771" y1="52685" x2="87188" y2="50556"/>
                        <a14:foregroundMark x1="88750" y1="47315" x2="88750" y2="47315"/>
                        <a14:foregroundMark x1="88177" y1="51019" x2="88177" y2="51019"/>
                        <a14:foregroundMark x1="85987" y1="56759" x2="86458" y2="49907"/>
                        <a14:foregroundMark x1="85835" y1="58968" x2="85987" y2="56759"/>
                        <a14:foregroundMark x1="85796" y1="59541" x2="85933" y2="57553"/>
                        <a14:foregroundMark x1="86458" y1="49907" x2="88125" y2="47685"/>
                        <a14:foregroundMark x1="89063" y1="44352" x2="87760" y2="33148"/>
                        <a14:foregroundMark x1="87760" y1="33148" x2="87760" y2="35370"/>
                        <a14:foregroundMark x1="89219" y1="43241" x2="87760" y2="43611"/>
                        <a14:foregroundMark x1="88802" y1="43796" x2="87188" y2="39444"/>
                        <a14:foregroundMark x1="79219" y1="62685" x2="79531" y2="66667"/>
                        <a14:foregroundMark x1="77448" y1="42500" x2="79115" y2="36389"/>
                        <a14:foregroundMark x1="82344" y1="44167" x2="81563" y2="38889"/>
                        <a14:foregroundMark x1="82813" y1="43889" x2="85417" y2="42315"/>
                        <a14:foregroundMark x1="85677" y1="45370" x2="87760" y2="44907"/>
                        <a14:foregroundMark x1="88385" y1="31389" x2="88385" y2="31389"/>
                        <a14:foregroundMark x1="89427" y1="38148" x2="88125" y2="31759"/>
                        <a14:backgroundMark x1="85469" y1="60833" x2="86094" y2="60000"/>
                        <a14:backgroundMark x1="85833" y1="60833" x2="85469" y2="60833"/>
                        <a14:backgroundMark x1="85833" y1="59815" x2="85677" y2="59167"/>
                        <a14:backgroundMark x1="85625" y1="59630" x2="85781" y2="60556"/>
                        <a14:backgroundMark x1="85885" y1="59722" x2="85938" y2="57407"/>
                        <a14:backgroundMark x1="85938" y1="57315" x2="85781" y2="56852"/>
                        <a14:backgroundMark x1="85729" y1="59537" x2="85885" y2="57037"/>
                        <a14:backgroundMark x1="85885" y1="57500" x2="85677" y2="56759"/>
                        <a14:backgroundMark x1="85938" y1="56759" x2="85938" y2="56759"/>
                        <a14:backgroundMark x1="85938" y1="57222" x2="85938" y2="57222"/>
                        <a14:backgroundMark x1="85885" y1="56667" x2="85885" y2="56667"/>
                      </a14:backgroundRemoval>
                    </a14:imgEffect>
                  </a14:imgLayer>
                </a14:imgProps>
              </a:ext>
            </a:extLst>
          </a:blip>
          <a:srcRect l="73719" t="29393" r="6258" b="33166"/>
          <a:stretch/>
        </p:blipFill>
        <p:spPr>
          <a:xfrm>
            <a:off x="6807313" y="4848956"/>
            <a:ext cx="578787" cy="608760"/>
          </a:xfrm>
          <a:prstGeom prst="rect">
            <a:avLst/>
          </a:prstGeom>
        </p:spPr>
      </p:pic>
      <p:pic>
        <p:nvPicPr>
          <p:cNvPr id="12" name="Imagen 11">
            <a:extLst>
              <a:ext uri="{FF2B5EF4-FFF2-40B4-BE49-F238E27FC236}">
                <a16:creationId xmlns:a16="http://schemas.microsoft.com/office/drawing/2014/main" id="{EDE19359-36E9-2DB3-F13E-FE0C319BA28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0" b="87647" l="80990" r="90625">
                        <a14:foregroundMark x1="86667" y1="41961" x2="86979" y2="47647"/>
                        <a14:foregroundMark x1="83385" y1="53431" x2="84219" y2="41373"/>
                        <a14:foregroundMark x1="84219" y1="41373" x2="90781" y2="44314"/>
                        <a14:foregroundMark x1="90781" y1="44314" x2="86979" y2="53922"/>
                        <a14:foregroundMark x1="86979" y1="53922" x2="87396" y2="47843"/>
                        <a14:foregroundMark x1="87083" y1="48529" x2="85990" y2="51275"/>
                        <a14:foregroundMark x1="84427" y1="49804" x2="87083" y2="50294"/>
                        <a14:foregroundMark x1="83229" y1="50490" x2="86302" y2="51078"/>
                        <a14:foregroundMark x1="83021" y1="51373" x2="85833" y2="51569"/>
                        <a14:foregroundMark x1="82917" y1="52647" x2="85833" y2="52745"/>
                        <a14:foregroundMark x1="83177" y1="53431" x2="82031" y2="50098"/>
                        <a14:foregroundMark x1="84010" y1="52647" x2="87135" y2="53235"/>
                        <a14:foregroundMark x1="83802" y1="53529" x2="87031" y2="53529"/>
                        <a14:foregroundMark x1="84740" y1="54020" x2="87188" y2="54314"/>
                        <a14:foregroundMark x1="86094" y1="56471" x2="86094" y2="56471"/>
                        <a14:foregroundMark x1="86875" y1="54902" x2="89427" y2="50784"/>
                        <a14:foregroundMark x1="84271" y1="83824" x2="85885" y2="85882"/>
                        <a14:foregroundMark x1="82760" y1="84804" x2="82813" y2="87745"/>
                        <a14:foregroundMark x1="88021" y1="63725" x2="88490" y2="63529"/>
                        <a14:foregroundMark x1="83802" y1="65294" x2="84792" y2="64412"/>
                        <a14:foregroundMark x1="83542" y1="49118" x2="82813" y2="49118"/>
                        <a14:foregroundMark x1="82240" y1="50196" x2="81667" y2="46863"/>
                        <a14:foregroundMark x1="82135" y1="45784" x2="88021" y2="40000"/>
                        <a14:foregroundMark x1="88021" y1="40000" x2="88698" y2="41078"/>
                        <a14:foregroundMark x1="86354" y1="55490" x2="89948" y2="50098"/>
                        <a14:foregroundMark x1="90208" y1="50098" x2="88594" y2="51667"/>
                        <a14:foregroundMark x1="90260" y1="47941" x2="90052" y2="50196"/>
                        <a14:foregroundMark x1="85885" y1="54902" x2="84167" y2="51961"/>
                        <a14:foregroundMark x1="84115" y1="53137" x2="85833" y2="54314"/>
                        <a14:foregroundMark x1="85729" y1="55000" x2="83854" y2="52745"/>
                        <a14:foregroundMark x1="84375" y1="53529" x2="85417" y2="54706"/>
                        <a14:foregroundMark x1="82813" y1="45784" x2="83958" y2="42353"/>
                      </a14:backgroundRemoval>
                    </a14:imgEffect>
                  </a14:imgLayer>
                </a14:imgProps>
              </a:ext>
            </a:extLst>
          </a:blip>
          <a:srcRect l="79885" t="38627" r="8551" b="9552"/>
          <a:stretch/>
        </p:blipFill>
        <p:spPr>
          <a:xfrm>
            <a:off x="6928915" y="7013934"/>
            <a:ext cx="430265" cy="1024292"/>
          </a:xfrm>
          <a:prstGeom prst="rect">
            <a:avLst/>
          </a:prstGeom>
        </p:spPr>
      </p:pic>
      <p:cxnSp>
        <p:nvCxnSpPr>
          <p:cNvPr id="2" name="Conector recto 3">
            <a:extLst>
              <a:ext uri="{FF2B5EF4-FFF2-40B4-BE49-F238E27FC236}">
                <a16:creationId xmlns:a16="http://schemas.microsoft.com/office/drawing/2014/main" id="{66908D70-712E-5851-A490-EBBCC9EBE7D8}"/>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3" name="Rectángulo: esquinas redondeadas 38">
            <a:extLst>
              <a:ext uri="{FF2B5EF4-FFF2-40B4-BE49-F238E27FC236}">
                <a16:creationId xmlns:a16="http://schemas.microsoft.com/office/drawing/2014/main" id="{9F0331ED-4EC7-5564-93D6-D4363D774721}"/>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A Health and Care Digital Capabilities Framework (3</a:t>
            </a:r>
            <a:r>
              <a:rPr kumimoji="0" lang="en-GB" sz="1250" b="1" i="0" u="none" strike="noStrike" kern="1200" cap="none" spc="0" normalizeH="0" baseline="0" noProof="0">
                <a:ln>
                  <a:noFill/>
                </a:ln>
                <a:solidFill>
                  <a:srgbClr val="000000"/>
                </a:solidFill>
                <a:effectLst/>
                <a:uLnTx/>
                <a:uFillTx/>
                <a:latin typeface="Arial"/>
                <a:ea typeface="+mn-ea"/>
                <a:cs typeface="+mn-cs"/>
              </a:rPr>
              <a:t>/4)        </a:t>
            </a:r>
          </a:p>
        </p:txBody>
      </p:sp>
      <p:grpSp>
        <p:nvGrpSpPr>
          <p:cNvPr id="5" name="Grupo 4">
            <a:extLst>
              <a:ext uri="{FF2B5EF4-FFF2-40B4-BE49-F238E27FC236}">
                <a16:creationId xmlns:a16="http://schemas.microsoft.com/office/drawing/2014/main" id="{A276DA32-D629-6F74-20DB-6C50B6EEE7B4}"/>
              </a:ext>
            </a:extLst>
          </p:cNvPr>
          <p:cNvGrpSpPr/>
          <p:nvPr/>
        </p:nvGrpSpPr>
        <p:grpSpPr>
          <a:xfrm>
            <a:off x="6331133" y="1296382"/>
            <a:ext cx="1106210" cy="430806"/>
            <a:chOff x="6331133" y="1293381"/>
            <a:chExt cx="1106210" cy="430806"/>
          </a:xfrm>
        </p:grpSpPr>
        <p:sp>
          <p:nvSpPr>
            <p:cNvPr id="7" name="Rectángulo: esquinas redondeadas 38">
              <a:extLst>
                <a:ext uri="{FF2B5EF4-FFF2-40B4-BE49-F238E27FC236}">
                  <a16:creationId xmlns:a16="http://schemas.microsoft.com/office/drawing/2014/main" id="{9957CCAD-4B26-B202-6B42-444BB3CD8209}"/>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1" name="Google Shape;417;p5" descr="{&quot;Key&quot;:&quot;POWER_USER_SHAPE_ICON&quot;,&quot;Value&quot;:&quot;POWER_USER_SHAPE_ICON_STYLE_1&quot;}">
              <a:extLst>
                <a:ext uri="{FF2B5EF4-FFF2-40B4-BE49-F238E27FC236}">
                  <a16:creationId xmlns:a16="http://schemas.microsoft.com/office/drawing/2014/main" id="{383EF4E6-C01D-23F3-A475-4F8A92D49966}"/>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 name="Google Shape;411;p5">
              <a:extLst>
                <a:ext uri="{FF2B5EF4-FFF2-40B4-BE49-F238E27FC236}">
                  <a16:creationId xmlns:a16="http://schemas.microsoft.com/office/drawing/2014/main" id="{1EC45D74-604E-7571-494D-C9407E2525EA}"/>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2;p5">
              <a:extLst>
                <a:ext uri="{FF2B5EF4-FFF2-40B4-BE49-F238E27FC236}">
                  <a16:creationId xmlns:a16="http://schemas.microsoft.com/office/drawing/2014/main" id="{D6C848FF-D219-C1A9-D210-8078B0CFBFA6}"/>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3;p5">
              <a:extLst>
                <a:ext uri="{FF2B5EF4-FFF2-40B4-BE49-F238E27FC236}">
                  <a16:creationId xmlns:a16="http://schemas.microsoft.com/office/drawing/2014/main" id="{4952EFC7-E766-C70B-3D27-02E9BAFB1E17}"/>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14;p5">
              <a:extLst>
                <a:ext uri="{FF2B5EF4-FFF2-40B4-BE49-F238E27FC236}">
                  <a16:creationId xmlns:a16="http://schemas.microsoft.com/office/drawing/2014/main" id="{371F9922-3815-4E05-061D-41496EDD5F9F}"/>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5;p5">
              <a:extLst>
                <a:ext uri="{FF2B5EF4-FFF2-40B4-BE49-F238E27FC236}">
                  <a16:creationId xmlns:a16="http://schemas.microsoft.com/office/drawing/2014/main" id="{4707E36E-49AC-5993-7734-C4CA4206A268}"/>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08;p5">
              <a:extLst>
                <a:ext uri="{FF2B5EF4-FFF2-40B4-BE49-F238E27FC236}">
                  <a16:creationId xmlns:a16="http://schemas.microsoft.com/office/drawing/2014/main" id="{5CFB2715-4BD6-45FD-FDF9-865A0E0E6025}"/>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09;p5">
              <a:extLst>
                <a:ext uri="{FF2B5EF4-FFF2-40B4-BE49-F238E27FC236}">
                  <a16:creationId xmlns:a16="http://schemas.microsoft.com/office/drawing/2014/main" id="{EFE3932E-4A7A-8216-4CA6-946D3D075B11}"/>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0" name="Slide Number Placeholder 4">
            <a:extLst>
              <a:ext uri="{FF2B5EF4-FFF2-40B4-BE49-F238E27FC236}">
                <a16:creationId xmlns:a16="http://schemas.microsoft.com/office/drawing/2014/main" id="{8B91CDC0-C136-AD4D-1CF7-684095CB6D41}"/>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17</a:t>
            </a:fld>
            <a:endParaRPr lang="en-GB" sz="900">
              <a:solidFill>
                <a:prstClr val="black">
                  <a:lumMod val="75000"/>
                  <a:lumOff val="25000"/>
                </a:prstClr>
              </a:solidFill>
              <a:latin typeface="Arial" panose="020B0604020202020204" pitchFamily="34" charset="0"/>
              <a:cs typeface="Arial" panose="020B0604020202020204" pitchFamily="34" charset="0"/>
            </a:endParaRPr>
          </a:p>
        </p:txBody>
      </p:sp>
      <p:sp>
        <p:nvSpPr>
          <p:cNvPr id="22" name="Elipse 21">
            <a:extLst>
              <a:ext uri="{FF2B5EF4-FFF2-40B4-BE49-F238E27FC236}">
                <a16:creationId xmlns:a16="http://schemas.microsoft.com/office/drawing/2014/main" id="{456A764D-9F25-4A8E-A67F-279F468B8197}"/>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3</a:t>
            </a:r>
          </a:p>
        </p:txBody>
      </p:sp>
      <p:sp>
        <p:nvSpPr>
          <p:cNvPr id="4" name="Título 78">
            <a:extLst>
              <a:ext uri="{FF2B5EF4-FFF2-40B4-BE49-F238E27FC236}">
                <a16:creationId xmlns:a16="http://schemas.microsoft.com/office/drawing/2014/main" id="{82C6C980-34A5-6643-1B9D-C7573FCB9DC8}"/>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21" name="Rectángulo: esquinas redondeadas 20">
            <a:extLst>
              <a:ext uri="{FF2B5EF4-FFF2-40B4-BE49-F238E27FC236}">
                <a16:creationId xmlns:a16="http://schemas.microsoft.com/office/drawing/2014/main" id="{ED2BB6EB-4143-BEE3-B362-BACA299AB53E}"/>
              </a:ext>
            </a:extLst>
          </p:cNvPr>
          <p:cNvSpPr/>
          <p:nvPr/>
        </p:nvSpPr>
        <p:spPr>
          <a:xfrm>
            <a:off x="290604" y="7376929"/>
            <a:ext cx="7000768" cy="2199632"/>
          </a:xfrm>
          <a:prstGeom prst="roundRect">
            <a:avLst/>
          </a:prstGeom>
          <a:solidFill>
            <a:srgbClr val="E2851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rgbClr val="E2851D"/>
                </a:solidFill>
                <a:latin typeface="Arial" panose="020B0604020202020204" pitchFamily="34" charset="0"/>
                <a:cs typeface="Arial" panose="020B0604020202020204" pitchFamily="34" charset="0"/>
              </a:rPr>
              <a:t>5. Creation, Innovation and Research</a:t>
            </a:r>
            <a:endParaRPr lang="en-GB" sz="1200" dirty="0">
              <a:solidFill>
                <a:srgbClr val="E2851D"/>
              </a:solidFill>
              <a:latin typeface="Arial" panose="020B0604020202020204" pitchFamily="34" charset="0"/>
              <a:cs typeface="Arial" panose="020B0604020202020204" pitchFamily="34" charset="0"/>
            </a:endParaRPr>
          </a:p>
          <a:p>
            <a:pPr marL="228600" indent="-228600">
              <a:spcBef>
                <a:spcPts val="600"/>
              </a:spcBef>
              <a:buFont typeface="+mj-lt"/>
              <a:buAutoNum type="alphaLcParenR"/>
            </a:pPr>
            <a:r>
              <a:rPr lang="en-GB" sz="1100" dirty="0">
                <a:solidFill>
                  <a:schemeClr val="tx1"/>
                </a:solidFill>
                <a:latin typeface="Arial" panose="020B0604020202020204" pitchFamily="34" charset="0"/>
                <a:cs typeface="Arial" panose="020B0604020202020204" pitchFamily="34" charset="0"/>
              </a:rPr>
              <a:t>The ability to </a:t>
            </a:r>
            <a:r>
              <a:rPr lang="en-GB" sz="1100" b="1" dirty="0">
                <a:solidFill>
                  <a:schemeClr val="tx1"/>
                </a:solidFill>
                <a:latin typeface="Arial" panose="020B0604020202020204" pitchFamily="34" charset="0"/>
                <a:cs typeface="Arial" panose="020B0604020202020204" pitchFamily="34" charset="0"/>
              </a:rPr>
              <a:t>create new digital resources </a:t>
            </a:r>
            <a:r>
              <a:rPr lang="en-GB" sz="1100" dirty="0">
                <a:solidFill>
                  <a:schemeClr val="tx1"/>
                </a:solidFill>
                <a:latin typeface="Arial" panose="020B0604020202020204" pitchFamily="34" charset="0"/>
                <a:cs typeface="Arial" panose="020B0604020202020204" pitchFamily="34" charset="0"/>
              </a:rPr>
              <a:t>and/or curate existing ones working individually or in collaboration with others.</a:t>
            </a:r>
          </a:p>
          <a:p>
            <a:pPr marL="228600" indent="-228600">
              <a:spcBef>
                <a:spcPts val="600"/>
              </a:spcBef>
              <a:buFont typeface="+mj-lt"/>
              <a:buAutoNum type="alphaLcParenR"/>
            </a:pPr>
            <a:r>
              <a:rPr lang="en-GB" sz="1100" dirty="0">
                <a:solidFill>
                  <a:schemeClr val="tx1"/>
                </a:solidFill>
                <a:latin typeface="Arial" panose="020B0604020202020204" pitchFamily="34" charset="0"/>
                <a:cs typeface="Arial" panose="020B0604020202020204" pitchFamily="34" charset="0"/>
              </a:rPr>
              <a:t>The ability to </a:t>
            </a:r>
            <a:r>
              <a:rPr lang="en-GB" sz="1100" b="1" dirty="0">
                <a:solidFill>
                  <a:schemeClr val="tx1"/>
                </a:solidFill>
                <a:latin typeface="Arial" panose="020B0604020202020204" pitchFamily="34" charset="0"/>
                <a:cs typeface="Arial" panose="020B0604020202020204" pitchFamily="34" charset="0"/>
              </a:rPr>
              <a:t>use devices, technologies, techniques and applications</a:t>
            </a:r>
            <a:r>
              <a:rPr lang="en-GB" sz="1100" dirty="0">
                <a:solidFill>
                  <a:schemeClr val="tx1"/>
                </a:solidFill>
                <a:latin typeface="Arial" panose="020B0604020202020204" pitchFamily="34" charset="0"/>
                <a:cs typeface="Arial" panose="020B0604020202020204" pitchFamily="34" charset="0"/>
              </a:rPr>
              <a:t> in research, quality improvement, audit and scholarly activities  </a:t>
            </a:r>
          </a:p>
          <a:p>
            <a:pPr marL="228600" indent="-228600">
              <a:spcBef>
                <a:spcPts val="600"/>
              </a:spcBef>
              <a:buFont typeface="+mj-lt"/>
              <a:buAutoNum type="alphaLcParenR"/>
            </a:pPr>
            <a:r>
              <a:rPr lang="en-GB" sz="1100" dirty="0">
                <a:solidFill>
                  <a:schemeClr val="tx1"/>
                </a:solidFill>
                <a:latin typeface="Arial" panose="020B0604020202020204" pitchFamily="34" charset="0"/>
                <a:cs typeface="Arial" panose="020B0604020202020204" pitchFamily="34" charset="0"/>
              </a:rPr>
              <a:t>The ability to </a:t>
            </a:r>
            <a:r>
              <a:rPr lang="en-GB" sz="1100" b="1" dirty="0">
                <a:solidFill>
                  <a:schemeClr val="tx1"/>
                </a:solidFill>
                <a:latin typeface="Arial" panose="020B0604020202020204" pitchFamily="34" charset="0"/>
                <a:cs typeface="Arial" panose="020B0604020202020204" pitchFamily="34" charset="0"/>
              </a:rPr>
              <a:t>use digital technologies </a:t>
            </a:r>
            <a:r>
              <a:rPr lang="en-GB" sz="1100" dirty="0">
                <a:solidFill>
                  <a:schemeClr val="tx1"/>
                </a:solidFill>
                <a:latin typeface="Arial" panose="020B0604020202020204" pitchFamily="34" charset="0"/>
                <a:cs typeface="Arial" panose="020B0604020202020204" pitchFamily="34" charset="0"/>
              </a:rPr>
              <a:t>to support or create new ideas, solutions and decisions </a:t>
            </a:r>
          </a:p>
          <a:p>
            <a:pPr marL="228600" indent="-228600">
              <a:spcBef>
                <a:spcPts val="600"/>
              </a:spcBef>
              <a:buFont typeface="+mj-lt"/>
              <a:buAutoNum type="alphaLcParenR"/>
            </a:pPr>
            <a:r>
              <a:rPr lang="en-GB" sz="1100" dirty="0">
                <a:solidFill>
                  <a:schemeClr val="tx1"/>
                </a:solidFill>
                <a:latin typeface="Arial" panose="020B0604020202020204" pitchFamily="34" charset="0"/>
                <a:cs typeface="Arial" panose="020B0604020202020204" pitchFamily="34" charset="0"/>
              </a:rPr>
              <a:t>The ability to </a:t>
            </a:r>
            <a:r>
              <a:rPr lang="en-GB" sz="1100" b="1" dirty="0">
                <a:solidFill>
                  <a:schemeClr val="tx1"/>
                </a:solidFill>
                <a:latin typeface="Arial" panose="020B0604020202020204" pitchFamily="34" charset="0"/>
                <a:cs typeface="Arial" panose="020B0604020202020204" pitchFamily="34" charset="0"/>
              </a:rPr>
              <a:t>act as a digital champion or change agent </a:t>
            </a:r>
          </a:p>
          <a:p>
            <a:pPr marL="228600" indent="-228600">
              <a:spcBef>
                <a:spcPts val="600"/>
              </a:spcBef>
              <a:buFont typeface="+mj-lt"/>
              <a:buAutoNum type="alphaLcParenR"/>
            </a:pPr>
            <a:r>
              <a:rPr lang="en-GB" sz="1100" dirty="0">
                <a:solidFill>
                  <a:schemeClr val="tx1"/>
                </a:solidFill>
                <a:latin typeface="Arial" panose="020B0604020202020204" pitchFamily="34" charset="0"/>
                <a:cs typeface="Arial" panose="020B0604020202020204" pitchFamily="34" charset="0"/>
              </a:rPr>
              <a:t>The ability </a:t>
            </a:r>
            <a:r>
              <a:rPr lang="en-GB" sz="1100" b="1" dirty="0">
                <a:solidFill>
                  <a:schemeClr val="tx1"/>
                </a:solidFill>
                <a:latin typeface="Arial" panose="020B0604020202020204" pitchFamily="34" charset="0"/>
                <a:cs typeface="Arial" panose="020B0604020202020204" pitchFamily="34" charset="0"/>
              </a:rPr>
              <a:t>to lead on and champion the effective, appropriate, creative and innovative </a:t>
            </a:r>
            <a:r>
              <a:rPr lang="en-GB" sz="1100" dirty="0">
                <a:solidFill>
                  <a:schemeClr val="tx1"/>
                </a:solidFill>
                <a:latin typeface="Arial" panose="020B0604020202020204" pitchFamily="34" charset="0"/>
                <a:cs typeface="Arial" panose="020B0604020202020204" pitchFamily="34" charset="0"/>
              </a:rPr>
              <a:t>use of digital technologies in research, scholarship and other activities.</a:t>
            </a:r>
          </a:p>
        </p:txBody>
      </p:sp>
    </p:spTree>
    <p:extLst>
      <p:ext uri="{BB962C8B-B14F-4D97-AF65-F5344CB8AC3E}">
        <p14:creationId xmlns:p14="http://schemas.microsoft.com/office/powerpoint/2010/main" val="4240237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54988" y="2031857"/>
            <a:ext cx="7272000" cy="3404899"/>
            <a:chOff x="861864" y="3105903"/>
            <a:chExt cx="6318132" cy="6039549"/>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6039547"/>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3"/>
              <a:ext cx="6318132" cy="6039545"/>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All of these DCs are meant to serve as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reference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for any healthcare staff to </a:t>
              </a:r>
              <a:r>
                <a:rPr lang="en-GB" sz="1100" b="1">
                  <a:solidFill>
                    <a:srgbClr val="000000"/>
                  </a:solidFill>
                  <a:latin typeface="Arial" panose="020B0604020202020204" pitchFamily="34" charset="0"/>
                  <a:cs typeface="Arial" panose="020B0604020202020204" pitchFamily="34" charset="0"/>
                </a:rPr>
                <a:t>understand their digital literacy level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and set a </a:t>
              </a:r>
              <a:r>
                <a:rPr lang="en-GB" sz="1100" b="1">
                  <a:solidFill>
                    <a:srgbClr val="000000"/>
                  </a:solidFill>
                  <a:latin typeface="Arial" panose="020B0604020202020204" pitchFamily="34" charset="0"/>
                  <a:cs typeface="Arial" panose="020B0604020202020204" pitchFamily="34" charset="0"/>
                </a:rPr>
                <a:t>path towards improvement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These DCs not only value technical skills, but also the </a:t>
              </a:r>
              <a:r>
                <a:rPr lang="en-GB" sz="1100" b="1">
                  <a:solidFill>
                    <a:srgbClr val="000000"/>
                  </a:solidFill>
                  <a:latin typeface="Arial" panose="020B0604020202020204" pitchFamily="34" charset="0"/>
                  <a:cs typeface="Arial" panose="020B0604020202020204" pitchFamily="34" charset="0"/>
                </a:rPr>
                <a:t>attainment of a positive attitude towards technology and innovation.</a:t>
              </a: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34" name="Rectángulo: esquinas redondeadas 33">
            <a:extLst>
              <a:ext uri="{FF2B5EF4-FFF2-40B4-BE49-F238E27FC236}">
                <a16:creationId xmlns:a16="http://schemas.microsoft.com/office/drawing/2014/main" id="{1EC735F0-43F8-2F45-C991-F7C519CE1B0A}"/>
              </a:ext>
            </a:extLst>
          </p:cNvPr>
          <p:cNvSpPr/>
          <p:nvPr/>
        </p:nvSpPr>
        <p:spPr>
          <a:xfrm>
            <a:off x="290604" y="2120204"/>
            <a:ext cx="7000768" cy="2483328"/>
          </a:xfrm>
          <a:prstGeom prst="roundRect">
            <a:avLst/>
          </a:prstGeom>
          <a:solidFill>
            <a:srgbClr val="DAE8F1">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chemeClr val="accent1">
                    <a:lumMod val="50000"/>
                  </a:schemeClr>
                </a:solidFill>
                <a:latin typeface="Arial" panose="020B0604020202020204" pitchFamily="34" charset="0"/>
                <a:cs typeface="Arial" panose="020B0604020202020204" pitchFamily="34" charset="0"/>
              </a:rPr>
              <a:t>6. Digital Identity, Wellbeing, Safety and Security</a:t>
            </a:r>
            <a:endParaRPr lang="en-GB" sz="1200">
              <a:solidFill>
                <a:schemeClr val="accent1">
                  <a:lumMod val="50000"/>
                </a:schemeClr>
              </a:solidFill>
              <a:latin typeface="Arial" panose="020B0604020202020204" pitchFamily="34" charset="0"/>
              <a:cs typeface="Arial" panose="020B0604020202020204" pitchFamily="34" charset="0"/>
            </a:endParaRP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develop, promote and safeguard appropriate digital identity</a:t>
            </a:r>
            <a:r>
              <a:rPr lang="en-GB" sz="1100">
                <a:solidFill>
                  <a:schemeClr val="tx1"/>
                </a:solidFill>
                <a:latin typeface="Arial" panose="020B0604020202020204" pitchFamily="34" charset="0"/>
                <a:cs typeface="Arial" panose="020B0604020202020204" pitchFamily="34" charset="0"/>
              </a:rPr>
              <a:t>(-ies) that support a positive personal and organisational reputation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use digital technologies in ways that support personal wellbeing and safety </a:t>
            </a:r>
            <a:r>
              <a:rPr lang="en-GB" sz="1100">
                <a:solidFill>
                  <a:schemeClr val="tx1"/>
                </a:solidFill>
                <a:latin typeface="Arial" panose="020B0604020202020204" pitchFamily="34" charset="0"/>
                <a:cs typeface="Arial" panose="020B0604020202020204" pitchFamily="34" charset="0"/>
              </a:rPr>
              <a:t>and the wellbeing and safety of others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recognise and act upon digital situations </a:t>
            </a:r>
            <a:r>
              <a:rPr lang="en-GB" sz="1100">
                <a:solidFill>
                  <a:schemeClr val="tx1"/>
                </a:solidFill>
                <a:latin typeface="Arial" panose="020B0604020202020204" pitchFamily="34" charset="0"/>
                <a:cs typeface="Arial" panose="020B0604020202020204" pitchFamily="34" charset="0"/>
              </a:rPr>
              <a:t>and events that might compromise personal, professional or organisational security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demonstrate and champion ethical, positive, healthy and appropriate attitudes</a:t>
            </a:r>
            <a:r>
              <a:rPr lang="en-GB" sz="1100">
                <a:solidFill>
                  <a:schemeClr val="tx1"/>
                </a:solidFill>
                <a:latin typeface="Arial" panose="020B0604020202020204" pitchFamily="34" charset="0"/>
                <a:cs typeface="Arial" panose="020B0604020202020204" pitchFamily="34" charset="0"/>
              </a:rPr>
              <a:t> and behaviours in relation to digital identity, wellbeing and safety of self and others  </a:t>
            </a:r>
          </a:p>
          <a:p>
            <a:pPr marL="228600" indent="-228600">
              <a:spcBef>
                <a:spcPts val="600"/>
              </a:spcBef>
              <a:buFont typeface="+mj-lt"/>
              <a:buAutoNum type="alphaLcParenR"/>
            </a:pPr>
            <a:r>
              <a:rPr lang="en-GB" sz="1100">
                <a:solidFill>
                  <a:schemeClr val="tx1"/>
                </a:solidFill>
                <a:latin typeface="Arial" panose="020B0604020202020204" pitchFamily="34" charset="0"/>
                <a:cs typeface="Arial" panose="020B0604020202020204" pitchFamily="34" charset="0"/>
              </a:rPr>
              <a:t>The ability to </a:t>
            </a:r>
            <a:r>
              <a:rPr lang="en-GB" sz="1100" b="1">
                <a:solidFill>
                  <a:schemeClr val="tx1"/>
                </a:solidFill>
                <a:latin typeface="Arial" panose="020B0604020202020204" pitchFamily="34" charset="0"/>
                <a:cs typeface="Arial" panose="020B0604020202020204" pitchFamily="34" charset="0"/>
              </a:rPr>
              <a:t>understand and manage the impact of own and others’ activities </a:t>
            </a:r>
            <a:r>
              <a:rPr lang="en-GB" sz="1100">
                <a:solidFill>
                  <a:schemeClr val="tx1"/>
                </a:solidFill>
                <a:latin typeface="Arial" panose="020B0604020202020204" pitchFamily="34" charset="0"/>
                <a:cs typeface="Arial" panose="020B0604020202020204" pitchFamily="34" charset="0"/>
              </a:rPr>
              <a:t>on the environment</a:t>
            </a:r>
          </a:p>
        </p:txBody>
      </p:sp>
      <p:pic>
        <p:nvPicPr>
          <p:cNvPr id="11" name="Imagen 10">
            <a:extLst>
              <a:ext uri="{FF2B5EF4-FFF2-40B4-BE49-F238E27FC236}">
                <a16:creationId xmlns:a16="http://schemas.microsoft.com/office/drawing/2014/main" id="{36648406-0568-06DC-C58B-235AB4BFFCE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745" b="78235" l="80781" r="91458">
                        <a14:foregroundMark x1="82604" y1="50686" x2="82917" y2="62549"/>
                        <a14:foregroundMark x1="82448" y1="45490" x2="83385" y2="46569"/>
                        <a14:foregroundMark x1="81979" y1="46275" x2="83177" y2="46471"/>
                        <a14:foregroundMark x1="82344" y1="49314" x2="82344" y2="49314"/>
                        <a14:foregroundMark x1="83021" y1="49020" x2="81771" y2="49608"/>
                        <a14:foregroundMark x1="83854" y1="53431" x2="83958" y2="55196"/>
                        <a14:foregroundMark x1="81875" y1="60294" x2="83438" y2="78333"/>
                        <a14:foregroundMark x1="88750" y1="78431" x2="89635" y2="78039"/>
                        <a14:foregroundMark x1="87188" y1="49412" x2="87552" y2="48922"/>
                        <a14:foregroundMark x1="89479" y1="51078" x2="89427" y2="44902"/>
                        <a14:foregroundMark x1="86354" y1="54020" x2="88438" y2="53824"/>
                        <a14:foregroundMark x1="87396" y1="54412" x2="86563" y2="55686"/>
                        <a14:foregroundMark x1="89271" y1="59412" x2="89167" y2="60196"/>
                        <a14:foregroundMark x1="87813" y1="59804" x2="87813" y2="59804"/>
                        <a14:foregroundMark x1="91510" y1="40784" x2="91198" y2="33922"/>
                        <a14:foregroundMark x1="80781" y1="32745" x2="82344" y2="32745"/>
                        <a14:foregroundMark x1="80781" y1="39510" x2="81198" y2="40784"/>
                        <a14:foregroundMark x1="82500" y1="37745" x2="82500" y2="37745"/>
                        <a14:foregroundMark x1="89740" y1="37353" x2="89740" y2="37353"/>
                        <a14:foregroundMark x1="89531" y1="38529" x2="89531" y2="38529"/>
                        <a14:foregroundMark x1="89219" y1="49706" x2="89323" y2="51373"/>
                        <a14:foregroundMark x1="88958" y1="50098" x2="88958" y2="50098"/>
                        <a14:foregroundMark x1="88906" y1="50686" x2="88906" y2="50686"/>
                        <a14:foregroundMark x1="88490" y1="59804" x2="88958" y2="59804"/>
                        <a14:foregroundMark x1="81615" y1="49804" x2="82865" y2="42745"/>
                        <a14:foregroundMark x1="89010" y1="78039" x2="90260" y2="76373"/>
                      </a14:backgroundRemoval>
                    </a14:imgEffect>
                  </a14:imgLayer>
                </a14:imgProps>
              </a:ext>
            </a:extLst>
          </a:blip>
          <a:srcRect l="79652" t="27575" r="7308" b="16385"/>
          <a:stretch/>
        </p:blipFill>
        <p:spPr>
          <a:xfrm>
            <a:off x="6883845" y="1957954"/>
            <a:ext cx="418456" cy="955367"/>
          </a:xfrm>
          <a:prstGeom prst="rect">
            <a:avLst/>
          </a:prstGeom>
        </p:spPr>
      </p:pic>
      <p:sp>
        <p:nvSpPr>
          <p:cNvPr id="13" name="Rectángulo 40">
            <a:extLst>
              <a:ext uri="{FF2B5EF4-FFF2-40B4-BE49-F238E27FC236}">
                <a16:creationId xmlns:a16="http://schemas.microsoft.com/office/drawing/2014/main" id="{D2BF5E7F-999C-0317-B376-F2E1DC7A9703}"/>
              </a:ext>
            </a:extLst>
          </p:cNvPr>
          <p:cNvSpPr/>
          <p:nvPr/>
        </p:nvSpPr>
        <p:spPr>
          <a:xfrm rot="5400000">
            <a:off x="3716855" y="1990412"/>
            <a:ext cx="190800" cy="727200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lang="en-GB" sz="1070" b="1">
                <a:solidFill>
                  <a:srgbClr val="FFFFFF"/>
                </a:solidFill>
                <a:latin typeface="Arial"/>
              </a:rPr>
              <a:t>IV</a:t>
            </a:r>
            <a:r>
              <a:rPr kumimoji="0" lang="en-GB" sz="1070" b="1" i="0" u="none" strike="noStrike" kern="1200" cap="none" spc="0" normalizeH="0" baseline="0" noProof="0">
                <a:ln>
                  <a:noFill/>
                </a:ln>
                <a:solidFill>
                  <a:srgbClr val="FFFFFF"/>
                </a:solidFill>
                <a:effectLst/>
                <a:uLnTx/>
                <a:uFillTx/>
                <a:latin typeface="Arial"/>
                <a:ea typeface="+mn-ea"/>
                <a:cs typeface="+mn-cs"/>
              </a:rPr>
              <a:t>. Training &amp; Certification tools </a:t>
            </a:r>
          </a:p>
        </p:txBody>
      </p:sp>
      <p:grpSp>
        <p:nvGrpSpPr>
          <p:cNvPr id="14" name="Grupo 13">
            <a:extLst>
              <a:ext uri="{FF2B5EF4-FFF2-40B4-BE49-F238E27FC236}">
                <a16:creationId xmlns:a16="http://schemas.microsoft.com/office/drawing/2014/main" id="{CC301393-BBAB-AD9C-314A-56AD0CBCF654}"/>
              </a:ext>
            </a:extLst>
          </p:cNvPr>
          <p:cNvGrpSpPr/>
          <p:nvPr/>
        </p:nvGrpSpPr>
        <p:grpSpPr>
          <a:xfrm>
            <a:off x="176255" y="5809871"/>
            <a:ext cx="7272000" cy="3927458"/>
            <a:chOff x="861864" y="3105905"/>
            <a:chExt cx="6318132" cy="6479160"/>
          </a:xfrm>
        </p:grpSpPr>
        <p:sp>
          <p:nvSpPr>
            <p:cNvPr id="15" name="Rectángulo 14">
              <a:extLst>
                <a:ext uri="{FF2B5EF4-FFF2-40B4-BE49-F238E27FC236}">
                  <a16:creationId xmlns:a16="http://schemas.microsoft.com/office/drawing/2014/main" id="{5D5C3BFA-F93E-86D0-2B36-67E4CCF5EF98}"/>
                </a:ext>
              </a:extLst>
            </p:cNvPr>
            <p:cNvSpPr/>
            <p:nvPr/>
          </p:nvSpPr>
          <p:spPr>
            <a:xfrm>
              <a:off x="861864" y="3105905"/>
              <a:ext cx="6318132" cy="6479160"/>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ángulo 29">
              <a:extLst>
                <a:ext uri="{FF2B5EF4-FFF2-40B4-BE49-F238E27FC236}">
                  <a16:creationId xmlns:a16="http://schemas.microsoft.com/office/drawing/2014/main" id="{21C989ED-83A3-4ED9-CC8F-7652B4F06578}"/>
                </a:ext>
              </a:extLst>
            </p:cNvPr>
            <p:cNvSpPr/>
            <p:nvPr/>
          </p:nvSpPr>
          <p:spPr>
            <a:xfrm>
              <a:off x="861864" y="3105905"/>
              <a:ext cx="6318132" cy="6479160"/>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NHS Digital Academy has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not yet developed any certification tool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can allow healthcare staff to credit their digital literacy level. There is, however, a </a:t>
              </a:r>
              <a:r>
                <a:rPr lang="en-GB" sz="1100" b="1">
                  <a:solidFill>
                    <a:srgbClr val="000000"/>
                  </a:solidFill>
                  <a:latin typeface="Arial" panose="020B0604020202020204" pitchFamily="34" charset="0"/>
                  <a:cs typeface="Arial" panose="020B0604020202020204" pitchFamily="34" charset="0"/>
                </a:rPr>
                <a:t>Digital Skills Assessment Tool (DSAT)</a:t>
              </a:r>
              <a:r>
                <a:rPr lang="en-GB" sz="1100" b="1" baseline="30000">
                  <a:solidFill>
                    <a:srgbClr val="000000"/>
                  </a:solidFill>
                  <a:latin typeface="Arial" panose="020B0604020202020204" pitchFamily="34" charset="0"/>
                  <a:cs typeface="Arial" panose="020B0604020202020204" pitchFamily="34" charset="0"/>
                </a:rPr>
                <a:t>6</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has been tested in one of the NHS’s hospitals</a:t>
              </a:r>
              <a:r>
                <a:rPr lang="en-GB" sz="1100" baseline="30000">
                  <a:solidFill>
                    <a:srgbClr val="000000"/>
                  </a:solidFill>
                  <a:latin typeface="Arial" panose="020B0604020202020204" pitchFamily="34" charset="0"/>
                  <a:cs typeface="Arial" panose="020B0604020202020204" pitchFamily="34" charset="0"/>
                </a:rPr>
                <a:t> 7</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and is expected to rollout in early </a:t>
              </a:r>
              <a:r>
                <a:rPr lang="en-GB" sz="1100" b="1">
                  <a:solidFill>
                    <a:srgbClr val="000000"/>
                  </a:solidFill>
                  <a:latin typeface="Arial" panose="020B0604020202020204" pitchFamily="34" charset="0"/>
                  <a:cs typeface="Arial" panose="020B0604020202020204" pitchFamily="34" charset="0"/>
                </a:rPr>
                <a:t>spring 2023</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DSAT is an </a:t>
              </a:r>
              <a:r>
                <a:rPr lang="en-GB" sz="1100" b="1">
                  <a:solidFill>
                    <a:srgbClr val="000000"/>
                  </a:solidFill>
                  <a:latin typeface="Arial" panose="020B0604020202020204" pitchFamily="34" charset="0"/>
                  <a:cs typeface="Arial" panose="020B0604020202020204" pitchFamily="34" charset="0"/>
                </a:rPr>
                <a:t>interactive online assessment tool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will allow healthcare staff to </a:t>
              </a:r>
              <a:r>
                <a:rPr lang="en-GB" sz="1100" b="1">
                  <a:solidFill>
                    <a:srgbClr val="000000"/>
                  </a:solidFill>
                  <a:latin typeface="Arial" panose="020B0604020202020204" pitchFamily="34" charset="0"/>
                  <a:cs typeface="Arial" panose="020B0604020202020204" pitchFamily="34" charset="0"/>
                </a:rPr>
                <a:t>answer a set of questions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d</a:t>
              </a:r>
              <a:r>
                <a:rPr lang="en-GB" sz="1100" b="1">
                  <a:solidFill>
                    <a:srgbClr val="000000"/>
                  </a:solidFill>
                  <a:latin typeface="Arial" panose="020B0604020202020204" pitchFamily="34" charset="0"/>
                  <a:cs typeface="Arial" panose="020B0604020202020204" pitchFamily="34" charset="0"/>
                </a:rPr>
                <a:t>etermine their current digital literacy levels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Once this questionnaire is completed, the user will be </a:t>
              </a:r>
              <a:r>
                <a:rPr lang="en-GB" sz="1100" b="1">
                  <a:solidFill>
                    <a:srgbClr val="000000"/>
                  </a:solidFill>
                  <a:latin typeface="Arial" panose="020B0604020202020204" pitchFamily="34" charset="0"/>
                  <a:cs typeface="Arial" panose="020B0604020202020204" pitchFamily="34" charset="0"/>
                </a:rPr>
                <a:t>directed to relevant learning resources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according to </a:t>
              </a:r>
              <a:r>
                <a:rPr lang="en-GB" sz="1100" b="1">
                  <a:solidFill>
                    <a:srgbClr val="000000"/>
                  </a:solidFill>
                  <a:latin typeface="Arial" panose="020B0604020202020204" pitchFamily="34" charset="0"/>
                  <a:cs typeface="Arial" panose="020B0604020202020204" pitchFamily="34" charset="0"/>
                </a:rPr>
                <a:t>their specific skill needs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There are several identified </a:t>
              </a:r>
              <a:r>
                <a:rPr lang="en-GB" sz="1100" b="1">
                  <a:solidFill>
                    <a:srgbClr val="000000"/>
                  </a:solidFill>
                  <a:latin typeface="Arial" panose="020B0604020202020204" pitchFamily="34" charset="0"/>
                  <a:cs typeface="Arial" panose="020B0604020202020204" pitchFamily="34" charset="0"/>
                </a:rPr>
                <a:t>benefits</a:t>
              </a:r>
              <a:r>
                <a:rPr lang="en-GB" sz="1100" b="1" baseline="30000">
                  <a:solidFill>
                    <a:srgbClr val="000000"/>
                  </a:solidFill>
                  <a:latin typeface="Arial" panose="020B0604020202020204" pitchFamily="34" charset="0"/>
                  <a:cs typeface="Arial" panose="020B0604020202020204" pitchFamily="34" charset="0"/>
                </a:rPr>
                <a:t>8</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of the tool’s implementation such as the assurance </a:t>
              </a:r>
              <a:r>
                <a:rPr lang="en-GB" sz="1100" b="1">
                  <a:solidFill>
                    <a:srgbClr val="000000"/>
                  </a:solidFill>
                  <a:latin typeface="Arial" panose="020B0604020202020204" pitchFamily="34" charset="0"/>
                  <a:cs typeface="Arial" panose="020B0604020202020204" pitchFamily="34" charset="0"/>
                </a:rPr>
                <a:t>of curated digital skills learning resources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for HWF, or the </a:t>
              </a:r>
              <a:r>
                <a:rPr lang="en-GB" sz="1100" b="1">
                  <a:solidFill>
                    <a:srgbClr val="000000"/>
                  </a:solidFill>
                  <a:latin typeface="Arial" panose="020B0604020202020204" pitchFamily="34" charset="0"/>
                  <a:cs typeface="Arial" panose="020B0604020202020204" pitchFamily="34" charset="0"/>
                </a:rPr>
                <a:t>provision of anonymised data for managers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understand and evaluate digital literacy skills and training needs of their staff.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terms of </a:t>
              </a:r>
              <a:r>
                <a:rPr lang="en-GB" sz="1100" b="1">
                  <a:solidFill>
                    <a:srgbClr val="000000"/>
                  </a:solidFill>
                  <a:latin typeface="Arial" panose="020B0604020202020204" pitchFamily="34" charset="0"/>
                  <a:cs typeface="Arial" panose="020B0604020202020204" pitchFamily="34" charset="0"/>
                </a:rPr>
                <a:t>training resources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NHS Digital Academy has developed </a:t>
              </a:r>
              <a:r>
                <a:rPr lang="en-GB" sz="1100" b="1">
                  <a:solidFill>
                    <a:srgbClr val="000000"/>
                  </a:solidFill>
                  <a:latin typeface="Arial" panose="020B0604020202020204" pitchFamily="34" charset="0"/>
                  <a:cs typeface="Arial" panose="020B0604020202020204" pitchFamily="34" charset="0"/>
                </a:rPr>
                <a:t>two platforms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first one is the </a:t>
              </a:r>
              <a:r>
                <a:rPr lang="en-GB" sz="1100" b="1">
                  <a:solidFill>
                    <a:srgbClr val="000000"/>
                  </a:solidFill>
                  <a:latin typeface="Arial" panose="020B0604020202020204" pitchFamily="34" charset="0"/>
                  <a:cs typeface="Arial" panose="020B0604020202020204" pitchFamily="34" charset="0"/>
                </a:rPr>
                <a:t>“Learning Hub</a:t>
              </a:r>
              <a:r>
                <a:rPr lang="en-GB" sz="1100" b="1" baseline="30000">
                  <a:solidFill>
                    <a:srgbClr val="000000"/>
                  </a:solidFill>
                  <a:latin typeface="Arial" panose="020B0604020202020204" pitchFamily="34" charset="0"/>
                  <a:cs typeface="Arial" panose="020B0604020202020204" pitchFamily="34" charset="0"/>
                </a:rPr>
                <a:t>”9</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 common </a:t>
              </a:r>
              <a:r>
                <a:rPr lang="en-GB" sz="1100" b="1">
                  <a:solidFill>
                    <a:srgbClr val="000000"/>
                  </a:solidFill>
                  <a:latin typeface="Arial" panose="020B0604020202020204" pitchFamily="34" charset="0"/>
                  <a:cs typeface="Arial" panose="020B0604020202020204" pitchFamily="34" charset="0"/>
                </a:rPr>
                <a:t>repository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in which healthcare workers can </a:t>
              </a:r>
              <a:r>
                <a:rPr lang="en-GB" sz="1100" b="1">
                  <a:solidFill>
                    <a:srgbClr val="000000"/>
                  </a:solidFill>
                  <a:latin typeface="Arial" panose="020B0604020202020204" pitchFamily="34" charset="0"/>
                  <a:cs typeface="Arial" panose="020B0604020202020204" pitchFamily="34" charset="0"/>
                </a:rPr>
                <a:t>contribute and share external learning resources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that could be of use </a:t>
              </a:r>
              <a:r>
                <a:rPr lang="en-GB" sz="1100" b="1">
                  <a:solidFill>
                    <a:srgbClr val="000000"/>
                  </a:solidFill>
                  <a:latin typeface="Arial" panose="020B0604020202020204" pitchFamily="34" charset="0"/>
                  <a:cs typeface="Arial" panose="020B0604020202020204" pitchFamily="34" charset="0"/>
                </a:rPr>
                <a:t>for</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their colleagues. The second one is the </a:t>
              </a:r>
              <a:r>
                <a:rPr lang="en-GB" sz="1100" b="1">
                  <a:solidFill>
                    <a:srgbClr val="000000"/>
                  </a:solidFill>
                  <a:latin typeface="Arial" panose="020B0604020202020204" pitchFamily="34" charset="0"/>
                  <a:cs typeface="Arial" panose="020B0604020202020204" pitchFamily="34" charset="0"/>
                </a:rPr>
                <a:t>“NHS Digital Academy learning programmes</a:t>
              </a:r>
              <a:r>
                <a:rPr lang="en-GB" sz="1100" b="1" baseline="30000">
                  <a:solidFill>
                    <a:srgbClr val="000000"/>
                  </a:solidFill>
                  <a:latin typeface="Arial" panose="020B0604020202020204" pitchFamily="34" charset="0"/>
                  <a:cs typeface="Arial" panose="020B0604020202020204" pitchFamily="34" charset="0"/>
                </a:rPr>
                <a:t>”10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which </a:t>
              </a:r>
              <a:r>
                <a:rPr lang="en-GB" sz="1100" b="1">
                  <a:solidFill>
                    <a:srgbClr val="000000"/>
                  </a:solidFill>
                  <a:latin typeface="Arial" panose="020B0604020202020204" pitchFamily="34" charset="0"/>
                  <a:cs typeface="Arial" panose="020B0604020202020204" pitchFamily="34" charset="0"/>
                </a:rPr>
                <a:t>compiles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different </a:t>
              </a:r>
              <a:r>
                <a:rPr lang="en-GB" sz="1100" b="1">
                  <a:solidFill>
                    <a:srgbClr val="000000"/>
                  </a:solidFill>
                  <a:latin typeface="Arial" panose="020B0604020202020204" pitchFamily="34" charset="0"/>
                  <a:cs typeface="Arial" panose="020B0604020202020204" pitchFamily="34" charset="0"/>
                </a:rPr>
                <a:t>learning offerings that the institution provides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bearing in mind competency levels and specific professions.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It should be noted that the NHS Digital Academy is an </a:t>
              </a:r>
              <a:r>
                <a:rPr lang="en-GB" sz="1100" b="1">
                  <a:solidFill>
                    <a:srgbClr val="000000"/>
                  </a:solidFill>
                  <a:latin typeface="Arial" panose="020B0604020202020204" pitchFamily="34" charset="0"/>
                  <a:cs typeface="Arial" panose="020B0604020202020204" pitchFamily="34" charset="0"/>
                </a:rPr>
                <a:t>ongoing project from which many other tools are expected to be developed in the following years.</a:t>
              </a:r>
            </a:p>
          </p:txBody>
        </p:sp>
      </p:grpSp>
      <p:cxnSp>
        <p:nvCxnSpPr>
          <p:cNvPr id="2" name="Conector recto 3">
            <a:extLst>
              <a:ext uri="{FF2B5EF4-FFF2-40B4-BE49-F238E27FC236}">
                <a16:creationId xmlns:a16="http://schemas.microsoft.com/office/drawing/2014/main" id="{8B9FF83D-D626-E464-6103-9DA99E929D33}"/>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3" name="Rectángulo: esquinas redondeadas 38">
            <a:extLst>
              <a:ext uri="{FF2B5EF4-FFF2-40B4-BE49-F238E27FC236}">
                <a16:creationId xmlns:a16="http://schemas.microsoft.com/office/drawing/2014/main" id="{E498BEDE-DF7C-A321-E237-315160C01BB4}"/>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A Health and Care Digital Capabilities Framework (4</a:t>
            </a:r>
            <a:r>
              <a:rPr kumimoji="0" lang="en-GB" sz="1250" b="1" i="0" u="none" strike="noStrike" kern="1200" cap="none" spc="0" normalizeH="0" baseline="0" noProof="0">
                <a:ln>
                  <a:noFill/>
                </a:ln>
                <a:solidFill>
                  <a:srgbClr val="000000"/>
                </a:solidFill>
                <a:effectLst/>
                <a:uLnTx/>
                <a:uFillTx/>
                <a:latin typeface="Arial"/>
                <a:ea typeface="+mn-ea"/>
                <a:cs typeface="+mn-cs"/>
              </a:rPr>
              <a:t>/4)        </a:t>
            </a:r>
          </a:p>
        </p:txBody>
      </p:sp>
      <p:grpSp>
        <p:nvGrpSpPr>
          <p:cNvPr id="5" name="Grupo 4">
            <a:extLst>
              <a:ext uri="{FF2B5EF4-FFF2-40B4-BE49-F238E27FC236}">
                <a16:creationId xmlns:a16="http://schemas.microsoft.com/office/drawing/2014/main" id="{5737531B-BEFC-5C33-EDFF-F83DC91F1931}"/>
              </a:ext>
            </a:extLst>
          </p:cNvPr>
          <p:cNvGrpSpPr/>
          <p:nvPr/>
        </p:nvGrpSpPr>
        <p:grpSpPr>
          <a:xfrm>
            <a:off x="6331133" y="1296382"/>
            <a:ext cx="1106210" cy="430806"/>
            <a:chOff x="6331133" y="1293381"/>
            <a:chExt cx="1106210" cy="430806"/>
          </a:xfrm>
        </p:grpSpPr>
        <p:sp>
          <p:nvSpPr>
            <p:cNvPr id="7" name="Rectángulo: esquinas redondeadas 38">
              <a:extLst>
                <a:ext uri="{FF2B5EF4-FFF2-40B4-BE49-F238E27FC236}">
                  <a16:creationId xmlns:a16="http://schemas.microsoft.com/office/drawing/2014/main" id="{B454900E-B4A7-C182-F3CA-C3385A665357}"/>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0" name="Google Shape;417;p5" descr="{&quot;Key&quot;:&quot;POWER_USER_SHAPE_ICON&quot;,&quot;Value&quot;:&quot;POWER_USER_SHAPE_ICON_STYLE_1&quot;}">
              <a:extLst>
                <a:ext uri="{FF2B5EF4-FFF2-40B4-BE49-F238E27FC236}">
                  <a16:creationId xmlns:a16="http://schemas.microsoft.com/office/drawing/2014/main" id="{E1693FFD-C9B6-5454-BF5C-5FE3ED807BDD}"/>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2" name="Google Shape;411;p5">
              <a:extLst>
                <a:ext uri="{FF2B5EF4-FFF2-40B4-BE49-F238E27FC236}">
                  <a16:creationId xmlns:a16="http://schemas.microsoft.com/office/drawing/2014/main" id="{34393C15-150C-147F-FB5F-C67590430469}"/>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2;p5">
              <a:extLst>
                <a:ext uri="{FF2B5EF4-FFF2-40B4-BE49-F238E27FC236}">
                  <a16:creationId xmlns:a16="http://schemas.microsoft.com/office/drawing/2014/main" id="{A95287EA-6902-B36A-9364-B4B82269C562}"/>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13;p5">
              <a:extLst>
                <a:ext uri="{FF2B5EF4-FFF2-40B4-BE49-F238E27FC236}">
                  <a16:creationId xmlns:a16="http://schemas.microsoft.com/office/drawing/2014/main" id="{DD84BEAA-B162-C5E9-7D5E-A9BA0B594FC1}"/>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4;p5">
              <a:extLst>
                <a:ext uri="{FF2B5EF4-FFF2-40B4-BE49-F238E27FC236}">
                  <a16:creationId xmlns:a16="http://schemas.microsoft.com/office/drawing/2014/main" id="{2CBE4E33-8F3E-2EEB-2CED-E1BDB727354A}"/>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5;p5">
              <a:extLst>
                <a:ext uri="{FF2B5EF4-FFF2-40B4-BE49-F238E27FC236}">
                  <a16:creationId xmlns:a16="http://schemas.microsoft.com/office/drawing/2014/main" id="{913EFE11-3368-F506-E0D7-201E4B0D0304}"/>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08;p5">
              <a:extLst>
                <a:ext uri="{FF2B5EF4-FFF2-40B4-BE49-F238E27FC236}">
                  <a16:creationId xmlns:a16="http://schemas.microsoft.com/office/drawing/2014/main" id="{E54620E3-E7A8-C3A3-17A6-A4C0368FC30A}"/>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3" name="Google Shape;409;p5">
              <a:extLst>
                <a:ext uri="{FF2B5EF4-FFF2-40B4-BE49-F238E27FC236}">
                  <a16:creationId xmlns:a16="http://schemas.microsoft.com/office/drawing/2014/main" id="{45C01E5A-DCFD-E589-F9E7-9F7054526669}"/>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4" name="Slide Number Placeholder 4">
            <a:extLst>
              <a:ext uri="{FF2B5EF4-FFF2-40B4-BE49-F238E27FC236}">
                <a16:creationId xmlns:a16="http://schemas.microsoft.com/office/drawing/2014/main" id="{9895EED0-783A-74A4-EBA0-5A678124F0E3}"/>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18</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25" name="Elipse 24">
            <a:extLst>
              <a:ext uri="{FF2B5EF4-FFF2-40B4-BE49-F238E27FC236}">
                <a16:creationId xmlns:a16="http://schemas.microsoft.com/office/drawing/2014/main" id="{DF44339A-2D1B-DE13-4E49-F0A2A3FF47A4}"/>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3</a:t>
            </a:r>
          </a:p>
        </p:txBody>
      </p:sp>
      <p:sp>
        <p:nvSpPr>
          <p:cNvPr id="4" name="Título 78">
            <a:extLst>
              <a:ext uri="{FF2B5EF4-FFF2-40B4-BE49-F238E27FC236}">
                <a16:creationId xmlns:a16="http://schemas.microsoft.com/office/drawing/2014/main" id="{B050B8CF-D654-59FB-FF09-E02B52D189DA}"/>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19735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ángulo 33">
            <a:extLst>
              <a:ext uri="{FF2B5EF4-FFF2-40B4-BE49-F238E27FC236}">
                <a16:creationId xmlns:a16="http://schemas.microsoft.com/office/drawing/2014/main" id="{13D30CDA-B295-0F77-AA9B-51B4C4998393}"/>
              </a:ext>
            </a:extLst>
          </p:cNvPr>
          <p:cNvSpPr/>
          <p:nvPr/>
        </p:nvSpPr>
        <p:spPr>
          <a:xfrm rot="5400000">
            <a:off x="3706084" y="-1756781"/>
            <a:ext cx="190800" cy="725045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sp>
        <p:nvSpPr>
          <p:cNvPr id="50" name="Rectángulo 40">
            <a:extLst>
              <a:ext uri="{FF2B5EF4-FFF2-40B4-BE49-F238E27FC236}">
                <a16:creationId xmlns:a16="http://schemas.microsoft.com/office/drawing/2014/main" id="{92420F01-6BDB-7DC3-1FF4-8024712A2340}"/>
              </a:ext>
            </a:extLst>
          </p:cNvPr>
          <p:cNvSpPr/>
          <p:nvPr/>
        </p:nvSpPr>
        <p:spPr>
          <a:xfrm rot="5400000">
            <a:off x="3695460" y="-312752"/>
            <a:ext cx="191906" cy="727059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10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initiative &amp; driving institution</a:t>
            </a:r>
          </a:p>
        </p:txBody>
      </p:sp>
      <p:grpSp>
        <p:nvGrpSpPr>
          <p:cNvPr id="10" name="Grupo 9">
            <a:extLst>
              <a:ext uri="{FF2B5EF4-FFF2-40B4-BE49-F238E27FC236}">
                <a16:creationId xmlns:a16="http://schemas.microsoft.com/office/drawing/2014/main" id="{A865FB2E-3438-E3E7-7A8D-7BF513E45921}"/>
              </a:ext>
            </a:extLst>
          </p:cNvPr>
          <p:cNvGrpSpPr/>
          <p:nvPr/>
        </p:nvGrpSpPr>
        <p:grpSpPr>
          <a:xfrm>
            <a:off x="156115" y="2036426"/>
            <a:ext cx="7270600" cy="1111437"/>
            <a:chOff x="346160" y="2036426"/>
            <a:chExt cx="6819391" cy="1111437"/>
          </a:xfrm>
        </p:grpSpPr>
        <p:sp>
          <p:nvSpPr>
            <p:cNvPr id="52" name="Rectángulo 49">
              <a:extLst>
                <a:ext uri="{FF2B5EF4-FFF2-40B4-BE49-F238E27FC236}">
                  <a16:creationId xmlns:a16="http://schemas.microsoft.com/office/drawing/2014/main" id="{B5C1FEBF-BBAA-53CA-90B9-ED11882E93A2}"/>
                </a:ext>
              </a:extLst>
            </p:cNvPr>
            <p:cNvSpPr/>
            <p:nvPr/>
          </p:nvSpPr>
          <p:spPr>
            <a:xfrm>
              <a:off x="346160" y="2051666"/>
              <a:ext cx="113476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Driving institution:</a:t>
              </a:r>
            </a:p>
          </p:txBody>
        </p:sp>
        <p:sp>
          <p:nvSpPr>
            <p:cNvPr id="53" name="Rectángulo 51">
              <a:extLst>
                <a:ext uri="{FF2B5EF4-FFF2-40B4-BE49-F238E27FC236}">
                  <a16:creationId xmlns:a16="http://schemas.microsoft.com/office/drawing/2014/main" id="{8535D149-6D4F-6341-EDE7-38434F5F1EBB}"/>
                </a:ext>
              </a:extLst>
            </p:cNvPr>
            <p:cNvSpPr/>
            <p:nvPr/>
          </p:nvSpPr>
          <p:spPr>
            <a:xfrm>
              <a:off x="365053" y="2052776"/>
              <a:ext cx="4574074"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1" i="1" u="none" strike="noStrike" kern="1200" cap="none" spc="0" normalizeH="0" baseline="0" noProof="0">
                  <a:ln>
                    <a:noFill/>
                  </a:ln>
                  <a:solidFill>
                    <a:srgbClr val="000000"/>
                  </a:solidFill>
                  <a:effectLst/>
                  <a:uLnTx/>
                  <a:uFillTx/>
                  <a:latin typeface="Arial"/>
                  <a:ea typeface="+mn-ea"/>
                  <a:cs typeface="+mn-cs"/>
                </a:rPr>
                <a:t>Fundació TIC Salut Social, </a:t>
              </a:r>
            </a:p>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b="1" i="1">
                  <a:solidFill>
                    <a:srgbClr val="000000"/>
                  </a:solidFill>
                  <a:latin typeface="Arial"/>
                </a:rPr>
                <a:t>Departament de Salut</a:t>
              </a:r>
              <a:endParaRPr kumimoji="0" lang="en-GB" sz="1074" b="1" i="1" u="none" strike="noStrike" kern="1200" cap="none" spc="0" normalizeH="0" baseline="0" noProof="0">
                <a:ln>
                  <a:noFill/>
                </a:ln>
                <a:solidFill>
                  <a:srgbClr val="000000"/>
                </a:solidFill>
                <a:effectLst/>
                <a:uLnTx/>
                <a:uFillTx/>
                <a:latin typeface="Arial"/>
                <a:ea typeface="+mn-ea"/>
                <a:cs typeface="+mn-cs"/>
              </a:endParaRPr>
            </a:p>
          </p:txBody>
        </p:sp>
        <p:sp>
          <p:nvSpPr>
            <p:cNvPr id="54" name="Rectángulo 55">
              <a:extLst>
                <a:ext uri="{FF2B5EF4-FFF2-40B4-BE49-F238E27FC236}">
                  <a16:creationId xmlns:a16="http://schemas.microsoft.com/office/drawing/2014/main" id="{0AAC70ED-0EA8-161A-D679-314B8F7B25A5}"/>
                </a:ext>
              </a:extLst>
            </p:cNvPr>
            <p:cNvSpPr/>
            <p:nvPr/>
          </p:nvSpPr>
          <p:spPr>
            <a:xfrm>
              <a:off x="351571" y="2044046"/>
              <a:ext cx="4693455"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ángulo 50">
              <a:extLst>
                <a:ext uri="{FF2B5EF4-FFF2-40B4-BE49-F238E27FC236}">
                  <a16:creationId xmlns:a16="http://schemas.microsoft.com/office/drawing/2014/main" id="{CD7377D0-7499-A7B9-A5BD-86851D5E5989}"/>
                </a:ext>
              </a:extLst>
            </p:cNvPr>
            <p:cNvSpPr/>
            <p:nvPr/>
          </p:nvSpPr>
          <p:spPr>
            <a:xfrm>
              <a:off x="346160" y="2650348"/>
              <a:ext cx="1134761" cy="47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Source:  </a:t>
              </a:r>
            </a:p>
          </p:txBody>
        </p:sp>
        <p:sp>
          <p:nvSpPr>
            <p:cNvPr id="56" name="Rectángulo 57">
              <a:extLst>
                <a:ext uri="{FF2B5EF4-FFF2-40B4-BE49-F238E27FC236}">
                  <a16:creationId xmlns:a16="http://schemas.microsoft.com/office/drawing/2014/main" id="{A4FC5B37-BC8F-E6D1-E457-10B4B60D21CC}"/>
                </a:ext>
              </a:extLst>
            </p:cNvPr>
            <p:cNvSpPr/>
            <p:nvPr/>
          </p:nvSpPr>
          <p:spPr>
            <a:xfrm>
              <a:off x="351571" y="2625551"/>
              <a:ext cx="4693455" cy="522311"/>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0" b="0" i="0" u="none" strike="noStrike" kern="1200" cap="none" spc="0" normalizeH="0" baseline="0" noProof="0">
                  <a:ln>
                    <a:noFill/>
                  </a:ln>
                  <a:solidFill>
                    <a:schemeClr val="tx1"/>
                  </a:solidFill>
                  <a:effectLst/>
                  <a:uLnTx/>
                  <a:uFillTx/>
                  <a:latin typeface="Arial"/>
                  <a:ea typeface="+mn-ea"/>
                  <a:cs typeface="+mn-cs"/>
                  <a:hlinkClick r:id="rId7"/>
                </a:rPr>
                <a:t>COMPDIG – Salut (PDF)</a:t>
              </a:r>
              <a:endParaRPr kumimoji="0" lang="en-GB" sz="1070" b="0" i="0" u="none" strike="noStrike" kern="1200" cap="none" spc="0" normalizeH="0" baseline="0" noProof="0">
                <a:ln>
                  <a:noFill/>
                </a:ln>
                <a:solidFill>
                  <a:schemeClr val="tx1"/>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980A680-D7A7-3828-38C5-1D6F643E8273}"/>
                </a:ext>
              </a:extLst>
            </p:cNvPr>
            <p:cNvGrpSpPr/>
            <p:nvPr/>
          </p:nvGrpSpPr>
          <p:grpSpPr>
            <a:xfrm>
              <a:off x="5086759" y="2036426"/>
              <a:ext cx="2078792" cy="527608"/>
              <a:chOff x="5248655" y="1845236"/>
              <a:chExt cx="1931341" cy="527608"/>
            </a:xfrm>
          </p:grpSpPr>
          <p:sp>
            <p:nvSpPr>
              <p:cNvPr id="60" name="Rectángulo 49">
                <a:extLst>
                  <a:ext uri="{FF2B5EF4-FFF2-40B4-BE49-F238E27FC236}">
                    <a16:creationId xmlns:a16="http://schemas.microsoft.com/office/drawing/2014/main" id="{9D37D085-0383-5F76-89EF-4542A8670FA4}"/>
                  </a:ext>
                </a:extLst>
              </p:cNvPr>
              <p:cNvSpPr/>
              <p:nvPr/>
            </p:nvSpPr>
            <p:spPr>
              <a:xfrm>
                <a:off x="5249626" y="1845236"/>
                <a:ext cx="677412"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4" i="1">
                    <a:solidFill>
                      <a:srgbClr val="000000"/>
                    </a:solidFill>
                    <a:latin typeface="Arial"/>
                  </a:rPr>
                  <a:t>Y</a:t>
                </a:r>
                <a:r>
                  <a:rPr kumimoji="0" lang="en-GB" sz="1074" b="0" i="1" u="none" strike="noStrike" kern="1200" cap="none" spc="0" normalizeH="0" baseline="0" noProof="0">
                    <a:ln>
                      <a:noFill/>
                    </a:ln>
                    <a:solidFill>
                      <a:srgbClr val="000000"/>
                    </a:solidFill>
                    <a:effectLst/>
                    <a:uLnTx/>
                    <a:uFillTx/>
                    <a:latin typeface="Arial"/>
                    <a:ea typeface="+mn-ea"/>
                    <a:cs typeface="+mn-cs"/>
                  </a:rPr>
                  <a:t>ear:</a:t>
                </a:r>
              </a:p>
            </p:txBody>
          </p:sp>
          <p:sp>
            <p:nvSpPr>
              <p:cNvPr id="62" name="Rectángulo 55">
                <a:extLst>
                  <a:ext uri="{FF2B5EF4-FFF2-40B4-BE49-F238E27FC236}">
                    <a16:creationId xmlns:a16="http://schemas.microsoft.com/office/drawing/2014/main" id="{D3C6D87A-67C1-5E38-742E-7C833293C5EE}"/>
                  </a:ext>
                </a:extLst>
              </p:cNvPr>
              <p:cNvSpPr/>
              <p:nvPr/>
            </p:nvSpPr>
            <p:spPr>
              <a:xfrm>
                <a:off x="5248655" y="1852856"/>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D34D459-6E44-CF84-306F-C27F201D6AF8}"/>
                </a:ext>
              </a:extLst>
            </p:cNvPr>
            <p:cNvGrpSpPr/>
            <p:nvPr/>
          </p:nvGrpSpPr>
          <p:grpSpPr>
            <a:xfrm>
              <a:off x="5086759" y="2627875"/>
              <a:ext cx="2078792" cy="519988"/>
              <a:chOff x="5265130" y="2372677"/>
              <a:chExt cx="1931341" cy="519988"/>
            </a:xfrm>
          </p:grpSpPr>
          <p:sp>
            <p:nvSpPr>
              <p:cNvPr id="64" name="Rectángulo 49">
                <a:extLst>
                  <a:ext uri="{FF2B5EF4-FFF2-40B4-BE49-F238E27FC236}">
                    <a16:creationId xmlns:a16="http://schemas.microsoft.com/office/drawing/2014/main" id="{4B085D5B-70BB-4D13-53A1-84E642823A40}"/>
                  </a:ext>
                </a:extLst>
              </p:cNvPr>
              <p:cNvSpPr/>
              <p:nvPr/>
            </p:nvSpPr>
            <p:spPr>
              <a:xfrm>
                <a:off x="5266100" y="2372677"/>
                <a:ext cx="72822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Scope: </a:t>
                </a:r>
              </a:p>
            </p:txBody>
          </p:sp>
          <p:sp>
            <p:nvSpPr>
              <p:cNvPr id="66" name="Rectángulo 55">
                <a:extLst>
                  <a:ext uri="{FF2B5EF4-FFF2-40B4-BE49-F238E27FC236}">
                    <a16:creationId xmlns:a16="http://schemas.microsoft.com/office/drawing/2014/main" id="{E48B5708-EAAE-A773-F86D-8F44C37AB639}"/>
                  </a:ext>
                </a:extLst>
              </p:cNvPr>
              <p:cNvSpPr/>
              <p:nvPr/>
            </p:nvSpPr>
            <p:spPr>
              <a:xfrm>
                <a:off x="5265130" y="2372677"/>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76255" y="3522027"/>
            <a:ext cx="7270595" cy="6341820"/>
            <a:chOff x="861864" y="3105903"/>
            <a:chExt cx="6318132" cy="7826422"/>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771601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00"/>
                </a:spcBef>
              </a:pP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3"/>
              <a:ext cx="6318132" cy="7826422"/>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defTabSz="970138" fontAlgn="base">
                <a:spcBef>
                  <a:spcPts val="100"/>
                </a:spcBef>
                <a:spcAft>
                  <a:spcPts val="781"/>
                </a:spcAft>
                <a:defRPr/>
              </a:pPr>
              <a:r>
                <a:rPr lang="en-GB" sz="1100">
                  <a:solidFill>
                    <a:schemeClr val="tx1"/>
                  </a:solidFill>
                  <a:latin typeface="Arial" panose="020B0604020202020204" pitchFamily="34" charset="0"/>
                  <a:cs typeface="Arial" panose="020B0604020202020204" pitchFamily="34" charset="0"/>
                </a:rPr>
                <a:t>The starting point for this initiative was the </a:t>
              </a:r>
              <a:r>
                <a:rPr lang="en-GB" sz="1100" b="1" i="1">
                  <a:solidFill>
                    <a:schemeClr val="tx1"/>
                  </a:solidFill>
                  <a:latin typeface="Arial" panose="020B0604020202020204" pitchFamily="34" charset="0"/>
                  <a:cs typeface="Arial" panose="020B0604020202020204" pitchFamily="34" charset="0"/>
                </a:rPr>
                <a:t>“Fòrum del Diàleg Professional” </a:t>
              </a:r>
              <a:r>
                <a:rPr lang="en-GB" sz="1100" b="1">
                  <a:solidFill>
                    <a:schemeClr val="tx1"/>
                  </a:solidFill>
                  <a:latin typeface="Arial" panose="020B0604020202020204" pitchFamily="34" charset="0"/>
                  <a:cs typeface="Arial" panose="020B0604020202020204" pitchFamily="34" charset="0"/>
                </a:rPr>
                <a:t>(Professional Dialogue Forum)</a:t>
              </a:r>
              <a:r>
                <a:rPr lang="en-GB" sz="1100" b="1" baseline="30000">
                  <a:solidFill>
                    <a:schemeClr val="tx1"/>
                  </a:solidFill>
                  <a:latin typeface="Arial" panose="020B0604020202020204" pitchFamily="34" charset="0"/>
                  <a:cs typeface="Arial" panose="020B0604020202020204" pitchFamily="34" charset="0"/>
                </a:rPr>
                <a:t>1,</a:t>
              </a:r>
              <a:r>
                <a:rPr lang="en-GB" sz="1100">
                  <a:solidFill>
                    <a:schemeClr val="tx1"/>
                  </a:solidFill>
                  <a:latin typeface="Arial" panose="020B0604020202020204" pitchFamily="34" charset="0"/>
                  <a:cs typeface="Arial" panose="020B0604020202020204" pitchFamily="34" charset="0"/>
                </a:rPr>
                <a:t> promoted by the </a:t>
              </a:r>
              <a:r>
                <a:rPr lang="en-GB" sz="1100" b="1">
                  <a:solidFill>
                    <a:schemeClr val="tx1"/>
                  </a:solidFill>
                  <a:latin typeface="Arial" panose="020B0604020202020204" pitchFamily="34" charset="0"/>
                  <a:cs typeface="Arial" panose="020B0604020202020204" pitchFamily="34" charset="0"/>
                </a:rPr>
                <a:t>Catalan Health Department </a:t>
              </a:r>
              <a:r>
                <a:rPr lang="en-GB" sz="1100">
                  <a:solidFill>
                    <a:schemeClr val="tx1"/>
                  </a:solidFill>
                  <a:latin typeface="Arial" panose="020B0604020202020204" pitchFamily="34" charset="0"/>
                  <a:cs typeface="Arial" panose="020B0604020202020204" pitchFamily="34" charset="0"/>
                </a:rPr>
                <a:t>with the aim of </a:t>
              </a:r>
              <a:r>
                <a:rPr lang="en-GB" sz="1100" b="1">
                  <a:solidFill>
                    <a:schemeClr val="tx1"/>
                  </a:solidFill>
                  <a:latin typeface="Arial" panose="020B0604020202020204" pitchFamily="34" charset="0"/>
                  <a:cs typeface="Arial" panose="020B0604020202020204" pitchFamily="34" charset="0"/>
                </a:rPr>
                <a:t>aligning planning and professional organization policies </a:t>
              </a:r>
              <a:r>
                <a:rPr lang="en-GB" sz="1100">
                  <a:solidFill>
                    <a:schemeClr val="tx1"/>
                  </a:solidFill>
                  <a:latin typeface="Arial" panose="020B0604020202020204" pitchFamily="34" charset="0"/>
                  <a:cs typeface="Arial" panose="020B0604020202020204" pitchFamily="34" charset="0"/>
                </a:rPr>
                <a:t>with the existing </a:t>
              </a:r>
              <a:r>
                <a:rPr lang="en-GB" sz="1100" b="1">
                  <a:solidFill>
                    <a:schemeClr val="tx1"/>
                  </a:solidFill>
                  <a:latin typeface="Arial" panose="020B0604020202020204" pitchFamily="34" charset="0"/>
                  <a:cs typeface="Arial" panose="020B0604020202020204" pitchFamily="34" charset="0"/>
                </a:rPr>
                <a:t>healthcare</a:t>
              </a:r>
              <a:r>
                <a:rPr lang="en-GB" sz="1100">
                  <a:solidFill>
                    <a:schemeClr val="tx1"/>
                  </a:solidFill>
                  <a:latin typeface="Arial" panose="020B0604020202020204" pitchFamily="34" charset="0"/>
                  <a:cs typeface="Arial" panose="020B0604020202020204" pitchFamily="34" charset="0"/>
                </a:rPr>
                <a:t> </a:t>
              </a:r>
              <a:r>
                <a:rPr lang="en-GB" sz="1100" b="1">
                  <a:solidFill>
                    <a:schemeClr val="tx1"/>
                  </a:solidFill>
                  <a:latin typeface="Arial" panose="020B0604020202020204" pitchFamily="34" charset="0"/>
                  <a:cs typeface="Arial" panose="020B0604020202020204" pitchFamily="34" charset="0"/>
                </a:rPr>
                <a:t>models </a:t>
              </a:r>
              <a:r>
                <a:rPr lang="en-GB" sz="1100">
                  <a:solidFill>
                    <a:schemeClr val="tx1"/>
                  </a:solidFill>
                  <a:latin typeface="Arial" panose="020B0604020202020204" pitchFamily="34" charset="0"/>
                  <a:cs typeface="Arial" panose="020B0604020202020204" pitchFamily="34" charset="0"/>
                </a:rPr>
                <a:t>and give response to the </a:t>
              </a:r>
              <a:r>
                <a:rPr lang="en-GB" sz="1100" b="1">
                  <a:solidFill>
                    <a:schemeClr val="tx1"/>
                  </a:solidFill>
                  <a:latin typeface="Arial" panose="020B0604020202020204" pitchFamily="34" charset="0"/>
                  <a:cs typeface="Arial" panose="020B0604020202020204" pitchFamily="34" charset="0"/>
                </a:rPr>
                <a:t>new health necessities </a:t>
              </a:r>
              <a:r>
                <a:rPr lang="en-GB" sz="1100">
                  <a:solidFill>
                    <a:schemeClr val="tx1"/>
                  </a:solidFill>
                  <a:latin typeface="Arial" panose="020B0604020202020204" pitchFamily="34" charset="0"/>
                  <a:cs typeface="Arial" panose="020B0604020202020204" pitchFamily="34" charset="0"/>
                </a:rPr>
                <a:t>of the population. One of the challenges uncovered was the </a:t>
              </a:r>
              <a:r>
                <a:rPr lang="en-GB" sz="1100" b="1">
                  <a:solidFill>
                    <a:schemeClr val="tx1"/>
                  </a:solidFill>
                  <a:latin typeface="Arial" panose="020B0604020202020204" pitchFamily="34" charset="0"/>
                  <a:cs typeface="Arial" panose="020B0604020202020204" pitchFamily="34" charset="0"/>
                </a:rPr>
                <a:t>“necessity to improve the digital competences of healthcare professionals”</a:t>
              </a:r>
              <a:r>
                <a:rPr lang="en-GB" sz="1100" b="1" baseline="30000">
                  <a:solidFill>
                    <a:schemeClr val="tx1"/>
                  </a:solidFill>
                  <a:latin typeface="Arial" panose="020B0604020202020204" pitchFamily="34" charset="0"/>
                  <a:cs typeface="Arial" panose="020B0604020202020204" pitchFamily="34" charset="0"/>
                </a:rPr>
                <a:t> 2</a:t>
              </a:r>
              <a:r>
                <a:rPr lang="en-GB" sz="1100">
                  <a:solidFill>
                    <a:schemeClr val="tx1"/>
                  </a:solidFill>
                  <a:latin typeface="Arial" panose="020B0604020202020204" pitchFamily="34" charset="0"/>
                  <a:cs typeface="Arial" panose="020B0604020202020204" pitchFamily="34" charset="0"/>
                </a:rPr>
                <a:t> in the Catalan health sector.</a:t>
              </a:r>
            </a:p>
            <a:p>
              <a:pPr algn="just" defTabSz="970138" fontAlgn="base">
                <a:spcBef>
                  <a:spcPts val="100"/>
                </a:spcBef>
                <a:spcAft>
                  <a:spcPts val="781"/>
                </a:spcAft>
                <a:defRPr/>
              </a:pPr>
              <a:r>
                <a:rPr lang="en-US" sz="1100">
                  <a:solidFill>
                    <a:schemeClr val="tx1"/>
                  </a:solidFill>
                  <a:latin typeface="Arial" panose="020B0604020202020204" pitchFamily="34" charset="0"/>
                  <a:cs typeface="Arial" panose="020B0604020202020204" pitchFamily="34" charset="0"/>
                </a:rPr>
                <a:t>“</a:t>
              </a:r>
              <a:r>
                <a:rPr lang="en-US" sz="1100" b="1">
                  <a:solidFill>
                    <a:schemeClr val="tx1"/>
                  </a:solidFill>
                  <a:latin typeface="Arial" panose="020B0604020202020204" pitchFamily="34" charset="0"/>
                  <a:cs typeface="Arial" panose="020B0604020202020204" pitchFamily="34" charset="0"/>
                </a:rPr>
                <a:t>Digital Skills for Healthcare Professionals (COMPDIG-Salut)” </a:t>
              </a:r>
              <a:r>
                <a:rPr lang="en-US" sz="1100">
                  <a:solidFill>
                    <a:schemeClr val="tx1"/>
                  </a:solidFill>
                  <a:latin typeface="Arial" panose="020B0604020202020204" pitchFamily="34" charset="0"/>
                  <a:cs typeface="Arial" panose="020B0604020202020204" pitchFamily="34" charset="0"/>
                </a:rPr>
                <a:t>project arose with the aim of meeting this challenge by addressing three objectives: (1) defining a specific digital competence framework for HPs; (2) creating a specific evaluation and accreditation model for HPs; and (3) drawing up actions to train and qualify HPs in digital competences</a:t>
              </a:r>
              <a:r>
                <a:rPr lang="en-GB" sz="1100" b="1" baseline="30000">
                  <a:solidFill>
                    <a:schemeClr val="tx1"/>
                  </a:solidFill>
                  <a:latin typeface="Arial" panose="020B0604020202020204" pitchFamily="34" charset="0"/>
                  <a:cs typeface="Arial" panose="020B0604020202020204" pitchFamily="34" charset="0"/>
                </a:rPr>
                <a:t>3</a:t>
              </a:r>
              <a:r>
                <a:rPr lang="en-GB" sz="1100">
                  <a:solidFill>
                    <a:schemeClr val="tx1"/>
                  </a:solidFill>
                  <a:latin typeface="Arial" panose="020B0604020202020204" pitchFamily="34" charset="0"/>
                  <a:cs typeface="Arial" panose="020B0604020202020204" pitchFamily="34" charset="0"/>
                </a:rPr>
                <a:t>. With respect to objective 1, the </a:t>
              </a:r>
              <a:r>
                <a:rPr lang="en-GB" sz="1100" i="1">
                  <a:solidFill>
                    <a:schemeClr val="tx1"/>
                  </a:solidFill>
                  <a:latin typeface="Arial" panose="020B0604020202020204" pitchFamily="34" charset="0"/>
                  <a:cs typeface="Arial" panose="020B0604020202020204" pitchFamily="34" charset="0"/>
                </a:rPr>
                <a:t>Fundació TIC Salut Social</a:t>
              </a:r>
              <a:r>
                <a:rPr lang="en-GB" sz="1100">
                  <a:solidFill>
                    <a:schemeClr val="tx1"/>
                  </a:solidFill>
                  <a:latin typeface="Arial" panose="020B0604020202020204" pitchFamily="34" charset="0"/>
                  <a:cs typeface="Arial" panose="020B0604020202020204" pitchFamily="34" charset="0"/>
                </a:rPr>
                <a:t> relied on the </a:t>
              </a:r>
              <a:r>
                <a:rPr lang="en-GB" sz="1100" b="1">
                  <a:solidFill>
                    <a:schemeClr val="tx1"/>
                  </a:solidFill>
                  <a:latin typeface="Arial" panose="020B0604020202020204" pitchFamily="34" charset="0"/>
                  <a:cs typeface="Arial" panose="020B0604020202020204" pitchFamily="34" charset="0"/>
                </a:rPr>
                <a:t>ACTIC certificate</a:t>
              </a:r>
              <a:r>
                <a:rPr lang="en-GB" sz="1100" b="1" baseline="30000">
                  <a:solidFill>
                    <a:schemeClr val="tx1"/>
                  </a:solidFill>
                  <a:latin typeface="Arial" panose="020B0604020202020204" pitchFamily="34" charset="0"/>
                  <a:cs typeface="Arial" panose="020B0604020202020204" pitchFamily="34" charset="0"/>
                </a:rPr>
                <a:t>4</a:t>
              </a:r>
              <a:r>
                <a:rPr lang="en-GB" sz="1100">
                  <a:solidFill>
                    <a:schemeClr val="tx1"/>
                  </a:solidFill>
                  <a:latin typeface="Arial" panose="020B0604020202020204" pitchFamily="34" charset="0"/>
                  <a:cs typeface="Arial" panose="020B0604020202020204" pitchFamily="34" charset="0"/>
                </a:rPr>
                <a:t>, an existing </a:t>
              </a:r>
              <a:r>
                <a:rPr lang="en-GB" sz="1100" b="1">
                  <a:solidFill>
                    <a:schemeClr val="tx1"/>
                  </a:solidFill>
                  <a:latin typeface="Arial" panose="020B0604020202020204" pitchFamily="34" charset="0"/>
                  <a:cs typeface="Arial" panose="020B0604020202020204" pitchFamily="34" charset="0"/>
                </a:rPr>
                <a:t>certification </a:t>
              </a:r>
              <a:r>
                <a:rPr lang="en-GB" sz="1100" b="1">
                  <a:solidFill>
                    <a:srgbClr val="000000"/>
                  </a:solidFill>
                  <a:latin typeface="Arial" panose="020B0604020202020204" pitchFamily="34" charset="0"/>
                  <a:cs typeface="Arial" panose="020B0604020202020204" pitchFamily="34" charset="0"/>
                </a:rPr>
                <a:t>model of DCs for Catalan citizens</a:t>
              </a:r>
              <a:r>
                <a:rPr lang="en-GB" sz="1100">
                  <a:solidFill>
                    <a:srgbClr val="000000"/>
                  </a:solidFill>
                  <a:latin typeface="Arial" panose="020B0604020202020204" pitchFamily="34" charset="0"/>
                  <a:cs typeface="Arial" panose="020B0604020202020204" pitchFamily="34" charset="0"/>
                </a:rPr>
                <a:t>, which features </a:t>
              </a:r>
              <a:r>
                <a:rPr lang="en-GB" sz="1100" b="1">
                  <a:solidFill>
                    <a:srgbClr val="000000"/>
                  </a:solidFill>
                  <a:latin typeface="Arial" panose="020B0604020202020204" pitchFamily="34" charset="0"/>
                  <a:cs typeface="Arial" panose="020B0604020202020204" pitchFamily="34" charset="0"/>
                </a:rPr>
                <a:t>3 competency levels: ACTIC Basic Level (ACTIC-1); ACTIC Medium Level (ACTIC-2); and ACTIC Advanced Level (ACTIC-3). </a:t>
              </a:r>
              <a:r>
                <a:rPr lang="en-GB" sz="1100">
                  <a:solidFill>
                    <a:srgbClr val="000000"/>
                  </a:solidFill>
                  <a:latin typeface="Arial" panose="020B0604020202020204" pitchFamily="34" charset="0"/>
                  <a:cs typeface="Arial" panose="020B0604020202020204" pitchFamily="34" charset="0"/>
                </a:rPr>
                <a:t>This model is </a:t>
              </a:r>
              <a:r>
                <a:rPr lang="en-GB" sz="1100" b="1">
                  <a:solidFill>
                    <a:srgbClr val="000000"/>
                  </a:solidFill>
                  <a:latin typeface="Arial" panose="020B0604020202020204" pitchFamily="34" charset="0"/>
                  <a:cs typeface="Arial" panose="020B0604020202020204" pitchFamily="34" charset="0"/>
                </a:rPr>
                <a:t>based </a:t>
              </a:r>
              <a:r>
                <a:rPr lang="en-GB" sz="1100">
                  <a:solidFill>
                    <a:srgbClr val="000000"/>
                  </a:solidFill>
                  <a:latin typeface="Arial" panose="020B0604020202020204" pitchFamily="34" charset="0"/>
                  <a:cs typeface="Arial" panose="020B0604020202020204" pitchFamily="34" charset="0"/>
                </a:rPr>
                <a:t>on the European Commission’s </a:t>
              </a:r>
              <a:r>
                <a:rPr lang="en-GB" sz="1100" b="1">
                  <a:solidFill>
                    <a:srgbClr val="000000"/>
                  </a:solidFill>
                  <a:latin typeface="Arial" panose="020B0604020202020204" pitchFamily="34" charset="0"/>
                  <a:cs typeface="Arial" panose="020B0604020202020204" pitchFamily="34" charset="0"/>
                </a:rPr>
                <a:t>DigComp framework and</a:t>
              </a:r>
              <a:r>
                <a:rPr lang="en-GB" sz="1100">
                  <a:solidFill>
                    <a:srgbClr val="000000"/>
                  </a:solidFill>
                  <a:latin typeface="Arial" panose="020B0604020202020204" pitchFamily="34" charset="0"/>
                  <a:cs typeface="Arial" panose="020B0604020202020204" pitchFamily="34" charset="0"/>
                </a:rPr>
                <a:t> was the </a:t>
              </a:r>
              <a:r>
                <a:rPr lang="en-GB" sz="1100" b="1">
                  <a:solidFill>
                    <a:srgbClr val="000000"/>
                  </a:solidFill>
                  <a:latin typeface="Arial" panose="020B0604020202020204" pitchFamily="34" charset="0"/>
                  <a:cs typeface="Arial" panose="020B0604020202020204" pitchFamily="34" charset="0"/>
                </a:rPr>
                <a:t>first certification </a:t>
              </a:r>
              <a:r>
                <a:rPr lang="en-GB" sz="1100">
                  <a:solidFill>
                    <a:srgbClr val="000000"/>
                  </a:solidFill>
                  <a:latin typeface="Arial" panose="020B0604020202020204" pitchFamily="34" charset="0"/>
                  <a:cs typeface="Arial" panose="020B0604020202020204" pitchFamily="34" charset="0"/>
                </a:rPr>
                <a:t>developed in </a:t>
              </a:r>
              <a:r>
                <a:rPr lang="en-GB" sz="1100" b="1">
                  <a:solidFill>
                    <a:srgbClr val="000000"/>
                  </a:solidFill>
                  <a:latin typeface="Arial" panose="020B0604020202020204" pitchFamily="34" charset="0"/>
                  <a:cs typeface="Arial" panose="020B0604020202020204" pitchFamily="34" charset="0"/>
                </a:rPr>
                <a:t>Europe for citizen’s DCs</a:t>
              </a:r>
              <a:r>
                <a:rPr lang="en-GB" sz="1100">
                  <a:solidFill>
                    <a:srgbClr val="000000"/>
                  </a:solidFill>
                  <a:latin typeface="Arial" panose="020B0604020202020204" pitchFamily="34" charset="0"/>
                  <a:cs typeface="Arial" panose="020B0604020202020204" pitchFamily="34" charset="0"/>
                </a:rPr>
                <a:t>. Other relevant frameworks such as the NHS’ </a:t>
              </a:r>
              <a:r>
                <a:rPr lang="en-GB" sz="1100">
                  <a:solidFill>
                    <a:srgbClr val="000000"/>
                  </a:solidFill>
                  <a:latin typeface="Arial" panose="020B0604020202020204" pitchFamily="34" charset="0"/>
                  <a:cs typeface="Arial" panose="020B0604020202020204" pitchFamily="34" charset="0"/>
                  <a:hlinkClick r:id="rId8" action="ppaction://hlinksldjump"/>
                </a:rPr>
                <a:t>“A Health and Care Digital Capabilities Framework”</a:t>
              </a:r>
              <a:r>
                <a:rPr lang="en-GB" sz="1100">
                  <a:solidFill>
                    <a:srgbClr val="000000"/>
                  </a:solidFill>
                  <a:latin typeface="Arial" panose="020B0604020202020204" pitchFamily="34" charset="0"/>
                  <a:cs typeface="Arial" panose="020B0604020202020204" pitchFamily="34" charset="0"/>
                </a:rPr>
                <a:t> were also </a:t>
              </a:r>
              <a:r>
                <a:rPr lang="en-GB" sz="1100" b="1">
                  <a:solidFill>
                    <a:srgbClr val="000000"/>
                  </a:solidFill>
                  <a:latin typeface="Arial" panose="020B0604020202020204" pitchFamily="34" charset="0"/>
                  <a:cs typeface="Arial" panose="020B0604020202020204" pitchFamily="34" charset="0"/>
                </a:rPr>
                <a:t>taken in account</a:t>
              </a:r>
              <a:r>
                <a:rPr lang="en-GB" sz="1100">
                  <a:solidFill>
                    <a:srgbClr val="000000"/>
                  </a:solidFill>
                  <a:latin typeface="Arial" panose="020B0604020202020204" pitchFamily="34" charset="0"/>
                  <a:cs typeface="Arial" panose="020B0604020202020204" pitchFamily="34" charset="0"/>
                </a:rPr>
                <a:t>. </a:t>
              </a: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result was the </a:t>
              </a: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production of a DC </a:t>
              </a:r>
              <a:r>
                <a:rPr kumimoji="0" lang="en-GB" sz="11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framework for Healthcare</a:t>
              </a:r>
              <a:r>
                <a:rPr kumimoji="0" lang="en-GB" sz="1100" b="1" i="0" u="none" strike="noStrike" kern="1200" cap="none" spc="0" normalizeH="0" noProof="0">
                  <a:ln>
                    <a:noFill/>
                  </a:ln>
                  <a:solidFill>
                    <a:schemeClr val="tx1"/>
                  </a:solidFill>
                  <a:effectLst/>
                  <a:uLnTx/>
                  <a:uFillTx/>
                  <a:latin typeface="Arial" panose="020B0604020202020204" pitchFamily="34" charset="0"/>
                  <a:ea typeface="+mn-ea"/>
                  <a:cs typeface="Arial" panose="020B0604020202020204" pitchFamily="34" charset="0"/>
                </a:rPr>
                <a:t> Professionals</a:t>
              </a:r>
              <a:r>
                <a:rPr kumimoji="0" lang="en-GB" sz="1100" b="1" i="0" u="none" strike="noStrike" kern="1200" cap="none" spc="0" normalizeH="0" baseline="30000" noProof="0">
                  <a:ln>
                    <a:noFill/>
                  </a:ln>
                  <a:solidFill>
                    <a:schemeClr val="tx1"/>
                  </a:solidFill>
                  <a:effectLst/>
                  <a:uLnTx/>
                  <a:uFillTx/>
                  <a:latin typeface="Arial" panose="020B0604020202020204" pitchFamily="34" charset="0"/>
                  <a:ea typeface="+mn-ea"/>
                  <a:cs typeface="Arial" panose="020B0604020202020204" pitchFamily="34" charset="0"/>
                </a:rPr>
                <a:t>5 6</a:t>
              </a:r>
              <a:r>
                <a:rPr kumimoji="0" lang="en-GB" sz="11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 </a:t>
              </a:r>
              <a:r>
                <a:rPr lang="en-GB" sz="1100">
                  <a:solidFill>
                    <a:schemeClr val="tx1"/>
                  </a:solidFill>
                  <a:latin typeface="Arial" panose="020B0604020202020204" pitchFamily="34" charset="0"/>
                  <a:cs typeface="Arial" panose="020B0604020202020204" pitchFamily="34" charset="0"/>
                </a:rPr>
                <a:t>In this process, </a:t>
              </a:r>
              <a:r>
                <a:rPr lang="en-GB" sz="1100" i="1" err="1">
                  <a:solidFill>
                    <a:schemeClr val="tx1"/>
                  </a:solidFill>
                  <a:latin typeface="Arial" panose="020B0604020202020204" pitchFamily="34" charset="0"/>
                  <a:cs typeface="Arial" panose="020B0604020202020204" pitchFamily="34" charset="0"/>
                </a:rPr>
                <a:t>Fundació</a:t>
              </a:r>
              <a:r>
                <a:rPr lang="en-GB" sz="1100" i="1">
                  <a:solidFill>
                    <a:schemeClr val="tx1"/>
                  </a:solidFill>
                  <a:latin typeface="Arial" panose="020B0604020202020204" pitchFamily="34" charset="0"/>
                  <a:cs typeface="Arial" panose="020B0604020202020204" pitchFamily="34" charset="0"/>
                </a:rPr>
                <a:t> TIC Salut Social </a:t>
              </a:r>
              <a:r>
                <a:rPr lang="en-GB" sz="1100">
                  <a:solidFill>
                    <a:schemeClr val="tx1"/>
                  </a:solidFill>
                  <a:latin typeface="Arial" panose="020B0604020202020204" pitchFamily="34" charset="0"/>
                  <a:cs typeface="Arial" panose="020B0604020202020204" pitchFamily="34" charset="0"/>
                </a:rPr>
                <a:t>counted with the </a:t>
              </a:r>
              <a:r>
                <a:rPr lang="en-GB" sz="1100" b="1">
                  <a:solidFill>
                    <a:schemeClr val="tx1"/>
                  </a:solidFill>
                  <a:latin typeface="Arial" panose="020B0604020202020204" pitchFamily="34" charset="0"/>
                  <a:cs typeface="Arial" panose="020B0604020202020204" pitchFamily="34" charset="0"/>
                </a:rPr>
                <a:t>collaboration of sector experts</a:t>
              </a:r>
              <a:r>
                <a:rPr lang="en-GB" sz="1100">
                  <a:solidFill>
                    <a:schemeClr val="tx1"/>
                  </a:solidFill>
                  <a:latin typeface="Arial" panose="020B0604020202020204" pitchFamily="34" charset="0"/>
                  <a:cs typeface="Arial" panose="020B0604020202020204" pitchFamily="34" charset="0"/>
                </a:rPr>
                <a:t>, as well as the </a:t>
              </a:r>
              <a:r>
                <a:rPr lang="en-GB" sz="1100" b="1">
                  <a:solidFill>
                    <a:schemeClr val="tx1"/>
                  </a:solidFill>
                  <a:latin typeface="Arial" panose="020B0604020202020204" pitchFamily="34" charset="0"/>
                  <a:cs typeface="Arial" panose="020B0604020202020204" pitchFamily="34" charset="0"/>
                </a:rPr>
                <a:t>validation of the members of Challenge n.4 </a:t>
              </a:r>
              <a:r>
                <a:rPr lang="en-GB" sz="1100">
                  <a:solidFill>
                    <a:schemeClr val="tx1"/>
                  </a:solidFill>
                  <a:latin typeface="Arial" panose="020B0604020202020204" pitchFamily="34" charset="0"/>
                  <a:cs typeface="Arial" panose="020B0604020202020204" pitchFamily="34" charset="0"/>
                </a:rPr>
                <a:t>of the </a:t>
              </a:r>
              <a:r>
                <a:rPr lang="en-GB" sz="1100" i="1" err="1">
                  <a:solidFill>
                    <a:schemeClr val="tx1"/>
                  </a:solidFill>
                  <a:latin typeface="Arial" panose="020B0604020202020204" pitchFamily="34" charset="0"/>
                  <a:cs typeface="Arial" panose="020B0604020202020204" pitchFamily="34" charset="0"/>
                </a:rPr>
                <a:t>Fòrum</a:t>
              </a:r>
              <a:r>
                <a:rPr lang="en-GB" sz="1100" i="1">
                  <a:solidFill>
                    <a:schemeClr val="tx1"/>
                  </a:solidFill>
                  <a:latin typeface="Arial" panose="020B0604020202020204" pitchFamily="34" charset="0"/>
                  <a:cs typeface="Arial" panose="020B0604020202020204" pitchFamily="34" charset="0"/>
                </a:rPr>
                <a:t> de Diàleg Professional. </a:t>
              </a:r>
            </a:p>
            <a:p>
              <a:pPr algn="just" defTabSz="970138" fontAlgn="base">
                <a:spcBef>
                  <a:spcPts val="100"/>
                </a:spcBef>
                <a:spcAft>
                  <a:spcPts val="781"/>
                </a:spcAft>
                <a:defRPr/>
              </a:pPr>
              <a:endParaRPr lang="en-GB" sz="1100" i="1">
                <a:solidFill>
                  <a:srgbClr val="FF0000"/>
                </a:solidFill>
                <a:latin typeface="Arial" panose="020B0604020202020204" pitchFamily="34" charset="0"/>
                <a:cs typeface="Arial" panose="020B0604020202020204" pitchFamily="34" charset="0"/>
              </a:endParaRPr>
            </a:p>
            <a:p>
              <a:pPr algn="just" defTabSz="970138" fontAlgn="base">
                <a:spcBef>
                  <a:spcPts val="100"/>
                </a:spcBef>
                <a:spcAft>
                  <a:spcPts val="781"/>
                </a:spcAft>
                <a:defRPr/>
              </a:pPr>
              <a:endPar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algn="just" defTabSz="970138" fontAlgn="base">
                <a:spcBef>
                  <a:spcPts val="100"/>
                </a:spcBef>
                <a:spcAft>
                  <a:spcPts val="781"/>
                </a:spcAft>
                <a:defRPr/>
              </a:pPr>
              <a:endParaRPr lang="en-GB" sz="1100" b="1">
                <a:solidFill>
                  <a:srgbClr val="FF0000"/>
                </a:solidFill>
                <a:latin typeface="Arial" panose="020B0604020202020204" pitchFamily="34" charset="0"/>
                <a:cs typeface="Arial" panose="020B0604020202020204" pitchFamily="34" charset="0"/>
              </a:endParaRPr>
            </a:p>
            <a:p>
              <a:pPr algn="just" defTabSz="970138" fontAlgn="base">
                <a:spcBef>
                  <a:spcPts val="100"/>
                </a:spcBef>
                <a:spcAft>
                  <a:spcPts val="781"/>
                </a:spcAft>
                <a:defRPr/>
              </a:pPr>
              <a:endPar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algn="just" defTabSz="970138" fontAlgn="base">
                <a:spcBef>
                  <a:spcPts val="100"/>
                </a:spcBef>
                <a:spcAft>
                  <a:spcPts val="781"/>
                </a:spcAft>
                <a:defRPr/>
              </a:pPr>
              <a:endParaRPr lang="en-GB" sz="1100" b="1">
                <a:solidFill>
                  <a:srgbClr val="FF0000"/>
                </a:solidFill>
                <a:latin typeface="Arial" panose="020B0604020202020204" pitchFamily="34" charset="0"/>
                <a:cs typeface="Arial" panose="020B0604020202020204" pitchFamily="34" charset="0"/>
              </a:endParaRPr>
            </a:p>
            <a:p>
              <a:pPr algn="just" defTabSz="970138" fontAlgn="base">
                <a:spcBef>
                  <a:spcPts val="100"/>
                </a:spcBef>
                <a:spcAft>
                  <a:spcPts val="781"/>
                </a:spcAft>
                <a:defRPr/>
              </a:pPr>
              <a:endParaRPr lang="en-GB" sz="1100" b="1">
                <a:solidFill>
                  <a:srgbClr val="FF0000"/>
                </a:solidFill>
                <a:latin typeface="Arial" panose="020B0604020202020204" pitchFamily="34" charset="0"/>
                <a:cs typeface="Arial" panose="020B0604020202020204" pitchFamily="34" charset="0"/>
              </a:endParaRPr>
            </a:p>
            <a:p>
              <a:pPr algn="just" defTabSz="970138" fontAlgn="base">
                <a:spcBef>
                  <a:spcPts val="100"/>
                </a:spcBef>
                <a:spcAft>
                  <a:spcPts val="781"/>
                </a:spcAft>
                <a:defRPr/>
              </a:pPr>
              <a:endPar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algn="just" defTabSz="970138" fontAlgn="base">
                <a:spcBef>
                  <a:spcPts val="100"/>
                </a:spcBef>
                <a:spcAft>
                  <a:spcPts val="781"/>
                </a:spcAft>
                <a:defRPr/>
              </a:pPr>
              <a:endParaRPr lang="en-GB" sz="1100" b="1">
                <a:solidFill>
                  <a:srgbClr val="FF0000"/>
                </a:solidFill>
                <a:latin typeface="Arial" panose="020B0604020202020204" pitchFamily="34" charset="0"/>
                <a:cs typeface="Arial" panose="020B0604020202020204" pitchFamily="34" charset="0"/>
              </a:endParaRPr>
            </a:p>
            <a:p>
              <a:pPr algn="just" defTabSz="970138" fontAlgn="base">
                <a:spcBef>
                  <a:spcPts val="100"/>
                </a:spcBef>
                <a:spcAft>
                  <a:spcPts val="781"/>
                </a:spcAft>
                <a:defRPr/>
              </a:pPr>
              <a:r>
                <a:rPr lang="en-GB" sz="1100">
                  <a:solidFill>
                    <a:srgbClr val="000000"/>
                  </a:solidFill>
                  <a:latin typeface="Arial" panose="020B0604020202020204" pitchFamily="34" charset="0"/>
                  <a:cs typeface="Arial" panose="020B0604020202020204" pitchFamily="34" charset="0"/>
                </a:rPr>
                <a:t>In </a:t>
              </a:r>
              <a:r>
                <a:rPr lang="en-GB" sz="1100" b="1">
                  <a:solidFill>
                    <a:srgbClr val="000000"/>
                  </a:solidFill>
                  <a:latin typeface="Arial" panose="020B0604020202020204" pitchFamily="34" charset="0"/>
                  <a:cs typeface="Arial" panose="020B0604020202020204" pitchFamily="34" charset="0"/>
                </a:rPr>
                <a:t>parallel, </a:t>
              </a:r>
              <a:r>
                <a:rPr lang="en-GB" sz="1100">
                  <a:solidFill>
                    <a:srgbClr val="000000"/>
                  </a:solidFill>
                  <a:latin typeface="Arial" panose="020B0604020202020204" pitchFamily="34" charset="0"/>
                  <a:cs typeface="Arial" panose="020B0604020202020204" pitchFamily="34" charset="0"/>
                </a:rPr>
                <a:t>and in order to design an </a:t>
              </a:r>
              <a:r>
                <a:rPr lang="en-GB" sz="1100" b="1">
                  <a:solidFill>
                    <a:srgbClr val="000000"/>
                  </a:solidFill>
                  <a:latin typeface="Arial" panose="020B0604020202020204" pitchFamily="34" charset="0"/>
                  <a:cs typeface="Arial" panose="020B0604020202020204" pitchFamily="34" charset="0"/>
                </a:rPr>
                <a:t>evaluation, certification and training </a:t>
              </a:r>
              <a:r>
                <a:rPr lang="en-GB" sz="1100">
                  <a:solidFill>
                    <a:srgbClr val="000000"/>
                  </a:solidFill>
                  <a:latin typeface="Arial" panose="020B0604020202020204" pitchFamily="34" charset="0"/>
                  <a:cs typeface="Arial" panose="020B0604020202020204" pitchFamily="34" charset="0"/>
                </a:rPr>
                <a:t>model that </a:t>
              </a:r>
              <a:r>
                <a:rPr lang="en-GB" sz="1100" b="1">
                  <a:solidFill>
                    <a:srgbClr val="000000"/>
                  </a:solidFill>
                  <a:latin typeface="Arial" panose="020B0604020202020204" pitchFamily="34" charset="0"/>
                  <a:cs typeface="Arial" panose="020B0604020202020204" pitchFamily="34" charset="0"/>
                </a:rPr>
                <a:t>adequately adapted </a:t>
              </a:r>
              <a:r>
                <a:rPr lang="en-GB" sz="1100">
                  <a:solidFill>
                    <a:srgbClr val="000000"/>
                  </a:solidFill>
                  <a:latin typeface="Arial" panose="020B0604020202020204" pitchFamily="34" charset="0"/>
                  <a:cs typeface="Arial" panose="020B0604020202020204" pitchFamily="34" charset="0"/>
                </a:rPr>
                <a:t>to the </a:t>
              </a:r>
              <a:r>
                <a:rPr lang="en-GB" sz="1100" b="1">
                  <a:solidFill>
                    <a:srgbClr val="000000"/>
                  </a:solidFill>
                  <a:latin typeface="Arial" panose="020B0604020202020204" pitchFamily="34" charset="0"/>
                  <a:cs typeface="Arial" panose="020B0604020202020204" pitchFamily="34" charset="0"/>
                </a:rPr>
                <a:t>real</a:t>
              </a:r>
              <a:r>
                <a:rPr lang="en-GB" sz="1100">
                  <a:solidFill>
                    <a:srgbClr val="000000"/>
                  </a:solidFill>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situation</a:t>
              </a:r>
              <a:r>
                <a:rPr lang="en-GB" sz="1100">
                  <a:solidFill>
                    <a:srgbClr val="000000"/>
                  </a:solidFill>
                  <a:latin typeface="Arial" panose="020B0604020202020204" pitchFamily="34" charset="0"/>
                  <a:cs typeface="Arial" panose="020B0604020202020204" pitchFamily="34" charset="0"/>
                </a:rPr>
                <a:t> of </a:t>
              </a:r>
              <a:r>
                <a:rPr lang="en-GB" sz="1100" b="1">
                  <a:solidFill>
                    <a:srgbClr val="000000"/>
                  </a:solidFill>
                  <a:latin typeface="Arial" panose="020B0604020202020204" pitchFamily="34" charset="0"/>
                  <a:cs typeface="Arial" panose="020B0604020202020204" pitchFamily="34" charset="0"/>
                </a:rPr>
                <a:t>healthcare professionals </a:t>
              </a:r>
              <a:r>
                <a:rPr lang="en-GB" sz="1100">
                  <a:solidFill>
                    <a:srgbClr val="000000"/>
                  </a:solidFill>
                  <a:latin typeface="Arial" panose="020B0604020202020204" pitchFamily="34" charset="0"/>
                  <a:cs typeface="Arial" panose="020B0604020202020204" pitchFamily="34" charset="0"/>
                </a:rPr>
                <a:t>in terms of their </a:t>
              </a:r>
              <a:r>
                <a:rPr lang="en-GB" sz="1100" b="1">
                  <a:solidFill>
                    <a:srgbClr val="000000"/>
                  </a:solidFill>
                  <a:latin typeface="Arial" panose="020B0604020202020204" pitchFamily="34" charset="0"/>
                  <a:cs typeface="Arial" panose="020B0604020202020204" pitchFamily="34" charset="0"/>
                </a:rPr>
                <a:t>digital skills</a:t>
              </a:r>
              <a:r>
                <a:rPr lang="en-GB" sz="1100">
                  <a:solidFill>
                    <a:srgbClr val="000000"/>
                  </a:solidFill>
                  <a:latin typeface="Arial" panose="020B0604020202020204" pitchFamily="34" charset="0"/>
                  <a:cs typeface="Arial" panose="020B0604020202020204" pitchFamily="34" charset="0"/>
                </a:rPr>
                <a:t>, </a:t>
              </a:r>
              <a:r>
                <a:rPr lang="en-GB" sz="1100" i="1">
                  <a:solidFill>
                    <a:srgbClr val="000000"/>
                  </a:solidFill>
                  <a:latin typeface="Arial" panose="020B0604020202020204" pitchFamily="34" charset="0"/>
                  <a:cs typeface="Arial" panose="020B0604020202020204" pitchFamily="34" charset="0"/>
                </a:rPr>
                <a:t>Fundació TIC Salut Social </a:t>
              </a:r>
              <a:r>
                <a:rPr lang="en-GB" sz="1100">
                  <a:solidFill>
                    <a:srgbClr val="000000"/>
                  </a:solidFill>
                  <a:latin typeface="Arial" panose="020B0604020202020204" pitchFamily="34" charset="0"/>
                  <a:cs typeface="Arial" panose="020B0604020202020204" pitchFamily="34" charset="0"/>
                </a:rPr>
                <a:t>also established the necessity to </a:t>
              </a:r>
              <a:r>
                <a:rPr lang="en-GB" sz="1100" b="1">
                  <a:solidFill>
                    <a:srgbClr val="000000"/>
                  </a:solidFill>
                  <a:latin typeface="Arial" panose="020B0604020202020204" pitchFamily="34" charset="0"/>
                  <a:cs typeface="Arial" panose="020B0604020202020204" pitchFamily="34" charset="0"/>
                </a:rPr>
                <a:t>determine the current digital competence level of workers in the sector</a:t>
              </a:r>
              <a:r>
                <a:rPr lang="en-GB" sz="1100">
                  <a:solidFill>
                    <a:srgbClr val="000000"/>
                  </a:solidFill>
                  <a:latin typeface="Arial" panose="020B0604020202020204" pitchFamily="34" charset="0"/>
                  <a:cs typeface="Arial" panose="020B0604020202020204" pitchFamily="34" charset="0"/>
                </a:rPr>
                <a:t>. To do this, a complete study that included the participation of </a:t>
              </a:r>
              <a:r>
                <a:rPr lang="en-GB" sz="1100" b="1">
                  <a:solidFill>
                    <a:srgbClr val="000000"/>
                  </a:solidFill>
                  <a:latin typeface="Arial" panose="020B0604020202020204" pitchFamily="34" charset="0"/>
                  <a:cs typeface="Arial" panose="020B0604020202020204" pitchFamily="34" charset="0"/>
                </a:rPr>
                <a:t>803 healthcare professionals </a:t>
              </a:r>
              <a:r>
                <a:rPr lang="en-GB" sz="1100">
                  <a:solidFill>
                    <a:srgbClr val="000000"/>
                  </a:solidFill>
                  <a:latin typeface="Arial" panose="020B0604020202020204" pitchFamily="34" charset="0"/>
                  <a:cs typeface="Arial" panose="020B0604020202020204" pitchFamily="34" charset="0"/>
                </a:rPr>
                <a:t>was carried out, with its results determining that </a:t>
              </a:r>
              <a:r>
                <a:rPr lang="en-GB" sz="1100" b="1">
                  <a:solidFill>
                    <a:srgbClr val="000000"/>
                  </a:solidFill>
                  <a:latin typeface="Arial" panose="020B0604020202020204" pitchFamily="34" charset="0"/>
                  <a:cs typeface="Arial" panose="020B0604020202020204" pitchFamily="34" charset="0"/>
                </a:rPr>
                <a:t>two thirds (66,7%) </a:t>
              </a:r>
              <a:r>
                <a:rPr lang="en-GB" sz="1100">
                  <a:solidFill>
                    <a:srgbClr val="000000"/>
                  </a:solidFill>
                  <a:latin typeface="Arial" panose="020B0604020202020204" pitchFamily="34" charset="0"/>
                  <a:cs typeface="Arial" panose="020B0604020202020204" pitchFamily="34" charset="0"/>
                </a:rPr>
                <a:t>of the participating healthcare workers showed a </a:t>
              </a:r>
              <a:r>
                <a:rPr lang="en-GB" sz="1100" b="1">
                  <a:solidFill>
                    <a:srgbClr val="000000"/>
                  </a:solidFill>
                  <a:latin typeface="Arial" panose="020B0604020202020204" pitchFamily="34" charset="0"/>
                  <a:cs typeface="Arial" panose="020B0604020202020204" pitchFamily="34" charset="0"/>
                </a:rPr>
                <a:t>digital competency level below ACTIC-2 </a:t>
              </a:r>
              <a:r>
                <a:rPr lang="en-GB" sz="1100">
                  <a:solidFill>
                    <a:srgbClr val="000000"/>
                  </a:solidFill>
                  <a:latin typeface="Arial" panose="020B0604020202020204" pitchFamily="34" charset="0"/>
                  <a:cs typeface="Arial" panose="020B0604020202020204" pitchFamily="34" charset="0"/>
                </a:rPr>
                <a:t>(Medium Level)</a:t>
              </a:r>
              <a:r>
                <a:rPr lang="en-GB" sz="1100" b="1" baseline="30000">
                  <a:solidFill>
                    <a:srgbClr val="000000"/>
                  </a:solidFill>
                  <a:latin typeface="Arial" panose="020B0604020202020204" pitchFamily="34" charset="0"/>
                  <a:cs typeface="Arial" panose="020B0604020202020204" pitchFamily="34" charset="0"/>
                </a:rPr>
                <a:t>7</a:t>
              </a:r>
              <a:r>
                <a:rPr lang="en-GB" sz="1100">
                  <a:solidFill>
                    <a:srgbClr val="FF0000"/>
                  </a:solidFill>
                  <a:latin typeface="Arial" panose="020B0604020202020204" pitchFamily="34" charset="0"/>
                  <a:cs typeface="Arial" panose="020B0604020202020204" pitchFamily="34" charset="0"/>
                </a:rPr>
                <a:t>. </a:t>
              </a: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algn="just" defTabSz="970138" fontAlgn="base">
                <a:spcBef>
                  <a:spcPts val="100"/>
                </a:spcBef>
                <a:spcAft>
                  <a:spcPts val="781"/>
                </a:spcAft>
                <a:defRPr/>
              </a:pPr>
              <a:endParaRPr lang="en-GB" sz="1100">
                <a:solidFill>
                  <a:srgbClr val="000000"/>
                </a:solidFill>
                <a:latin typeface="Arial" panose="020B0604020202020204" pitchFamily="34" charset="0"/>
                <a:cs typeface="Arial" panose="020B0604020202020204" pitchFamily="34" charset="0"/>
              </a:endParaRPr>
            </a:p>
            <a:p>
              <a:pPr algn="just" defTabSz="970138" fontAlgn="base">
                <a:spcBef>
                  <a:spcPts val="100"/>
                </a:spcBef>
                <a:spcAft>
                  <a:spcPts val="781"/>
                </a:spcAft>
                <a:defRPr/>
              </a:pPr>
              <a:endParaRPr lang="en-GB" sz="1100" b="1">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10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p:txBody>
        </p:sp>
      </p:grpSp>
      <p:sp>
        <p:nvSpPr>
          <p:cNvPr id="24" name="Slide Number Placeholder 4">
            <a:extLst>
              <a:ext uri="{FF2B5EF4-FFF2-40B4-BE49-F238E27FC236}">
                <a16:creationId xmlns:a16="http://schemas.microsoft.com/office/drawing/2014/main" id="{851D9FAA-4627-9F44-8CF3-9BC9AB61C644}"/>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19</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27" name="Grupo 26">
            <a:extLst>
              <a:ext uri="{FF2B5EF4-FFF2-40B4-BE49-F238E27FC236}">
                <a16:creationId xmlns:a16="http://schemas.microsoft.com/office/drawing/2014/main" id="{911C4884-E240-25C4-3C29-7C25BBCE2F2B}"/>
              </a:ext>
            </a:extLst>
          </p:cNvPr>
          <p:cNvGrpSpPr/>
          <p:nvPr/>
        </p:nvGrpSpPr>
        <p:grpSpPr>
          <a:xfrm>
            <a:off x="165622" y="1271808"/>
            <a:ext cx="7271721" cy="439431"/>
            <a:chOff x="165622" y="1271808"/>
            <a:chExt cx="7271721" cy="439431"/>
          </a:xfrm>
        </p:grpSpPr>
        <p:sp>
          <p:nvSpPr>
            <p:cNvPr id="5" name="Rectángulo: esquinas redondeadas 38">
              <a:extLst>
                <a:ext uri="{FF2B5EF4-FFF2-40B4-BE49-F238E27FC236}">
                  <a16:creationId xmlns:a16="http://schemas.microsoft.com/office/drawing/2014/main" id="{CC70A671-25B2-5BBE-F31E-3DECD5E81AEC}"/>
                </a:ext>
              </a:extLst>
            </p:cNvPr>
            <p:cNvSpPr/>
            <p:nvPr/>
          </p:nvSpPr>
          <p:spPr>
            <a:xfrm>
              <a:off x="176255" y="1280560"/>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COMPDIG – Salut (1</a:t>
              </a:r>
              <a:r>
                <a:rPr kumimoji="0" lang="en-GB" sz="1250" b="1" i="0" u="none" strike="noStrike" kern="1200" cap="none" spc="0" normalizeH="0" baseline="0" noProof="0">
                  <a:ln>
                    <a:noFill/>
                  </a:ln>
                  <a:solidFill>
                    <a:srgbClr val="000000"/>
                  </a:solidFill>
                  <a:effectLst/>
                  <a:uLnTx/>
                  <a:uFillTx/>
                  <a:latin typeface="Arial"/>
                  <a:ea typeface="+mn-ea"/>
                  <a:cs typeface="+mn-cs"/>
                </a:rPr>
                <a:t>/5)        </a:t>
              </a:r>
            </a:p>
          </p:txBody>
        </p:sp>
        <p:sp>
          <p:nvSpPr>
            <p:cNvPr id="12" name="Rectángulo: esquinas redondeadas 38">
              <a:extLst>
                <a:ext uri="{FF2B5EF4-FFF2-40B4-BE49-F238E27FC236}">
                  <a16:creationId xmlns:a16="http://schemas.microsoft.com/office/drawing/2014/main" id="{A830D531-E52C-74FC-2944-38E52FDC3394}"/>
                </a:ext>
              </a:extLst>
            </p:cNvPr>
            <p:cNvSpPr/>
            <p:nvPr/>
          </p:nvSpPr>
          <p:spPr>
            <a:xfrm>
              <a:off x="6331133" y="1271808"/>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3" name="Google Shape;417;p5" descr="{&quot;Key&quot;:&quot;POWER_USER_SHAPE_ICON&quot;,&quot;Value&quot;:&quot;POWER_USER_SHAPE_ICON_STYLE_1&quot;}">
              <a:extLst>
                <a:ext uri="{FF2B5EF4-FFF2-40B4-BE49-F238E27FC236}">
                  <a16:creationId xmlns:a16="http://schemas.microsoft.com/office/drawing/2014/main" id="{8B0C7C67-7724-4453-29ED-FEEAAC856A0F}"/>
                </a:ext>
              </a:extLst>
            </p:cNvPr>
            <p:cNvSpPr/>
            <p:nvPr/>
          </p:nvSpPr>
          <p:spPr>
            <a:xfrm>
              <a:off x="6477976" y="1332326"/>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4" name="Grupo 13">
              <a:extLst>
                <a:ext uri="{FF2B5EF4-FFF2-40B4-BE49-F238E27FC236}">
                  <a16:creationId xmlns:a16="http://schemas.microsoft.com/office/drawing/2014/main" id="{068242B4-9B8C-17EA-A3B2-6117A024A83F}"/>
                </a:ext>
              </a:extLst>
            </p:cNvPr>
            <p:cNvGrpSpPr/>
            <p:nvPr/>
          </p:nvGrpSpPr>
          <p:grpSpPr>
            <a:xfrm>
              <a:off x="7069790" y="1333910"/>
              <a:ext cx="238968" cy="306602"/>
              <a:chOff x="7069790" y="1349732"/>
              <a:chExt cx="238968" cy="306602"/>
            </a:xfrm>
            <a:solidFill>
              <a:srgbClr val="C8DBDE"/>
            </a:solidFill>
          </p:grpSpPr>
          <p:sp>
            <p:nvSpPr>
              <p:cNvPr id="19" name="Google Shape;411;p5">
                <a:extLst>
                  <a:ext uri="{FF2B5EF4-FFF2-40B4-BE49-F238E27FC236}">
                    <a16:creationId xmlns:a16="http://schemas.microsoft.com/office/drawing/2014/main" id="{C9BE6FA2-9069-181B-7683-71F1032F3BBF}"/>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2;p5">
                <a:extLst>
                  <a:ext uri="{FF2B5EF4-FFF2-40B4-BE49-F238E27FC236}">
                    <a16:creationId xmlns:a16="http://schemas.microsoft.com/office/drawing/2014/main" id="{FEE66D4E-EBE5-218E-05C5-F1BC570C7C86}"/>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13;p5">
                <a:extLst>
                  <a:ext uri="{FF2B5EF4-FFF2-40B4-BE49-F238E27FC236}">
                    <a16:creationId xmlns:a16="http://schemas.microsoft.com/office/drawing/2014/main" id="{D13F74D5-4E04-60A2-F5A0-8760FA7E5B84}"/>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4;p5">
                <a:extLst>
                  <a:ext uri="{FF2B5EF4-FFF2-40B4-BE49-F238E27FC236}">
                    <a16:creationId xmlns:a16="http://schemas.microsoft.com/office/drawing/2014/main" id="{0888EEB4-8C3E-D399-5981-2014BEAA46F6}"/>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3" name="Google Shape;415;p5">
                <a:extLst>
                  <a:ext uri="{FF2B5EF4-FFF2-40B4-BE49-F238E27FC236}">
                    <a16:creationId xmlns:a16="http://schemas.microsoft.com/office/drawing/2014/main" id="{FCC0B9D9-4666-D5A6-431F-E2C5FB7DB2AB}"/>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5" name="Grupo 14">
              <a:extLst>
                <a:ext uri="{FF2B5EF4-FFF2-40B4-BE49-F238E27FC236}">
                  <a16:creationId xmlns:a16="http://schemas.microsoft.com/office/drawing/2014/main" id="{E9AFA4E2-53D3-C222-07BE-AA83E9B491A2}"/>
                </a:ext>
              </a:extLst>
            </p:cNvPr>
            <p:cNvGrpSpPr/>
            <p:nvPr/>
          </p:nvGrpSpPr>
          <p:grpSpPr>
            <a:xfrm>
              <a:off x="6771952" y="1344812"/>
              <a:ext cx="238968" cy="284798"/>
              <a:chOff x="6771952" y="1360634"/>
              <a:chExt cx="238968" cy="284798"/>
            </a:xfrm>
          </p:grpSpPr>
          <p:sp>
            <p:nvSpPr>
              <p:cNvPr id="17" name="Google Shape;408;p5">
                <a:extLst>
                  <a:ext uri="{FF2B5EF4-FFF2-40B4-BE49-F238E27FC236}">
                    <a16:creationId xmlns:a16="http://schemas.microsoft.com/office/drawing/2014/main" id="{16C75806-C2DE-3ABD-A628-4FAF863D1CBD}"/>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09;p5">
                <a:extLst>
                  <a:ext uri="{FF2B5EF4-FFF2-40B4-BE49-F238E27FC236}">
                    <a16:creationId xmlns:a16="http://schemas.microsoft.com/office/drawing/2014/main" id="{5F05297B-C968-3C67-2CAE-6A68898ED2A3}"/>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32" name="Elipse 31">
              <a:extLst>
                <a:ext uri="{FF2B5EF4-FFF2-40B4-BE49-F238E27FC236}">
                  <a16:creationId xmlns:a16="http://schemas.microsoft.com/office/drawing/2014/main" id="{75F09E2D-7E59-7146-3B25-EB4F1313096D}"/>
                </a:ext>
              </a:extLst>
            </p:cNvPr>
            <p:cNvSpPr/>
            <p:nvPr/>
          </p:nvSpPr>
          <p:spPr>
            <a:xfrm>
              <a:off x="165622" y="1280433"/>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4</a:t>
              </a:r>
            </a:p>
          </p:txBody>
        </p:sp>
      </p:grpSp>
      <p:sp>
        <p:nvSpPr>
          <p:cNvPr id="33" name="Rectángulo 51">
            <a:extLst>
              <a:ext uri="{FF2B5EF4-FFF2-40B4-BE49-F238E27FC236}">
                <a16:creationId xmlns:a16="http://schemas.microsoft.com/office/drawing/2014/main" id="{FD4D14F4-3345-FC3D-CCDF-15705887D9A2}"/>
              </a:ext>
            </a:extLst>
          </p:cNvPr>
          <p:cNvSpPr/>
          <p:nvPr/>
        </p:nvSpPr>
        <p:spPr>
          <a:xfrm>
            <a:off x="5979600" y="2047059"/>
            <a:ext cx="1087079"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0" i="0" u="none" strike="noStrike" kern="1200" cap="none" spc="0" normalizeH="0" baseline="0" noProof="0">
                <a:ln>
                  <a:noFill/>
                </a:ln>
                <a:solidFill>
                  <a:srgbClr val="000000"/>
                </a:solidFill>
                <a:effectLst/>
                <a:uLnTx/>
                <a:uFillTx/>
                <a:latin typeface="Arial"/>
                <a:ea typeface="+mn-ea"/>
                <a:cs typeface="+mn-cs"/>
              </a:rPr>
              <a:t>2021</a:t>
            </a:r>
          </a:p>
        </p:txBody>
      </p:sp>
      <p:sp>
        <p:nvSpPr>
          <p:cNvPr id="34" name="Rectángulo 51">
            <a:extLst>
              <a:ext uri="{FF2B5EF4-FFF2-40B4-BE49-F238E27FC236}">
                <a16:creationId xmlns:a16="http://schemas.microsoft.com/office/drawing/2014/main" id="{DE90EA1B-8363-F746-2D1E-E80324EB6866}"/>
              </a:ext>
            </a:extLst>
          </p:cNvPr>
          <p:cNvSpPr/>
          <p:nvPr/>
        </p:nvSpPr>
        <p:spPr>
          <a:xfrm>
            <a:off x="5767592" y="2640823"/>
            <a:ext cx="1489432"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a:solidFill>
                  <a:srgbClr val="000000"/>
                </a:solidFill>
                <a:latin typeface="Arial"/>
              </a:rPr>
              <a:t>Catalonia (Spain)</a:t>
            </a:r>
            <a:endParaRPr kumimoji="0" lang="en-GB" sz="1074" i="0" u="none" strike="noStrike" kern="1200" cap="none" spc="0" normalizeH="0" baseline="0" noProof="0">
              <a:ln>
                <a:noFill/>
              </a:ln>
              <a:solidFill>
                <a:srgbClr val="000000"/>
              </a:solidFill>
              <a:effectLst/>
              <a:uLnTx/>
              <a:uFillTx/>
              <a:latin typeface="Arial"/>
              <a:ea typeface="+mn-ea"/>
              <a:cs typeface="+mn-cs"/>
            </a:endParaRPr>
          </a:p>
        </p:txBody>
      </p:sp>
      <p:sp>
        <p:nvSpPr>
          <p:cNvPr id="46" name="Título 78">
            <a:extLst>
              <a:ext uri="{FF2B5EF4-FFF2-40B4-BE49-F238E27FC236}">
                <a16:creationId xmlns:a16="http://schemas.microsoft.com/office/drawing/2014/main" id="{6FB0DD30-0712-DD03-D589-D14C8318F4DB}"/>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pic>
        <p:nvPicPr>
          <p:cNvPr id="25" name="Imagen 24">
            <a:extLst>
              <a:ext uri="{FF2B5EF4-FFF2-40B4-BE49-F238E27FC236}">
                <a16:creationId xmlns:a16="http://schemas.microsoft.com/office/drawing/2014/main" id="{02F9ED8D-5481-CBAB-F37D-202C84CB15EF}"/>
              </a:ext>
            </a:extLst>
          </p:cNvPr>
          <p:cNvPicPr>
            <a:picLocks noChangeAspect="1"/>
          </p:cNvPicPr>
          <p:nvPr/>
        </p:nvPicPr>
        <p:blipFill rotWithShape="1">
          <a:blip r:embed="rId9"/>
          <a:srcRect t="26744" b="23979"/>
          <a:stretch/>
        </p:blipFill>
        <p:spPr>
          <a:xfrm>
            <a:off x="4110366" y="2078012"/>
            <a:ext cx="730125" cy="263576"/>
          </a:xfrm>
          <a:prstGeom prst="rect">
            <a:avLst/>
          </a:prstGeom>
        </p:spPr>
      </p:pic>
      <p:pic>
        <p:nvPicPr>
          <p:cNvPr id="28" name="Imagen 27">
            <a:extLst>
              <a:ext uri="{FF2B5EF4-FFF2-40B4-BE49-F238E27FC236}">
                <a16:creationId xmlns:a16="http://schemas.microsoft.com/office/drawing/2014/main" id="{004FC99C-0423-1F84-82DC-C50D09D842EE}"/>
              </a:ext>
            </a:extLst>
          </p:cNvPr>
          <p:cNvPicPr>
            <a:picLocks noChangeAspect="1"/>
          </p:cNvPicPr>
          <p:nvPr/>
        </p:nvPicPr>
        <p:blipFill rotWithShape="1">
          <a:blip r:embed="rId10"/>
          <a:srcRect l="12557" t="35952" r="4894" b="33155"/>
          <a:stretch/>
        </p:blipFill>
        <p:spPr>
          <a:xfrm>
            <a:off x="3860097" y="2329921"/>
            <a:ext cx="1244919" cy="234113"/>
          </a:xfrm>
          <a:prstGeom prst="rect">
            <a:avLst/>
          </a:prstGeom>
        </p:spPr>
      </p:pic>
      <p:grpSp>
        <p:nvGrpSpPr>
          <p:cNvPr id="47" name="Grupo 44">
            <a:extLst>
              <a:ext uri="{FF2B5EF4-FFF2-40B4-BE49-F238E27FC236}">
                <a16:creationId xmlns:a16="http://schemas.microsoft.com/office/drawing/2014/main" id="{18CA9E6A-718F-3114-A34A-BC5D621D52C5}"/>
              </a:ext>
            </a:extLst>
          </p:cNvPr>
          <p:cNvGrpSpPr/>
          <p:nvPr/>
        </p:nvGrpSpPr>
        <p:grpSpPr>
          <a:xfrm>
            <a:off x="2330622" y="6465117"/>
            <a:ext cx="2898432" cy="2036563"/>
            <a:chOff x="4214684" y="7792319"/>
            <a:chExt cx="2482412" cy="1751819"/>
          </a:xfrm>
        </p:grpSpPr>
        <p:pic>
          <p:nvPicPr>
            <p:cNvPr id="48" name="Imagen 25">
              <a:extLst>
                <a:ext uri="{FF2B5EF4-FFF2-40B4-BE49-F238E27FC236}">
                  <a16:creationId xmlns:a16="http://schemas.microsoft.com/office/drawing/2014/main" id="{0554753B-A101-5E9F-D83E-8B8C5B1A65F5}"/>
                </a:ext>
              </a:extLst>
            </p:cNvPr>
            <p:cNvPicPr>
              <a:picLocks noChangeAspect="1"/>
            </p:cNvPicPr>
            <p:nvPr/>
          </p:nvPicPr>
          <p:blipFill>
            <a:blip r:embed="rId11"/>
            <a:stretch>
              <a:fillRect/>
            </a:stretch>
          </p:blipFill>
          <p:spPr>
            <a:xfrm>
              <a:off x="4214684" y="7897271"/>
              <a:ext cx="2318036" cy="1646867"/>
            </a:xfrm>
            <a:prstGeom prst="rect">
              <a:avLst/>
            </a:prstGeom>
            <a:ln>
              <a:noFill/>
            </a:ln>
            <a:effectLst>
              <a:outerShdw blurRad="292100" dist="139700" dir="2700000" algn="tl" rotWithShape="0">
                <a:srgbClr val="333333">
                  <a:alpha val="65000"/>
                </a:srgbClr>
              </a:outerShdw>
            </a:effectLst>
          </p:spPr>
        </p:pic>
        <p:grpSp>
          <p:nvGrpSpPr>
            <p:cNvPr id="51" name="Grupo 38">
              <a:extLst>
                <a:ext uri="{FF2B5EF4-FFF2-40B4-BE49-F238E27FC236}">
                  <a16:creationId xmlns:a16="http://schemas.microsoft.com/office/drawing/2014/main" id="{B1104746-E3DA-729B-AAC7-3806981AC9DB}"/>
                </a:ext>
              </a:extLst>
            </p:cNvPr>
            <p:cNvGrpSpPr/>
            <p:nvPr/>
          </p:nvGrpSpPr>
          <p:grpSpPr>
            <a:xfrm>
              <a:off x="5796338" y="7792319"/>
              <a:ext cx="900758" cy="592201"/>
              <a:chOff x="4601299" y="1389919"/>
              <a:chExt cx="900758" cy="592201"/>
            </a:xfrm>
            <a:effectLst>
              <a:outerShdw blurRad="50800" dist="38100" dir="2700000" algn="tl" rotWithShape="0">
                <a:prstClr val="black">
                  <a:alpha val="40000"/>
                </a:prstClr>
              </a:outerShdw>
            </a:effectLst>
          </p:grpSpPr>
          <p:sp>
            <p:nvSpPr>
              <p:cNvPr id="57" name="41 Rectángulo">
                <a:extLst>
                  <a:ext uri="{FF2B5EF4-FFF2-40B4-BE49-F238E27FC236}">
                    <a16:creationId xmlns:a16="http://schemas.microsoft.com/office/drawing/2014/main" id="{241EE0CE-66FB-9447-6B79-DABFEE240722}"/>
                  </a:ext>
                </a:extLst>
              </p:cNvPr>
              <p:cNvSpPr/>
              <p:nvPr>
                <p:custDataLst>
                  <p:tags r:id="rId1"/>
                </p:custDataLst>
              </p:nvPr>
            </p:nvSpPr>
            <p:spPr>
              <a:xfrm rot="1698020">
                <a:off x="4636601" y="1581500"/>
                <a:ext cx="849384" cy="185322"/>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58" name="41 Rectángulo">
                <a:extLst>
                  <a:ext uri="{FF2B5EF4-FFF2-40B4-BE49-F238E27FC236}">
                    <a16:creationId xmlns:a16="http://schemas.microsoft.com/office/drawing/2014/main" id="{AB4729CA-3B2B-9068-BFEB-056934425E46}"/>
                  </a:ext>
                </a:extLst>
              </p:cNvPr>
              <p:cNvSpPr/>
              <p:nvPr>
                <p:custDataLst>
                  <p:tags r:id="rId2"/>
                </p:custDataLst>
              </p:nvPr>
            </p:nvSpPr>
            <p:spPr>
              <a:xfrm rot="1698020">
                <a:off x="4601299" y="1570276"/>
                <a:ext cx="895935" cy="211796"/>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61" name="43 Conector recto">
                <a:extLst>
                  <a:ext uri="{FF2B5EF4-FFF2-40B4-BE49-F238E27FC236}">
                    <a16:creationId xmlns:a16="http://schemas.microsoft.com/office/drawing/2014/main" id="{6AB3759B-282B-A95A-8FC1-848F05D9B74B}"/>
                  </a:ext>
                </a:extLst>
              </p:cNvPr>
              <p:cNvCxnSpPr>
                <a:cxnSpLocks/>
              </p:cNvCxnSpPr>
              <p:nvPr>
                <p:custDataLst>
                  <p:tags r:id="rId3"/>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65" name="43 Conector recto">
                <a:extLst>
                  <a:ext uri="{FF2B5EF4-FFF2-40B4-BE49-F238E27FC236}">
                    <a16:creationId xmlns:a16="http://schemas.microsoft.com/office/drawing/2014/main" id="{54C546C7-1282-FBEC-98A2-2C69F8DACAF2}"/>
                  </a:ext>
                </a:extLst>
              </p:cNvPr>
              <p:cNvCxnSpPr>
                <a:cxnSpLocks/>
              </p:cNvCxnSpPr>
              <p:nvPr>
                <p:custDataLst>
                  <p:tags r:id="rId4"/>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grpSp>
    </p:spTree>
    <p:extLst>
      <p:ext uri="{BB962C8B-B14F-4D97-AF65-F5344CB8AC3E}">
        <p14:creationId xmlns:p14="http://schemas.microsoft.com/office/powerpoint/2010/main" val="304143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Abbreviations</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aphicFrame>
        <p:nvGraphicFramePr>
          <p:cNvPr id="3" name="Tabla 2">
            <a:extLst>
              <a:ext uri="{FF2B5EF4-FFF2-40B4-BE49-F238E27FC236}">
                <a16:creationId xmlns:a16="http://schemas.microsoft.com/office/drawing/2014/main" id="{8EA0F340-19E0-0AB3-A562-E652F1887946}"/>
              </a:ext>
            </a:extLst>
          </p:cNvPr>
          <p:cNvGraphicFramePr>
            <a:graphicFrameLocks noGrp="1"/>
          </p:cNvGraphicFramePr>
          <p:nvPr>
            <p:extLst>
              <p:ext uri="{D42A27DB-BD31-4B8C-83A1-F6EECF244321}">
                <p14:modId xmlns:p14="http://schemas.microsoft.com/office/powerpoint/2010/main" val="3758810592"/>
              </p:ext>
            </p:extLst>
          </p:nvPr>
        </p:nvGraphicFramePr>
        <p:xfrm>
          <a:off x="415474" y="1274733"/>
          <a:ext cx="6591718" cy="5838906"/>
        </p:xfrm>
        <a:graphic>
          <a:graphicData uri="http://schemas.openxmlformats.org/drawingml/2006/table">
            <a:tbl>
              <a:tblPr firstRow="1" firstCol="1">
                <a:tableStyleId>{5C22544A-7EE6-4342-B048-85BDC9FD1C3A}</a:tableStyleId>
              </a:tblPr>
              <a:tblGrid>
                <a:gridCol w="1063255">
                  <a:extLst>
                    <a:ext uri="{9D8B030D-6E8A-4147-A177-3AD203B41FA5}">
                      <a16:colId xmlns:a16="http://schemas.microsoft.com/office/drawing/2014/main" val="2184438217"/>
                    </a:ext>
                  </a:extLst>
                </a:gridCol>
                <a:gridCol w="5528463">
                  <a:extLst>
                    <a:ext uri="{9D8B030D-6E8A-4147-A177-3AD203B41FA5}">
                      <a16:colId xmlns:a16="http://schemas.microsoft.com/office/drawing/2014/main" val="1359191615"/>
                    </a:ext>
                  </a:extLst>
                </a:gridCol>
              </a:tblGrid>
              <a:tr h="351786">
                <a:tc>
                  <a:txBody>
                    <a:bodyPr/>
                    <a:lstStyle/>
                    <a:p>
                      <a:pPr algn="ctr">
                        <a:spcBef>
                          <a:spcPts val="600"/>
                        </a:spcBef>
                        <a:spcAft>
                          <a:spcPts val="600"/>
                        </a:spcAft>
                      </a:pPr>
                      <a:r>
                        <a:rPr lang="en-GB" sz="1200">
                          <a:effectLst/>
                          <a:latin typeface="Arial" panose="020B0604020202020204" pitchFamily="34" charset="0"/>
                          <a:cs typeface="Arial" panose="020B0604020202020204" pitchFamily="34" charset="0"/>
                        </a:rPr>
                        <a:t>Acronym</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ctr">
                        <a:spcBef>
                          <a:spcPts val="600"/>
                        </a:spcBef>
                        <a:spcAft>
                          <a:spcPts val="600"/>
                        </a:spcAft>
                      </a:pPr>
                      <a:r>
                        <a:rPr lang="en-GB" sz="1200">
                          <a:effectLst/>
                          <a:latin typeface="Arial" panose="020B0604020202020204" pitchFamily="34" charset="0"/>
                          <a:cs typeface="Arial" panose="020B0604020202020204" pitchFamily="34" charset="0"/>
                        </a:rPr>
                        <a:t>Description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nchor="ctr">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150058510"/>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AD@15</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i="1">
                          <a:solidFill>
                            <a:srgbClr val="000000"/>
                          </a:solidFill>
                          <a:effectLst/>
                          <a:latin typeface="Arial" panose="020B0604020202020204" pitchFamily="34" charset="0"/>
                          <a:ea typeface="Calibri" panose="020F0502020204030204" pitchFamily="34" charset="0"/>
                          <a:cs typeface="Arial" panose="020B0604020202020204" pitchFamily="34" charset="0"/>
                        </a:rPr>
                        <a:t>Agenda Digital de Euskadi 2015</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95457699"/>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BDRW</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“Building a Digitally Ready Workforce” programme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6831125"/>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D</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Deliverable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4017032"/>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cs typeface="Arial" panose="020B0604020202020204" pitchFamily="34" charset="0"/>
                        </a:rPr>
                        <a:t>DC</a:t>
                      </a: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effectLst/>
                          <a:latin typeface="Arial" panose="020B0604020202020204" pitchFamily="34" charset="0"/>
                          <a:cs typeface="Arial" panose="020B0604020202020204" pitchFamily="34" charset="0"/>
                        </a:rPr>
                        <a:t>Digital Competence</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87478025"/>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DG</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Directorate-General</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93955651"/>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cs typeface="Arial" panose="020B0604020202020204" pitchFamily="34" charset="0"/>
                        </a:rPr>
                        <a:t>DG REFORM</a:t>
                      </a: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effectLst/>
                          <a:latin typeface="Arial" panose="020B0604020202020204" pitchFamily="34" charset="0"/>
                          <a:cs typeface="Arial" panose="020B0604020202020204" pitchFamily="34" charset="0"/>
                        </a:rPr>
                        <a:t>Directorate-General for Structural Reform Support</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59332030"/>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cs typeface="Arial" panose="020B0604020202020204" pitchFamily="34" charset="0"/>
                        </a:rPr>
                        <a:t>DHT</a:t>
                      </a: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effectLst/>
                          <a:latin typeface="Arial" panose="020B0604020202020204" pitchFamily="34" charset="0"/>
                          <a:cs typeface="Arial" panose="020B0604020202020204" pitchFamily="34" charset="0"/>
                        </a:rPr>
                        <a:t>Digital Health Transformation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71770480"/>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DSAT</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NHS Digital Skills Assessment Tool</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04707907"/>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ECTS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European Credit Transfer System</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4148792"/>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EIT</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European Institute of Innovation and Tech</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42572091"/>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cs typeface="Arial" panose="020B0604020202020204" pitchFamily="34" charset="0"/>
                        </a:rPr>
                        <a:t>EU</a:t>
                      </a: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effectLst/>
                          <a:latin typeface="Arial" panose="020B0604020202020204" pitchFamily="34" charset="0"/>
                          <a:cs typeface="Arial" panose="020B0604020202020204" pitchFamily="34" charset="0"/>
                        </a:rPr>
                        <a:t>European Union</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10689417"/>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HEE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Health Education England</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4406072"/>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HIE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Electronic Health Information Exchange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6320128"/>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HiMSS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kern="1200" noProof="0">
                          <a:solidFill>
                            <a:schemeClr val="dk1"/>
                          </a:solidFill>
                          <a:effectLst/>
                          <a:latin typeface="Arial" panose="020B0604020202020204" pitchFamily="34" charset="0"/>
                          <a:ea typeface="+mn-ea"/>
                          <a:cs typeface="Arial" panose="020B0604020202020204" pitchFamily="34" charset="0"/>
                        </a:rPr>
                        <a:t>Hea</a:t>
                      </a:r>
                      <a:r>
                        <a:rPr lang="en-GB" sz="1200" kern="1200">
                          <a:solidFill>
                            <a:schemeClr val="dk1"/>
                          </a:solidFill>
                          <a:effectLst/>
                          <a:latin typeface="Arial" panose="020B0604020202020204" pitchFamily="34" charset="0"/>
                          <a:ea typeface="+mn-ea"/>
                          <a:cs typeface="Arial" panose="020B0604020202020204" pitchFamily="34" charset="0"/>
                        </a:rPr>
                        <a:t>lth Information and Management Systems Society Foundation </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59539823"/>
                  </a:ext>
                </a:extLst>
              </a:tr>
              <a:tr h="183600">
                <a:tc>
                  <a:txBody>
                    <a:bodyPr/>
                    <a:lstStyle/>
                    <a:p>
                      <a:pPr algn="l">
                        <a:spcBef>
                          <a:spcPts val="600"/>
                        </a:spcBef>
                        <a:spcAft>
                          <a:spcPts val="600"/>
                        </a:spcAft>
                      </a:pPr>
                      <a:r>
                        <a:rPr lang="en-GB" sz="1200">
                          <a:solidFill>
                            <a:schemeClr val="bg1"/>
                          </a:solidFill>
                          <a:effectLst/>
                          <a:latin typeface="Arial" panose="020B0604020202020204" pitchFamily="34" charset="0"/>
                          <a:cs typeface="Arial" panose="020B0604020202020204" pitchFamily="34" charset="0"/>
                        </a:rPr>
                        <a:t>HWF</a:t>
                      </a: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effectLst/>
                          <a:latin typeface="Arial" panose="020B0604020202020204" pitchFamily="34" charset="0"/>
                          <a:cs typeface="Arial" panose="020B0604020202020204" pitchFamily="34" charset="0"/>
                        </a:rPr>
                        <a:t>Healthcare Workforce</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4204303"/>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cs typeface="Arial" panose="020B0604020202020204" pitchFamily="34" charset="0"/>
                        </a:rPr>
                        <a:t>ICT</a:t>
                      </a: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effectLst/>
                          <a:latin typeface="Arial" panose="020B0604020202020204" pitchFamily="34" charset="0"/>
                          <a:cs typeface="Arial" panose="020B0604020202020204" pitchFamily="34" charset="0"/>
                        </a:rPr>
                        <a:t>Information and Communication Technology</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96646344"/>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IS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Information Systems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8781256"/>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cs typeface="Arial" panose="020B0604020202020204" pitchFamily="34" charset="0"/>
                        </a:rPr>
                        <a:t>IT</a:t>
                      </a: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effectLst/>
                          <a:latin typeface="Arial" panose="020B0604020202020204" pitchFamily="34" charset="0"/>
                          <a:cs typeface="Arial" panose="020B0604020202020204" pitchFamily="34" charset="0"/>
                        </a:rPr>
                        <a:t>Information Technologies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13616872"/>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KIC</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Knowledge and Innovation Community</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65837445"/>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MD</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Medical Doctor</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38010809"/>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M&amp;E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Monitoring and Evaluation</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510610"/>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NHS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United Kingdom National Health Service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3357440"/>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OWG</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Operational Working Group</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83558730"/>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cs typeface="Arial" panose="020B0604020202020204" pitchFamily="34" charset="0"/>
                        </a:rPr>
                        <a:t>PDP</a:t>
                      </a:r>
                      <a:endPar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effectLst/>
                          <a:latin typeface="Arial" panose="020B0604020202020204" pitchFamily="34" charset="0"/>
                          <a:cs typeface="Arial" panose="020B0604020202020204" pitchFamily="34" charset="0"/>
                        </a:rPr>
                        <a:t>Professional Digital Competence Profiles</a:t>
                      </a:r>
                      <a:endPar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69389643"/>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PHR</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Professional Human Resources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6857541"/>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RIS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Regional Innovation Scheme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5168718"/>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SKAD</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Skills Knowledge Assessment Development Framework</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767339"/>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TICSS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i="1">
                          <a:solidFill>
                            <a:srgbClr val="000000"/>
                          </a:solidFill>
                          <a:effectLst/>
                          <a:latin typeface="Arial" panose="020B0604020202020204" pitchFamily="34" charset="0"/>
                          <a:ea typeface="Calibri" panose="020F0502020204030204" pitchFamily="34" charset="0"/>
                          <a:cs typeface="Arial" panose="020B0604020202020204" pitchFamily="34" charset="0"/>
                        </a:rPr>
                        <a:t>TIC Salut i Social</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81353323"/>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TRIE</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Tools, Resources, Education and Information</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5881090"/>
                  </a:ext>
                </a:extLst>
              </a:tr>
              <a:tr h="170179">
                <a:tc>
                  <a:txBody>
                    <a:bodyPr/>
                    <a:lstStyle/>
                    <a:p>
                      <a:pPr algn="l">
                        <a:spcBef>
                          <a:spcPts val="600"/>
                        </a:spcBef>
                        <a:spcAft>
                          <a:spcPts val="600"/>
                        </a:spcAft>
                      </a:pPr>
                      <a:r>
                        <a:rPr lang="en-GB" sz="1200">
                          <a:solidFill>
                            <a:schemeClr val="bg1"/>
                          </a:solidFill>
                          <a:effectLst/>
                          <a:latin typeface="Arial" panose="020B0604020202020204" pitchFamily="34" charset="0"/>
                          <a:ea typeface="Calibri" panose="020F0502020204030204" pitchFamily="34" charset="0"/>
                          <a:cs typeface="Arial" panose="020B0604020202020204" pitchFamily="34" charset="0"/>
                        </a:rPr>
                        <a:t>US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just">
                        <a:spcBef>
                          <a:spcPts val="600"/>
                        </a:spcBef>
                        <a:spcAft>
                          <a:spcPts val="600"/>
                        </a:spcAft>
                      </a:pPr>
                      <a:r>
                        <a:rPr lang="en-GB" sz="1200">
                          <a:solidFill>
                            <a:srgbClr val="000000"/>
                          </a:solidFill>
                          <a:effectLst/>
                          <a:latin typeface="Arial" panose="020B0604020202020204" pitchFamily="34" charset="0"/>
                          <a:ea typeface="Calibri" panose="020F0502020204030204" pitchFamily="34" charset="0"/>
                          <a:cs typeface="Arial" panose="020B0604020202020204" pitchFamily="34" charset="0"/>
                        </a:rPr>
                        <a:t>United States</a:t>
                      </a:r>
                    </a:p>
                  </a:txBody>
                  <a:tcPr marL="64510" marR="64510" marT="0" marB="0">
                    <a:lnL w="9525" cap="flat" cmpd="sng" algn="ctr">
                      <a:solidFill>
                        <a:schemeClr val="accent1">
                          <a:lumMod val="40000"/>
                          <a:lumOff val="60000"/>
                        </a:schemeClr>
                      </a:solidFill>
                      <a:prstDash val="solid"/>
                      <a:round/>
                      <a:headEnd type="none" w="med" len="med"/>
                      <a:tailEnd type="none" w="med" len="med"/>
                    </a:lnL>
                    <a:lnR w="9525" cap="flat" cmpd="sng" algn="ctr">
                      <a:solidFill>
                        <a:schemeClr val="accent1">
                          <a:lumMod val="40000"/>
                          <a:lumOff val="60000"/>
                        </a:schemeClr>
                      </a:solidFill>
                      <a:prstDash val="solid"/>
                      <a:round/>
                      <a:headEnd type="none" w="med" len="med"/>
                      <a:tailEnd type="none" w="med" len="med"/>
                    </a:lnR>
                    <a:lnT w="9525" cap="flat" cmpd="sng" algn="ctr">
                      <a:solidFill>
                        <a:schemeClr val="accent1">
                          <a:lumMod val="40000"/>
                          <a:lumOff val="60000"/>
                        </a:schemeClr>
                      </a:solidFill>
                      <a:prstDash val="solid"/>
                      <a:round/>
                      <a:headEnd type="none" w="med" len="med"/>
                      <a:tailEnd type="none" w="med" len="med"/>
                    </a:lnT>
                    <a:lnB w="9525" cap="flat" cmpd="sng" algn="ctr">
                      <a:solidFill>
                        <a:schemeClr val="accent1">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71288148"/>
                  </a:ext>
                </a:extLst>
              </a:tr>
            </a:tbl>
          </a:graphicData>
        </a:graphic>
      </p:graphicFrame>
    </p:spTree>
    <p:extLst>
      <p:ext uri="{BB962C8B-B14F-4D97-AF65-F5344CB8AC3E}">
        <p14:creationId xmlns:p14="http://schemas.microsoft.com/office/powerpoint/2010/main" val="4191658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54988"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This DC framework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has 4 thematic areas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which are in </a:t>
            </a:r>
            <a:r>
              <a:rPr lang="en-GB" sz="1100">
                <a:solidFill>
                  <a:srgbClr val="000000"/>
                </a:solidFill>
                <a:latin typeface="Arial" panose="020B0604020202020204" pitchFamily="34" charset="0"/>
                <a:cs typeface="Arial" panose="020B0604020202020204" pitchFamily="34" charset="0"/>
              </a:rPr>
              <a:t>themselves composed </a:t>
            </a:r>
            <a:r>
              <a:rPr lang="en-GB" sz="1100" b="1">
                <a:solidFill>
                  <a:srgbClr val="000000"/>
                </a:solidFill>
                <a:latin typeface="Arial" panose="020B0604020202020204" pitchFamily="34" charset="0"/>
                <a:cs typeface="Arial" panose="020B0604020202020204" pitchFamily="34" charset="0"/>
              </a:rPr>
              <a:t>of 10 DCs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4 thematic areas are the following:</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defTabSz="970138" fontAlgn="base">
              <a:spcAft>
                <a:spcPts val="781"/>
              </a:spcAf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Each competence includes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the key words and indicators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allow the </a:t>
            </a:r>
            <a:r>
              <a:rPr lang="en-GB" sz="1100" b="1">
                <a:solidFill>
                  <a:srgbClr val="000000"/>
                </a:solidFill>
                <a:latin typeface="Arial" panose="020B0604020202020204" pitchFamily="34" charset="0"/>
                <a:cs typeface="Arial" panose="020B0604020202020204" pitchFamily="34" charset="0"/>
              </a:rPr>
              <a:t>evaluation of these DCs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and serve as </a:t>
            </a:r>
            <a:r>
              <a:rPr lang="en-GB" sz="1100" b="1">
                <a:solidFill>
                  <a:srgbClr val="000000"/>
                </a:solidFill>
                <a:latin typeface="Arial" panose="020B0604020202020204" pitchFamily="34" charset="0"/>
                <a:cs typeface="Arial" panose="020B0604020202020204" pitchFamily="34" charset="0"/>
              </a:rPr>
              <a:t>benchmark to determine if they are achieved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an advanced level</a:t>
            </a:r>
            <a:r>
              <a:rPr lang="en-GB" sz="1100">
                <a:solidFill>
                  <a:srgbClr val="000000"/>
                </a:solidFill>
                <a:latin typeface="Arial" panose="020B0604020202020204" pitchFamily="34" charset="0"/>
                <a:cs typeface="Arial" panose="020B0604020202020204" pitchFamily="34" charset="0"/>
              </a:rPr>
              <a:t>. This framework aims to situate and orientate professionals on the </a:t>
            </a:r>
            <a:r>
              <a:rPr lang="en-GB" sz="1100" b="1">
                <a:solidFill>
                  <a:srgbClr val="000000"/>
                </a:solidFill>
                <a:latin typeface="Arial" panose="020B0604020202020204" pitchFamily="34" charset="0"/>
                <a:cs typeface="Arial" panose="020B0604020202020204" pitchFamily="34" charset="0"/>
              </a:rPr>
              <a:t>digital competences to develop in the exercise of their profession in a secure, civic and critical manner</a:t>
            </a:r>
            <a:r>
              <a:rPr lang="en-GB" sz="1100">
                <a:solidFill>
                  <a:srgbClr val="000000"/>
                </a:solidFill>
                <a:latin typeface="Arial" panose="020B0604020202020204" pitchFamily="34" charset="0"/>
                <a:cs typeface="Arial" panose="020B0604020202020204" pitchFamily="34" charset="0"/>
              </a:rPr>
              <a:t> in the context of </a:t>
            </a:r>
            <a:r>
              <a:rPr lang="en-GB" sz="1100" b="1">
                <a:solidFill>
                  <a:srgbClr val="000000"/>
                </a:solidFill>
                <a:latin typeface="Arial" panose="020B0604020202020204" pitchFamily="34" charset="0"/>
                <a:cs typeface="Arial" panose="020B0604020202020204" pitchFamily="34" charset="0"/>
              </a:rPr>
              <a:t>digital transformation in the healthcare sector.</a:t>
            </a:r>
            <a:endParaRPr lang="en-GB" sz="700" b="1" strike="sngStrike">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competence framework</a:t>
            </a:r>
            <a:r>
              <a:rPr lang="en-GB" sz="1100" baseline="30000">
                <a:solidFill>
                  <a:srgbClr val="000000"/>
                </a:solidFill>
                <a:latin typeface="Arial" panose="020B0604020202020204" pitchFamily="34" charset="0"/>
                <a:cs typeface="Arial" panose="020B0604020202020204" pitchFamily="34" charset="0"/>
              </a:rPr>
              <a:t>5</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broken down as follows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lvl="1" algn="just" defTabSz="970138" fontAlgn="base">
              <a:spcAft>
                <a:spcPts val="781"/>
              </a:spcAft>
              <a:defRPr/>
            </a:pPr>
            <a:endParaRPr lang="en-GB" sz="1200" b="1">
              <a:solidFill>
                <a:srgbClr val="009ED4"/>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spcAft>
                <a:spcPts val="781"/>
              </a:spcAft>
              <a:defRPr/>
            </a:pPr>
            <a:r>
              <a:rPr lang="en-GB" sz="1200" b="1">
                <a:solidFill>
                  <a:srgbClr val="009ED4"/>
                </a:solidFill>
                <a:latin typeface="Arial" panose="020B0604020202020204" pitchFamily="34" charset="0"/>
                <a:ea typeface="Times New Roman" panose="02020603050405020304" pitchFamily="18" charset="0"/>
                <a:cs typeface="Arial" panose="020B0604020202020204" pitchFamily="34" charset="0"/>
              </a:rPr>
              <a:t>1. Access, management and Data Analysis</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2" name="Tabla 11">
            <a:extLst>
              <a:ext uri="{FF2B5EF4-FFF2-40B4-BE49-F238E27FC236}">
                <a16:creationId xmlns:a16="http://schemas.microsoft.com/office/drawing/2014/main" id="{CDE5B05F-812F-3B02-ABCE-C8138DCF1197}"/>
              </a:ext>
            </a:extLst>
          </p:cNvPr>
          <p:cNvGraphicFramePr>
            <a:graphicFrameLocks noGrp="1"/>
          </p:cNvGraphicFramePr>
          <p:nvPr>
            <p:extLst>
              <p:ext uri="{D42A27DB-BD31-4B8C-83A1-F6EECF244321}">
                <p14:modId xmlns:p14="http://schemas.microsoft.com/office/powerpoint/2010/main" val="598124621"/>
              </p:ext>
            </p:extLst>
          </p:nvPr>
        </p:nvGraphicFramePr>
        <p:xfrm>
          <a:off x="199211" y="5272770"/>
          <a:ext cx="7204541" cy="3750938"/>
        </p:xfrm>
        <a:graphic>
          <a:graphicData uri="http://schemas.openxmlformats.org/drawingml/2006/table">
            <a:tbl>
              <a:tblPr firstRow="1" bandRow="1">
                <a:tableStyleId>{5C22544A-7EE6-4342-B048-85BDC9FD1C3A}</a:tableStyleId>
              </a:tblPr>
              <a:tblGrid>
                <a:gridCol w="2664036">
                  <a:extLst>
                    <a:ext uri="{9D8B030D-6E8A-4147-A177-3AD203B41FA5}">
                      <a16:colId xmlns:a16="http://schemas.microsoft.com/office/drawing/2014/main" val="4163206487"/>
                    </a:ext>
                  </a:extLst>
                </a:gridCol>
                <a:gridCol w="4540505">
                  <a:extLst>
                    <a:ext uri="{9D8B030D-6E8A-4147-A177-3AD203B41FA5}">
                      <a16:colId xmlns:a16="http://schemas.microsoft.com/office/drawing/2014/main" val="376344879"/>
                    </a:ext>
                  </a:extLst>
                </a:gridCol>
              </a:tblGrid>
              <a:tr h="322158">
                <a:tc>
                  <a:txBody>
                    <a:bodyPr/>
                    <a:lstStyle/>
                    <a:p>
                      <a:pPr marL="0" indent="0" algn="ctr">
                        <a:buNone/>
                      </a:pPr>
                      <a:r>
                        <a:rPr lang="en-GB" sz="1100" b="1">
                          <a:latin typeface="Arial" panose="020B0604020202020204" pitchFamily="34" charset="0"/>
                          <a:cs typeface="Arial" panose="020B0604020202020204" pitchFamily="34" charset="0"/>
                        </a:rPr>
                        <a:t>Competence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005776"/>
                    </a:solidFill>
                  </a:tcPr>
                </a:tc>
                <a:tc>
                  <a:txBody>
                    <a:bodyPr/>
                    <a:lstStyle/>
                    <a:p>
                      <a:pPr marL="0" indent="0" algn="ctr">
                        <a:buNone/>
                      </a:pPr>
                      <a:r>
                        <a:rPr lang="en-GB" sz="1100" b="1">
                          <a:latin typeface="Arial" panose="020B0604020202020204" pitchFamily="34" charset="0"/>
                          <a:cs typeface="Arial" panose="020B0604020202020204" pitchFamily="34" charset="0"/>
                        </a:rPr>
                        <a:t>Indicators (Advanced Level)</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005776"/>
                    </a:solidFill>
                  </a:tcPr>
                </a:tc>
                <a:extLst>
                  <a:ext uri="{0D108BD9-81ED-4DB2-BD59-A6C34878D82A}">
                    <a16:rowId xmlns:a16="http://schemas.microsoft.com/office/drawing/2014/main" val="2834278392"/>
                  </a:ext>
                </a:extLst>
              </a:tr>
              <a:tr h="476195">
                <a:tc rowSpan="3">
                  <a:txBody>
                    <a:bodyPr/>
                    <a:lstStyle/>
                    <a:p>
                      <a:r>
                        <a:rPr lang="en-GB" sz="1100" b="1">
                          <a:latin typeface="Arial" panose="020B0604020202020204" pitchFamily="34" charset="0"/>
                          <a:cs typeface="Arial" panose="020B0604020202020204" pitchFamily="34" charset="0"/>
                        </a:rPr>
                        <a:t>1. Data Management</a:t>
                      </a:r>
                    </a:p>
                    <a:p>
                      <a:endParaRPr lang="en-GB" sz="1100" b="1">
                        <a:latin typeface="Arial" panose="020B0604020202020204" pitchFamily="34" charset="0"/>
                        <a:cs typeface="Arial" panose="020B0604020202020204" pitchFamily="34" charset="0"/>
                      </a:endParaRPr>
                    </a:p>
                    <a:p>
                      <a:r>
                        <a:rPr lang="en-GB" sz="1100" b="0" i="1">
                          <a:latin typeface="Arial" panose="020B0604020202020204" pitchFamily="34" charset="0"/>
                          <a:cs typeface="Arial" panose="020B0604020202020204" pitchFamily="34" charset="0"/>
                        </a:rPr>
                        <a:t>Manages social and sanitary data and information in any of its phases (access, gathering, monitoring, saving, recovery, filtering, elimination, etc.) originating from different sources of information, and with different formats.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FAFF"/>
                    </a:solidFill>
                  </a:tcPr>
                </a:tc>
                <a:tc>
                  <a:txBody>
                    <a:bodyPr/>
                    <a:lstStyle/>
                    <a:p>
                      <a:pPr algn="just"/>
                      <a:r>
                        <a:rPr lang="en-GB" sz="1100" b="1">
                          <a:latin typeface="Arial" panose="020B0604020202020204" pitchFamily="34" charset="0"/>
                          <a:cs typeface="Arial" panose="020B0604020202020204" pitchFamily="34" charset="0"/>
                        </a:rPr>
                        <a:t>1.1. </a:t>
                      </a:r>
                      <a:r>
                        <a:rPr lang="en-GB" sz="1100" b="0">
                          <a:latin typeface="Arial" panose="020B0604020202020204" pitchFamily="34" charset="0"/>
                          <a:cs typeface="Arial" panose="020B0604020202020204" pitchFamily="34" charset="0"/>
                        </a:rPr>
                        <a:t>Uses the </a:t>
                      </a:r>
                      <a:r>
                        <a:rPr lang="en-GB" sz="1100" b="1" kern="1200">
                          <a:solidFill>
                            <a:srgbClr val="000000"/>
                          </a:solidFill>
                          <a:latin typeface="Arial" panose="020B0604020202020204" pitchFamily="34" charset="0"/>
                          <a:ea typeface="+mn-ea"/>
                          <a:cs typeface="Arial" panose="020B0604020202020204" pitchFamily="34" charset="0"/>
                        </a:rPr>
                        <a:t>most appropriate sources</a:t>
                      </a:r>
                      <a:r>
                        <a:rPr lang="en-GB" sz="1100" b="0">
                          <a:latin typeface="Arial" panose="020B0604020202020204" pitchFamily="34" charset="0"/>
                          <a:cs typeface="Arial" panose="020B0604020202020204" pitchFamily="34" charset="0"/>
                        </a:rPr>
                        <a:t> of health and social information depending on the </a:t>
                      </a:r>
                      <a:r>
                        <a:rPr lang="en-GB" sz="1100" b="1" kern="1200">
                          <a:solidFill>
                            <a:srgbClr val="000000"/>
                          </a:solidFill>
                          <a:latin typeface="Arial" panose="020B0604020202020204" pitchFamily="34" charset="0"/>
                          <a:ea typeface="+mn-ea"/>
                          <a:cs typeface="Arial" panose="020B0604020202020204" pitchFamily="34" charset="0"/>
                        </a:rPr>
                        <a:t>objective</a:t>
                      </a:r>
                      <a:r>
                        <a:rPr lang="en-GB" sz="1100" b="0">
                          <a:latin typeface="Arial" panose="020B0604020202020204" pitchFamily="34" charset="0"/>
                          <a:cs typeface="Arial" panose="020B0604020202020204" pitchFamily="34" charset="0"/>
                        </a:rPr>
                        <a:t> in hand.</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BFAFF"/>
                    </a:solidFill>
                  </a:tcPr>
                </a:tc>
                <a:extLst>
                  <a:ext uri="{0D108BD9-81ED-4DB2-BD59-A6C34878D82A}">
                    <a16:rowId xmlns:a16="http://schemas.microsoft.com/office/drawing/2014/main" val="1717399288"/>
                  </a:ext>
                </a:extLst>
              </a:tr>
              <a:tr h="476195">
                <a:tc vMerge="1">
                  <a:txBody>
                    <a:bodyPr/>
                    <a:lstStyle/>
                    <a:p>
                      <a:r>
                        <a:rPr lang="en-GB" sz="1100" b="1" kern="1200">
                          <a:solidFill>
                            <a:schemeClr val="dk1"/>
                          </a:solidFill>
                          <a:latin typeface="Arial" panose="020B0604020202020204" pitchFamily="34" charset="0"/>
                          <a:ea typeface="+mn-ea"/>
                          <a:cs typeface="Arial" panose="020B0604020202020204" pitchFamily="34" charset="0"/>
                        </a:rPr>
                        <a:t>1.2. </a:t>
                      </a:r>
                      <a:r>
                        <a:rPr lang="en-GB" sz="1100">
                          <a:latin typeface="Arial" panose="020B0604020202020204" pitchFamily="34" charset="0"/>
                          <a:cs typeface="Arial" panose="020B0604020202020204" pitchFamily="34" charset="0"/>
                        </a:rPr>
                        <a:t>Characterize and process personal health data by applying the regulations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tc>
                  <a:txBody>
                    <a:bodyPr/>
                    <a:lstStyle/>
                    <a:p>
                      <a:pPr algn="just"/>
                      <a:r>
                        <a:rPr lang="en-GB" sz="1100" b="1" kern="1200">
                          <a:solidFill>
                            <a:schemeClr val="dk1"/>
                          </a:solidFill>
                          <a:latin typeface="Arial" panose="020B0604020202020204" pitchFamily="34" charset="0"/>
                          <a:ea typeface="+mn-ea"/>
                          <a:cs typeface="Arial" panose="020B0604020202020204" pitchFamily="34" charset="0"/>
                        </a:rPr>
                        <a:t>1.2. </a:t>
                      </a:r>
                      <a:r>
                        <a:rPr lang="en-GB" sz="1100">
                          <a:latin typeface="Arial" panose="020B0604020202020204" pitchFamily="34" charset="0"/>
                          <a:cs typeface="Arial" panose="020B0604020202020204" pitchFamily="34" charset="0"/>
                        </a:rPr>
                        <a:t>Ensures that the </a:t>
                      </a:r>
                      <a:r>
                        <a:rPr lang="en-GB" sz="1100" b="1" kern="1200">
                          <a:solidFill>
                            <a:srgbClr val="000000"/>
                          </a:solidFill>
                          <a:latin typeface="Arial" panose="020B0604020202020204" pitchFamily="34" charset="0"/>
                          <a:ea typeface="+mn-ea"/>
                          <a:cs typeface="Arial" panose="020B0604020202020204" pitchFamily="34" charset="0"/>
                        </a:rPr>
                        <a:t>information</a:t>
                      </a:r>
                      <a:r>
                        <a:rPr lang="en-GB" sz="1100">
                          <a:latin typeface="Arial" panose="020B0604020202020204" pitchFamily="34" charset="0"/>
                          <a:cs typeface="Arial" panose="020B0604020202020204" pitchFamily="34" charset="0"/>
                        </a:rPr>
                        <a:t> linked to health and social records reflects its </a:t>
                      </a:r>
                      <a:r>
                        <a:rPr lang="en-GB" sz="1100" b="1" kern="1200">
                          <a:solidFill>
                            <a:srgbClr val="000000"/>
                          </a:solidFill>
                          <a:latin typeface="Arial" panose="020B0604020202020204" pitchFamily="34" charset="0"/>
                          <a:ea typeface="+mn-ea"/>
                          <a:cs typeface="Arial" panose="020B0604020202020204" pitchFamily="34" charset="0"/>
                        </a:rPr>
                        <a:t>suitability, quality, integrity and authenticity.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BFAFF"/>
                    </a:solidFill>
                  </a:tcPr>
                </a:tc>
                <a:extLst>
                  <a:ext uri="{0D108BD9-81ED-4DB2-BD59-A6C34878D82A}">
                    <a16:rowId xmlns:a16="http://schemas.microsoft.com/office/drawing/2014/main" val="4092499586"/>
                  </a:ext>
                </a:extLst>
              </a:tr>
              <a:tr h="753343">
                <a:tc vMerge="1">
                  <a:txBody>
                    <a:bodyPr/>
                    <a:lstStyle/>
                    <a:p>
                      <a:r>
                        <a:rPr lang="en-GB" sz="1100" b="1" kern="1200">
                          <a:solidFill>
                            <a:schemeClr val="dk1"/>
                          </a:solidFill>
                          <a:latin typeface="Arial" panose="020B0604020202020204" pitchFamily="34" charset="0"/>
                          <a:ea typeface="+mn-ea"/>
                          <a:cs typeface="Arial" panose="020B0604020202020204" pitchFamily="34" charset="0"/>
                        </a:rPr>
                        <a:t>1.3. </a:t>
                      </a:r>
                      <a:r>
                        <a:rPr lang="en-GB" sz="1100">
                          <a:latin typeface="Arial" panose="020B0604020202020204" pitchFamily="34" charset="0"/>
                          <a:cs typeface="Arial" panose="020B0604020202020204" pitchFamily="34" charset="0"/>
                        </a:rPr>
                        <a:t>Access health data while respecting professional and legal requirements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pPr algn="just"/>
                      <a:r>
                        <a:rPr lang="en-GB" sz="1100" b="1" kern="1200">
                          <a:solidFill>
                            <a:schemeClr val="dk1"/>
                          </a:solidFill>
                          <a:latin typeface="Arial" panose="020B0604020202020204" pitchFamily="34" charset="0"/>
                          <a:ea typeface="+mn-ea"/>
                          <a:cs typeface="Arial" panose="020B0604020202020204" pitchFamily="34" charset="0"/>
                        </a:rPr>
                        <a:t>1.3. </a:t>
                      </a:r>
                      <a:r>
                        <a:rPr lang="en-GB" sz="1100">
                          <a:latin typeface="Arial" panose="020B0604020202020204" pitchFamily="34" charset="0"/>
                          <a:cs typeface="Arial" panose="020B0604020202020204" pitchFamily="34" charset="0"/>
                        </a:rPr>
                        <a:t>Applies and promotes </a:t>
                      </a:r>
                      <a:r>
                        <a:rPr lang="en-GB" sz="1100" b="1" kern="1200">
                          <a:solidFill>
                            <a:srgbClr val="000000"/>
                          </a:solidFill>
                          <a:latin typeface="Arial" panose="020B0604020202020204" pitchFamily="34" charset="0"/>
                          <a:ea typeface="+mn-ea"/>
                          <a:cs typeface="Arial" panose="020B0604020202020204" pitchFamily="34" charset="0"/>
                        </a:rPr>
                        <a:t>organizational and regulatory policies </a:t>
                      </a:r>
                      <a:r>
                        <a:rPr lang="en-GB" sz="1100">
                          <a:latin typeface="Arial" panose="020B0604020202020204" pitchFamily="34" charset="0"/>
                          <a:cs typeface="Arial" panose="020B0604020202020204" pitchFamily="34" charset="0"/>
                        </a:rPr>
                        <a:t>and measures that ensure </a:t>
                      </a:r>
                      <a:r>
                        <a:rPr lang="en-GB" sz="1100" b="1" kern="1200">
                          <a:solidFill>
                            <a:srgbClr val="000000"/>
                          </a:solidFill>
                          <a:latin typeface="Arial" panose="020B0604020202020204" pitchFamily="34" charset="0"/>
                          <a:ea typeface="+mn-ea"/>
                          <a:cs typeface="Arial" panose="020B0604020202020204" pitchFamily="34" charset="0"/>
                        </a:rPr>
                        <a:t>access, gathering, monitoring, saving, recovery, filtering and elimination</a:t>
                      </a:r>
                      <a:r>
                        <a:rPr lang="en-GB" sz="1100">
                          <a:latin typeface="Arial" panose="020B0604020202020204" pitchFamily="34" charset="0"/>
                          <a:cs typeface="Arial" panose="020B0604020202020204" pitchFamily="34" charset="0"/>
                        </a:rPr>
                        <a:t> of social and sanitary </a:t>
                      </a:r>
                      <a:r>
                        <a:rPr lang="en-GB" sz="1100" b="1" kern="1200">
                          <a:solidFill>
                            <a:srgbClr val="000000"/>
                          </a:solidFill>
                          <a:latin typeface="Arial" panose="020B0604020202020204" pitchFamily="34" charset="0"/>
                          <a:ea typeface="+mn-ea"/>
                          <a:cs typeface="Arial" panose="020B0604020202020204" pitchFamily="34" charset="0"/>
                        </a:rPr>
                        <a:t>data</a:t>
                      </a:r>
                      <a:r>
                        <a:rPr lang="en-GB" sz="1100">
                          <a:latin typeface="Arial" panose="020B0604020202020204" pitchFamily="34" charset="0"/>
                          <a:cs typeface="Arial" panose="020B0604020202020204" pitchFamily="34" charset="0"/>
                        </a:rPr>
                        <a:t> with regards to </a:t>
                      </a:r>
                      <a:r>
                        <a:rPr lang="en-GB" sz="1100" b="0" kern="1200">
                          <a:solidFill>
                            <a:srgbClr val="000000"/>
                          </a:solidFill>
                          <a:latin typeface="Arial" panose="020B0604020202020204" pitchFamily="34" charset="0"/>
                          <a:ea typeface="+mn-ea"/>
                          <a:cs typeface="Arial" panose="020B0604020202020204" pitchFamily="34" charset="0"/>
                        </a:rPr>
                        <a:t>its professional role.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FAFF"/>
                    </a:solidFill>
                  </a:tcPr>
                </a:tc>
                <a:extLst>
                  <a:ext uri="{0D108BD9-81ED-4DB2-BD59-A6C34878D82A}">
                    <a16:rowId xmlns:a16="http://schemas.microsoft.com/office/drawing/2014/main" val="1226396568"/>
                  </a:ext>
                </a:extLst>
              </a:tr>
              <a:tr h="726339">
                <a:tc rowSpan="3">
                  <a:txBody>
                    <a:bodyPr/>
                    <a:lstStyle/>
                    <a:p>
                      <a:r>
                        <a:rPr lang="en-GB" sz="1100" b="1">
                          <a:latin typeface="Arial" panose="020B0604020202020204" pitchFamily="34" charset="0"/>
                          <a:cs typeface="Arial" panose="020B0604020202020204" pitchFamily="34" charset="0"/>
                        </a:rPr>
                        <a:t>2. Data Analysis</a:t>
                      </a:r>
                    </a:p>
                    <a:p>
                      <a:endParaRPr lang="en-GB" sz="1100" b="1">
                        <a:latin typeface="Arial" panose="020B0604020202020204" pitchFamily="34" charset="0"/>
                        <a:cs typeface="Arial" panose="020B0604020202020204" pitchFamily="34" charset="0"/>
                      </a:endParaRPr>
                    </a:p>
                    <a:p>
                      <a:r>
                        <a:rPr lang="en-GB" sz="1100" b="0" i="1">
                          <a:latin typeface="Arial" panose="020B0604020202020204" pitchFamily="34" charset="0"/>
                          <a:cs typeface="Arial" panose="020B0604020202020204" pitchFamily="34" charset="0"/>
                        </a:rPr>
                        <a:t>Analyses and interprets data and data sets with the help of algorithms, artificial intelligence, Big Data and digital tools.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FAFF"/>
                    </a:solidFill>
                  </a:tcPr>
                </a:tc>
                <a:tc>
                  <a:txBody>
                    <a:bodyPr/>
                    <a:lstStyle/>
                    <a:p>
                      <a:pPr algn="just"/>
                      <a:r>
                        <a:rPr lang="en-GB" sz="1100" b="1">
                          <a:latin typeface="Arial" panose="020B0604020202020204" pitchFamily="34" charset="0"/>
                          <a:cs typeface="Arial" panose="020B0604020202020204" pitchFamily="34" charset="0"/>
                        </a:rPr>
                        <a:t>2.1. </a:t>
                      </a:r>
                      <a:r>
                        <a:rPr lang="en-GB" sz="1100" b="0">
                          <a:latin typeface="Arial" panose="020B0604020202020204" pitchFamily="34" charset="0"/>
                          <a:cs typeface="Arial" panose="020B0604020202020204" pitchFamily="34" charset="0"/>
                        </a:rPr>
                        <a:t>Obtains </a:t>
                      </a:r>
                      <a:r>
                        <a:rPr lang="en-GB" sz="1100" b="1" kern="1200">
                          <a:solidFill>
                            <a:srgbClr val="000000"/>
                          </a:solidFill>
                          <a:latin typeface="Arial" panose="020B0604020202020204" pitchFamily="34" charset="0"/>
                          <a:ea typeface="+mn-ea"/>
                          <a:cs typeface="Arial" panose="020B0604020202020204" pitchFamily="34" charset="0"/>
                        </a:rPr>
                        <a:t>data</a:t>
                      </a:r>
                      <a:r>
                        <a:rPr lang="en-GB" sz="1100" b="0">
                          <a:latin typeface="Arial" panose="020B0604020202020204" pitchFamily="34" charset="0"/>
                          <a:cs typeface="Arial" panose="020B0604020202020204" pitchFamily="34" charset="0"/>
                        </a:rPr>
                        <a:t> from </a:t>
                      </a:r>
                      <a:r>
                        <a:rPr lang="en-GB" sz="1100" b="1" kern="1200">
                          <a:solidFill>
                            <a:srgbClr val="000000"/>
                          </a:solidFill>
                          <a:latin typeface="Arial" panose="020B0604020202020204" pitchFamily="34" charset="0"/>
                          <a:ea typeface="+mn-ea"/>
                          <a:cs typeface="Arial" panose="020B0604020202020204" pitchFamily="34" charset="0"/>
                        </a:rPr>
                        <a:t>websites, services and/or apps</a:t>
                      </a:r>
                      <a:r>
                        <a:rPr lang="en-GB" sz="1100" b="0">
                          <a:latin typeface="Arial" panose="020B0604020202020204" pitchFamily="34" charset="0"/>
                          <a:cs typeface="Arial" panose="020B0604020202020204" pitchFamily="34" charset="0"/>
                        </a:rPr>
                        <a:t> and </a:t>
                      </a:r>
                      <a:r>
                        <a:rPr lang="en-GB" sz="1100" b="1" kern="1200">
                          <a:solidFill>
                            <a:srgbClr val="000000"/>
                          </a:solidFill>
                          <a:latin typeface="Arial" panose="020B0604020202020204" pitchFamily="34" charset="0"/>
                          <a:ea typeface="+mn-ea"/>
                          <a:cs typeface="Arial" panose="020B0604020202020204" pitchFamily="34" charset="0"/>
                        </a:rPr>
                        <a:t>treats</a:t>
                      </a:r>
                      <a:r>
                        <a:rPr lang="en-GB" sz="1100" b="0">
                          <a:latin typeface="Arial" panose="020B0604020202020204" pitchFamily="34" charset="0"/>
                          <a:cs typeface="Arial" panose="020B0604020202020204" pitchFamily="34" charset="0"/>
                        </a:rPr>
                        <a:t> them to facilitate the </a:t>
                      </a:r>
                      <a:r>
                        <a:rPr lang="en-GB" sz="1100" b="1" kern="1200">
                          <a:solidFill>
                            <a:srgbClr val="000000"/>
                          </a:solidFill>
                          <a:latin typeface="Arial" panose="020B0604020202020204" pitchFamily="34" charset="0"/>
                          <a:ea typeface="+mn-ea"/>
                          <a:cs typeface="Arial" panose="020B0604020202020204" pitchFamily="34" charset="0"/>
                        </a:rPr>
                        <a:t>taking of decisions </a:t>
                      </a:r>
                      <a:r>
                        <a:rPr lang="en-GB" sz="1100" b="0">
                          <a:latin typeface="Arial" panose="020B0604020202020204" pitchFamily="34" charset="0"/>
                          <a:cs typeface="Arial" panose="020B0604020202020204" pitchFamily="34" charset="0"/>
                        </a:rPr>
                        <a:t>in the healthcare environment </a:t>
                      </a:r>
                      <a:r>
                        <a:rPr lang="en-GB" sz="1100" b="1">
                          <a:latin typeface="Arial" panose="020B0604020202020204" pitchFamily="34" charset="0"/>
                          <a:cs typeface="Arial" panose="020B0604020202020204" pitchFamily="34" charset="0"/>
                        </a:rPr>
                        <a:t>(command frames, business intelligence tools, web analytics, etc.</a:t>
                      </a:r>
                      <a:r>
                        <a:rPr lang="en-GB" sz="1100" b="1" kern="1200">
                          <a:solidFill>
                            <a:srgbClr val="000000"/>
                          </a:solidFill>
                          <a:latin typeface="Arial" panose="020B0604020202020204" pitchFamily="34" charset="0"/>
                          <a:ea typeface="+mn-ea"/>
                          <a:cs typeface="Arial" panose="020B0604020202020204" pitchFamily="34" charset="0"/>
                        </a:rPr>
                        <a: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BFAFF"/>
                    </a:solidFill>
                  </a:tcPr>
                </a:tc>
                <a:extLst>
                  <a:ext uri="{0D108BD9-81ED-4DB2-BD59-A6C34878D82A}">
                    <a16:rowId xmlns:a16="http://schemas.microsoft.com/office/drawing/2014/main" val="3661270818"/>
                  </a:ext>
                </a:extLst>
              </a:tr>
              <a:tr h="476195">
                <a:tc vMerge="1">
                  <a:txBody>
                    <a:bodyPr/>
                    <a:lstStyle/>
                    <a:p>
                      <a:endParaRPr lang="en-GB" sz="1100" b="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pPr algn="just"/>
                      <a:r>
                        <a:rPr lang="en-GB" sz="1100" b="1">
                          <a:latin typeface="Arial" panose="020B0604020202020204" pitchFamily="34" charset="0"/>
                          <a:cs typeface="Arial" panose="020B0604020202020204" pitchFamily="34" charset="0"/>
                        </a:rPr>
                        <a:t>2.2. </a:t>
                      </a:r>
                      <a:r>
                        <a:rPr lang="en-GB" sz="1100" b="1" kern="1200">
                          <a:solidFill>
                            <a:schemeClr val="dk1"/>
                          </a:solidFill>
                          <a:latin typeface="Arial" panose="020B0604020202020204" pitchFamily="34" charset="0"/>
                          <a:ea typeface="+mn-ea"/>
                          <a:cs typeface="Arial" panose="020B0604020202020204" pitchFamily="34" charset="0"/>
                        </a:rPr>
                        <a:t>Organizes and synthetizes data</a:t>
                      </a:r>
                      <a:r>
                        <a:rPr lang="en-GB" sz="1100" b="0">
                          <a:latin typeface="Arial" panose="020B0604020202020204" pitchFamily="34" charset="0"/>
                          <a:cs typeface="Arial" panose="020B0604020202020204" pitchFamily="34" charset="0"/>
                        </a:rPr>
                        <a:t> to </a:t>
                      </a:r>
                      <a:r>
                        <a:rPr lang="en-GB" sz="1100" b="1" kern="1200">
                          <a:solidFill>
                            <a:schemeClr val="dk1"/>
                          </a:solidFill>
                          <a:latin typeface="Arial" panose="020B0604020202020204" pitchFamily="34" charset="0"/>
                          <a:ea typeface="+mn-ea"/>
                          <a:cs typeface="Arial" panose="020B0604020202020204" pitchFamily="34" charset="0"/>
                        </a:rPr>
                        <a:t>create, execute and analyse report</a:t>
                      </a:r>
                      <a:r>
                        <a:rPr lang="en-GB" sz="1100" b="0">
                          <a:latin typeface="Arial" panose="020B0604020202020204" pitchFamily="34" charset="0"/>
                          <a:cs typeface="Arial" panose="020B0604020202020204" pitchFamily="34" charset="0"/>
                        </a:rPr>
                        <a:t>s with regards to its professional role.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BFAFF"/>
                    </a:solidFill>
                  </a:tcPr>
                </a:tc>
                <a:extLst>
                  <a:ext uri="{0D108BD9-81ED-4DB2-BD59-A6C34878D82A}">
                    <a16:rowId xmlns:a16="http://schemas.microsoft.com/office/drawing/2014/main" val="4016655569"/>
                  </a:ext>
                </a:extLst>
              </a:tr>
              <a:tr h="476195">
                <a:tc vMerge="1">
                  <a:txBody>
                    <a:bodyPr/>
                    <a:lstStyle/>
                    <a:p>
                      <a:endParaRPr lang="en-GB" sz="1100" b="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pPr algn="just"/>
                      <a:r>
                        <a:rPr lang="en-GB" sz="1100" b="1">
                          <a:latin typeface="Arial" panose="020B0604020202020204" pitchFamily="34" charset="0"/>
                          <a:cs typeface="Arial" panose="020B0604020202020204" pitchFamily="34" charset="0"/>
                        </a:rPr>
                        <a:t>2.3. Selects and designs </a:t>
                      </a:r>
                      <a:r>
                        <a:rPr lang="en-GB" sz="1100" b="0">
                          <a:latin typeface="Arial" panose="020B0604020202020204" pitchFamily="34" charset="0"/>
                          <a:cs typeface="Arial" panose="020B0604020202020204" pitchFamily="34" charset="0"/>
                        </a:rPr>
                        <a:t>optimal </a:t>
                      </a:r>
                      <a:r>
                        <a:rPr lang="en-GB" sz="1100" b="1" kern="1200">
                          <a:solidFill>
                            <a:schemeClr val="dk1"/>
                          </a:solidFill>
                          <a:latin typeface="Arial" panose="020B0604020202020204" pitchFamily="34" charset="0"/>
                          <a:ea typeface="+mn-ea"/>
                          <a:cs typeface="Arial" panose="020B0604020202020204" pitchFamily="34" charset="0"/>
                        </a:rPr>
                        <a:t>indicators</a:t>
                      </a:r>
                      <a:r>
                        <a:rPr lang="en-GB" sz="1100" b="0">
                          <a:latin typeface="Arial" panose="020B0604020202020204" pitchFamily="34" charset="0"/>
                          <a:cs typeface="Arial" panose="020B0604020202020204" pitchFamily="34" charset="0"/>
                        </a:rPr>
                        <a:t> to </a:t>
                      </a:r>
                      <a:r>
                        <a:rPr lang="en-GB" sz="1100" b="1" kern="1200">
                          <a:solidFill>
                            <a:schemeClr val="dk1"/>
                          </a:solidFill>
                          <a:latin typeface="Arial" panose="020B0604020202020204" pitchFamily="34" charset="0"/>
                          <a:ea typeface="+mn-ea"/>
                          <a:cs typeface="Arial" panose="020B0604020202020204" pitchFamily="34" charset="0"/>
                        </a:rPr>
                        <a:t>measure, compare, group and relate data </a:t>
                      </a:r>
                      <a:r>
                        <a:rPr lang="en-GB" sz="1100" b="0">
                          <a:latin typeface="Arial" panose="020B0604020202020204" pitchFamily="34" charset="0"/>
                          <a:cs typeface="Arial" panose="020B0604020202020204" pitchFamily="34" charset="0"/>
                        </a:rPr>
                        <a:t>depending on its purpose.</a:t>
                      </a:r>
                      <a:endParaRPr lang="en-GB" sz="1100" b="1">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FAFF"/>
                    </a:solidFill>
                  </a:tcPr>
                </a:tc>
                <a:extLst>
                  <a:ext uri="{0D108BD9-81ED-4DB2-BD59-A6C34878D82A}">
                    <a16:rowId xmlns:a16="http://schemas.microsoft.com/office/drawing/2014/main" val="2987455956"/>
                  </a:ext>
                </a:extLst>
              </a:tr>
            </a:tbl>
          </a:graphicData>
        </a:graphic>
      </p:graphicFrame>
      <p:sp>
        <p:nvSpPr>
          <p:cNvPr id="2" name="Rectángulo: esquinas redondeadas 38">
            <a:extLst>
              <a:ext uri="{FF2B5EF4-FFF2-40B4-BE49-F238E27FC236}">
                <a16:creationId xmlns:a16="http://schemas.microsoft.com/office/drawing/2014/main" id="{3168A2C3-80C3-EE39-EC90-CABF3B78681E}"/>
              </a:ext>
            </a:extLst>
          </p:cNvPr>
          <p:cNvSpPr/>
          <p:nvPr/>
        </p:nvSpPr>
        <p:spPr>
          <a:xfrm>
            <a:off x="176255" y="1280560"/>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COMPDIG – Salut (2</a:t>
            </a:r>
            <a:r>
              <a:rPr kumimoji="0" lang="en-GB" sz="1250" b="1" i="0" u="none" strike="noStrike" kern="1200" cap="none" spc="0" normalizeH="0" baseline="0" noProof="0">
                <a:ln>
                  <a:noFill/>
                </a:ln>
                <a:solidFill>
                  <a:srgbClr val="000000"/>
                </a:solidFill>
                <a:effectLst/>
                <a:uLnTx/>
                <a:uFillTx/>
                <a:latin typeface="Arial"/>
                <a:ea typeface="+mn-ea"/>
                <a:cs typeface="+mn-cs"/>
              </a:rPr>
              <a:t>/5)        </a:t>
            </a:r>
          </a:p>
        </p:txBody>
      </p:sp>
      <p:sp>
        <p:nvSpPr>
          <p:cNvPr id="4" name="Rectángulo: esquinas redondeadas 38">
            <a:extLst>
              <a:ext uri="{FF2B5EF4-FFF2-40B4-BE49-F238E27FC236}">
                <a16:creationId xmlns:a16="http://schemas.microsoft.com/office/drawing/2014/main" id="{BF4C0CBD-2BF2-4351-E9C4-A802BE15B9CD}"/>
              </a:ext>
            </a:extLst>
          </p:cNvPr>
          <p:cNvSpPr/>
          <p:nvPr/>
        </p:nvSpPr>
        <p:spPr>
          <a:xfrm>
            <a:off x="6331133" y="1271808"/>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5" name="Google Shape;417;p5" descr="{&quot;Key&quot;:&quot;POWER_USER_SHAPE_ICON&quot;,&quot;Value&quot;:&quot;POWER_USER_SHAPE_ICON_STYLE_1&quot;}">
            <a:extLst>
              <a:ext uri="{FF2B5EF4-FFF2-40B4-BE49-F238E27FC236}">
                <a16:creationId xmlns:a16="http://schemas.microsoft.com/office/drawing/2014/main" id="{05924517-5B6F-3EC2-D485-B37C52C172D8}"/>
              </a:ext>
            </a:extLst>
          </p:cNvPr>
          <p:cNvSpPr/>
          <p:nvPr/>
        </p:nvSpPr>
        <p:spPr>
          <a:xfrm>
            <a:off x="6477976" y="1332326"/>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7" name="Grupo 6">
            <a:extLst>
              <a:ext uri="{FF2B5EF4-FFF2-40B4-BE49-F238E27FC236}">
                <a16:creationId xmlns:a16="http://schemas.microsoft.com/office/drawing/2014/main" id="{E16362E6-726E-68B1-6336-89888DBB344C}"/>
              </a:ext>
            </a:extLst>
          </p:cNvPr>
          <p:cNvGrpSpPr/>
          <p:nvPr/>
        </p:nvGrpSpPr>
        <p:grpSpPr>
          <a:xfrm>
            <a:off x="7069790" y="1333910"/>
            <a:ext cx="238968" cy="306602"/>
            <a:chOff x="7069790" y="1349732"/>
            <a:chExt cx="238968" cy="306602"/>
          </a:xfrm>
          <a:solidFill>
            <a:srgbClr val="C8DBDE"/>
          </a:solidFill>
        </p:grpSpPr>
        <p:sp>
          <p:nvSpPr>
            <p:cNvPr id="9" name="Google Shape;411;p5">
              <a:extLst>
                <a:ext uri="{FF2B5EF4-FFF2-40B4-BE49-F238E27FC236}">
                  <a16:creationId xmlns:a16="http://schemas.microsoft.com/office/drawing/2014/main" id="{8268925F-5391-95B7-E404-D5F1A292C863}"/>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 name="Google Shape;412;p5">
              <a:extLst>
                <a:ext uri="{FF2B5EF4-FFF2-40B4-BE49-F238E27FC236}">
                  <a16:creationId xmlns:a16="http://schemas.microsoft.com/office/drawing/2014/main" id="{74DD2CB0-8B00-8DF7-81EA-0ECD889390C7}"/>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 name="Google Shape;413;p5">
              <a:extLst>
                <a:ext uri="{FF2B5EF4-FFF2-40B4-BE49-F238E27FC236}">
                  <a16:creationId xmlns:a16="http://schemas.microsoft.com/office/drawing/2014/main" id="{05E2CED5-CA85-C180-11BB-3F55C0878368}"/>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 name="Google Shape;414;p5">
              <a:extLst>
                <a:ext uri="{FF2B5EF4-FFF2-40B4-BE49-F238E27FC236}">
                  <a16:creationId xmlns:a16="http://schemas.microsoft.com/office/drawing/2014/main" id="{E2E7227B-AC1B-AE07-C38A-7A7EA7E38421}"/>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5;p5">
              <a:extLst>
                <a:ext uri="{FF2B5EF4-FFF2-40B4-BE49-F238E27FC236}">
                  <a16:creationId xmlns:a16="http://schemas.microsoft.com/office/drawing/2014/main" id="{8BEB1B86-FB44-5119-02BB-5418F205D52A}"/>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5" name="Grupo 14">
            <a:extLst>
              <a:ext uri="{FF2B5EF4-FFF2-40B4-BE49-F238E27FC236}">
                <a16:creationId xmlns:a16="http://schemas.microsoft.com/office/drawing/2014/main" id="{10C35490-C4E3-9593-6012-B20CBAC76015}"/>
              </a:ext>
            </a:extLst>
          </p:cNvPr>
          <p:cNvGrpSpPr/>
          <p:nvPr/>
        </p:nvGrpSpPr>
        <p:grpSpPr>
          <a:xfrm>
            <a:off x="6771952" y="1344812"/>
            <a:ext cx="238968" cy="284798"/>
            <a:chOff x="6771952" y="1360634"/>
            <a:chExt cx="238968" cy="284798"/>
          </a:xfrm>
        </p:grpSpPr>
        <p:sp>
          <p:nvSpPr>
            <p:cNvPr id="16" name="Google Shape;408;p5">
              <a:extLst>
                <a:ext uri="{FF2B5EF4-FFF2-40B4-BE49-F238E27FC236}">
                  <a16:creationId xmlns:a16="http://schemas.microsoft.com/office/drawing/2014/main" id="{FC2C1AC0-7E56-BD3E-B8DD-ACA4FF17A05E}"/>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09;p5">
              <a:extLst>
                <a:ext uri="{FF2B5EF4-FFF2-40B4-BE49-F238E27FC236}">
                  <a16:creationId xmlns:a16="http://schemas.microsoft.com/office/drawing/2014/main" id="{3ED139AA-1B49-3190-A0AE-C7FBA938522D}"/>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18" name="Slide Number Placeholder 4">
            <a:extLst>
              <a:ext uri="{FF2B5EF4-FFF2-40B4-BE49-F238E27FC236}">
                <a16:creationId xmlns:a16="http://schemas.microsoft.com/office/drawing/2014/main" id="{202413B9-FB1D-AB90-A303-F2B2100BF65C}"/>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20</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20" name="Elipse 19">
            <a:extLst>
              <a:ext uri="{FF2B5EF4-FFF2-40B4-BE49-F238E27FC236}">
                <a16:creationId xmlns:a16="http://schemas.microsoft.com/office/drawing/2014/main" id="{C83603E9-6592-8265-407F-4659792477CA}"/>
              </a:ext>
            </a:extLst>
          </p:cNvPr>
          <p:cNvSpPr/>
          <p:nvPr/>
        </p:nvSpPr>
        <p:spPr>
          <a:xfrm>
            <a:off x="165622" y="1280433"/>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4</a:t>
            </a:r>
          </a:p>
        </p:txBody>
      </p:sp>
      <p:sp>
        <p:nvSpPr>
          <p:cNvPr id="24" name="Título 78">
            <a:extLst>
              <a:ext uri="{FF2B5EF4-FFF2-40B4-BE49-F238E27FC236}">
                <a16:creationId xmlns:a16="http://schemas.microsoft.com/office/drawing/2014/main" id="{B608953D-AEB7-51CD-75D0-A703D0222747}"/>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pic>
        <p:nvPicPr>
          <p:cNvPr id="116738" name="Picture 2" descr="Mapa de Competències Digitals per als professionals de Salut">
            <a:extLst>
              <a:ext uri="{FF2B5EF4-FFF2-40B4-BE49-F238E27FC236}">
                <a16:creationId xmlns:a16="http://schemas.microsoft.com/office/drawing/2014/main" id="{4B047270-B62D-9DBB-426D-16A99E0AB5B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1694" y="3057923"/>
            <a:ext cx="386203" cy="386203"/>
          </a:xfrm>
          <a:prstGeom prst="rect">
            <a:avLst/>
          </a:prstGeom>
          <a:noFill/>
          <a:extLst>
            <a:ext uri="{909E8E84-426E-40DD-AFC4-6F175D3DCCD1}">
              <a14:hiddenFill xmlns:a14="http://schemas.microsoft.com/office/drawing/2010/main">
                <a:solidFill>
                  <a:srgbClr val="FFFFFF"/>
                </a:solidFill>
              </a14:hiddenFill>
            </a:ext>
          </a:extLst>
        </p:spPr>
      </p:pic>
      <p:pic>
        <p:nvPicPr>
          <p:cNvPr id="116740" name="Picture 4" descr="Mapa de Competències Digitals per als professionals de Salut">
            <a:extLst>
              <a:ext uri="{FF2B5EF4-FFF2-40B4-BE49-F238E27FC236}">
                <a16:creationId xmlns:a16="http://schemas.microsoft.com/office/drawing/2014/main" id="{BD050EE1-40BB-30FD-D14C-3B24C7AD344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81694" y="2511579"/>
            <a:ext cx="386203" cy="386203"/>
          </a:xfrm>
          <a:prstGeom prst="rect">
            <a:avLst/>
          </a:prstGeom>
          <a:noFill/>
          <a:extLst>
            <a:ext uri="{909E8E84-426E-40DD-AFC4-6F175D3DCCD1}">
              <a14:hiddenFill xmlns:a14="http://schemas.microsoft.com/office/drawing/2010/main">
                <a:solidFill>
                  <a:srgbClr val="FFFFFF"/>
                </a:solidFill>
              </a14:hiddenFill>
            </a:ext>
          </a:extLst>
        </p:spPr>
      </p:pic>
      <p:pic>
        <p:nvPicPr>
          <p:cNvPr id="116742" name="Picture 6" descr="Mapa de Competències Digitals per als professionals de Salut">
            <a:extLst>
              <a:ext uri="{FF2B5EF4-FFF2-40B4-BE49-F238E27FC236}">
                <a16:creationId xmlns:a16="http://schemas.microsoft.com/office/drawing/2014/main" id="{F515ADDF-9527-093A-786E-8936E2E7A5E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22442" y="3057923"/>
            <a:ext cx="386203" cy="386203"/>
          </a:xfrm>
          <a:prstGeom prst="rect">
            <a:avLst/>
          </a:prstGeom>
          <a:noFill/>
          <a:extLst>
            <a:ext uri="{909E8E84-426E-40DD-AFC4-6F175D3DCCD1}">
              <a14:hiddenFill xmlns:a14="http://schemas.microsoft.com/office/drawing/2010/main">
                <a:solidFill>
                  <a:srgbClr val="FFFFFF"/>
                </a:solidFill>
              </a14:hiddenFill>
            </a:ext>
          </a:extLst>
        </p:spPr>
      </p:pic>
      <p:pic>
        <p:nvPicPr>
          <p:cNvPr id="116744" name="Picture 8" descr="Mapa de Competències Digitals per als professionals de Salut">
            <a:extLst>
              <a:ext uri="{FF2B5EF4-FFF2-40B4-BE49-F238E27FC236}">
                <a16:creationId xmlns:a16="http://schemas.microsoft.com/office/drawing/2014/main" id="{0813BF54-5155-AC00-2C50-5215158A86A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122443" y="2511579"/>
            <a:ext cx="386203" cy="386203"/>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0C475CBC-9CE7-41ED-83BF-F2D54702C047}"/>
              </a:ext>
            </a:extLst>
          </p:cNvPr>
          <p:cNvSpPr txBox="1"/>
          <p:nvPr/>
        </p:nvSpPr>
        <p:spPr>
          <a:xfrm>
            <a:off x="4052888" y="2575763"/>
            <a:ext cx="3781424" cy="805349"/>
          </a:xfrm>
          <a:prstGeom prst="rect">
            <a:avLst/>
          </a:prstGeom>
          <a:noFill/>
        </p:spPr>
        <p:txBody>
          <a:bodyPr wrap="square">
            <a:spAutoFit/>
          </a:bodyPr>
          <a:lstStyle/>
          <a:p>
            <a:pPr marL="685800" marR="0" lvl="1" indent="-228600" algn="just" defTabSz="970138" rtl="0" eaLnBrk="1" fontAlgn="base" latinLnBrk="0" hangingPunct="1">
              <a:lnSpc>
                <a:spcPct val="100000"/>
              </a:lnSpc>
              <a:spcBef>
                <a:spcPts val="0"/>
              </a:spcBef>
              <a:spcAft>
                <a:spcPts val="781"/>
              </a:spcAft>
              <a:buClrTx/>
              <a:buSzTx/>
              <a:buFont typeface="+mj-lt"/>
              <a:buAutoNum type="arabicPeriod" startAt="3"/>
              <a:tabLst/>
              <a:defRPr/>
            </a:pPr>
            <a:r>
              <a:rPr kumimoji="0" lang="en-GB" sz="1100" b="1" i="0" u="none" strike="noStrike" kern="1200" cap="none" spc="0" normalizeH="0" baseline="0" noProof="0">
                <a:ln>
                  <a:noFill/>
                </a:ln>
                <a:solidFill>
                  <a:srgbClr val="00A740"/>
                </a:solidFill>
                <a:effectLst/>
                <a:uLnTx/>
                <a:uFillTx/>
                <a:latin typeface="Arial" panose="020B0604020202020204" pitchFamily="34" charset="0"/>
                <a:ea typeface="Times New Roman" panose="02020603050405020304" pitchFamily="18" charset="0"/>
                <a:cs typeface="Arial" panose="020B0604020202020204" pitchFamily="34" charset="0"/>
              </a:rPr>
              <a:t>Digital Consciousness</a:t>
            </a: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startAt="3"/>
              <a:tabLst/>
              <a:defRPr/>
            </a:pPr>
            <a:endParaRPr kumimoji="0" lang="en-GB" sz="1100" b="1" i="0" u="none" strike="noStrike" kern="1200" cap="none" spc="0" normalizeH="0" baseline="0" noProof="0">
              <a:ln>
                <a:noFill/>
              </a:ln>
              <a:solidFill>
                <a:srgbClr val="2C451B"/>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startAt="3"/>
              <a:tabLst/>
              <a:defRPr/>
            </a:pPr>
            <a:r>
              <a:rPr kumimoji="0" lang="en-GB" sz="1100" b="1" i="0" u="none" strike="noStrike" kern="1200" cap="none" spc="0" normalizeH="0" baseline="0" noProof="0">
                <a:ln>
                  <a:noFill/>
                </a:ln>
                <a:solidFill>
                  <a:srgbClr val="F18700"/>
                </a:solidFill>
                <a:effectLst/>
                <a:uLnTx/>
                <a:uFillTx/>
                <a:latin typeface="Arial" panose="020B0604020202020204" pitchFamily="34" charset="0"/>
                <a:ea typeface="Times New Roman" panose="02020603050405020304" pitchFamily="18" charset="0"/>
                <a:cs typeface="Arial" panose="020B0604020202020204" pitchFamily="34" charset="0"/>
              </a:rPr>
              <a:t>Professional development</a:t>
            </a:r>
            <a:endParaRPr kumimoji="0" lang="en-GB" sz="1100" b="0" i="0" u="none" strike="noStrike" kern="1200" cap="none" spc="0" normalizeH="0" baseline="0" noProof="0">
              <a:ln>
                <a:noFill/>
              </a:ln>
              <a:solidFill>
                <a:srgbClr val="F187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35" name="CuadroTexto 34">
            <a:extLst>
              <a:ext uri="{FF2B5EF4-FFF2-40B4-BE49-F238E27FC236}">
                <a16:creationId xmlns:a16="http://schemas.microsoft.com/office/drawing/2014/main" id="{FC34F9EB-1474-D66C-430B-AF7232C263C0}"/>
              </a:ext>
            </a:extLst>
          </p:cNvPr>
          <p:cNvSpPr txBox="1"/>
          <p:nvPr/>
        </p:nvSpPr>
        <p:spPr>
          <a:xfrm>
            <a:off x="234067" y="2575763"/>
            <a:ext cx="3914774" cy="820738"/>
          </a:xfrm>
          <a:prstGeom prst="rect">
            <a:avLst/>
          </a:prstGeom>
          <a:noFill/>
        </p:spPr>
        <p:txBody>
          <a:bodyPr wrap="square">
            <a:spAutoFit/>
          </a:bodyPr>
          <a:lstStyle/>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009ED4"/>
                </a:solidFill>
                <a:effectLst/>
                <a:uLnTx/>
                <a:uFillTx/>
                <a:latin typeface="Arial" panose="020B0604020202020204" pitchFamily="34" charset="0"/>
                <a:ea typeface="Times New Roman" panose="02020603050405020304" pitchFamily="18" charset="0"/>
                <a:cs typeface="Arial" panose="020B0604020202020204" pitchFamily="34" charset="0"/>
              </a:rPr>
              <a:t>Access, management and Data Analysis</a:t>
            </a: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endParaRPr kumimoji="0" lang="en-GB" sz="1200" b="1" i="0" u="none" strike="noStrike" kern="1200" cap="none" spc="0" normalizeH="0" baseline="0" noProof="0">
              <a:ln>
                <a:noFill/>
              </a:ln>
              <a:solidFill>
                <a:srgbClr val="005776"/>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FF2900"/>
                </a:solidFill>
                <a:effectLst/>
                <a:uLnTx/>
                <a:uFillTx/>
                <a:latin typeface="Arial" panose="020B0604020202020204" pitchFamily="34" charset="0"/>
                <a:ea typeface="Times New Roman" panose="02020603050405020304" pitchFamily="18" charset="0"/>
                <a:cs typeface="Arial" panose="020B0604020202020204" pitchFamily="34" charset="0"/>
              </a:rPr>
              <a:t>Communication and Collaboration</a:t>
            </a:r>
          </a:p>
        </p:txBody>
      </p:sp>
      <p:pic>
        <p:nvPicPr>
          <p:cNvPr id="36" name="Picture 4" descr="Mapa de Competències Digitals per als professionals de Salut">
            <a:extLst>
              <a:ext uri="{FF2B5EF4-FFF2-40B4-BE49-F238E27FC236}">
                <a16:creationId xmlns:a16="http://schemas.microsoft.com/office/drawing/2014/main" id="{B85EBBBD-4258-4BD6-8465-F781A2CF820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067" y="4878529"/>
            <a:ext cx="259433" cy="25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36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54988"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just" defTabSz="970138" fontAlgn="base">
              <a:lnSpc>
                <a:spcPct val="150000"/>
              </a:lnSpc>
              <a:spcAft>
                <a:spcPts val="781"/>
              </a:spcAft>
              <a:defRPr/>
            </a:pPr>
            <a:r>
              <a:rPr lang="en-GB" sz="1200" b="1">
                <a:solidFill>
                  <a:srgbClr val="FF2900"/>
                </a:solidFill>
                <a:latin typeface="Arial" panose="020B0604020202020204" pitchFamily="34" charset="0"/>
                <a:ea typeface="Times New Roman" panose="02020603050405020304" pitchFamily="18" charset="0"/>
                <a:cs typeface="Arial" panose="020B0604020202020204" pitchFamily="34" charset="0"/>
              </a:rPr>
              <a:t>2. Communication and Collaboration</a:t>
            </a:r>
          </a:p>
          <a:p>
            <a:pPr marR="0" lvl="0" algn="just" defTabSz="970138" rtl="0" eaLnBrk="1" fontAlgn="base" latinLnBrk="0" hangingPunct="1">
              <a:spcBef>
                <a:spcPts val="0"/>
              </a:spcBef>
              <a:spcAft>
                <a:spcPts val="781"/>
              </a:spcAft>
              <a:buClrTx/>
              <a:buSzTx/>
              <a:tabLst/>
              <a:defRPr/>
            </a:pPr>
            <a:endParaRPr lang="en-GB" sz="12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2" name="Tabla 11">
            <a:extLst>
              <a:ext uri="{FF2B5EF4-FFF2-40B4-BE49-F238E27FC236}">
                <a16:creationId xmlns:a16="http://schemas.microsoft.com/office/drawing/2014/main" id="{CDE5B05F-812F-3B02-ABCE-C8138DCF1197}"/>
              </a:ext>
            </a:extLst>
          </p:cNvPr>
          <p:cNvGraphicFramePr>
            <a:graphicFrameLocks noGrp="1"/>
          </p:cNvGraphicFramePr>
          <p:nvPr>
            <p:extLst>
              <p:ext uri="{D42A27DB-BD31-4B8C-83A1-F6EECF244321}">
                <p14:modId xmlns:p14="http://schemas.microsoft.com/office/powerpoint/2010/main" val="3240818821"/>
              </p:ext>
            </p:extLst>
          </p:nvPr>
        </p:nvGraphicFramePr>
        <p:xfrm>
          <a:off x="187266" y="2469685"/>
          <a:ext cx="7228431" cy="5090160"/>
        </p:xfrm>
        <a:graphic>
          <a:graphicData uri="http://schemas.openxmlformats.org/drawingml/2006/table">
            <a:tbl>
              <a:tblPr firstRow="1" bandRow="1">
                <a:tableStyleId>{5C22544A-7EE6-4342-B048-85BDC9FD1C3A}</a:tableStyleId>
              </a:tblPr>
              <a:tblGrid>
                <a:gridCol w="2765484">
                  <a:extLst>
                    <a:ext uri="{9D8B030D-6E8A-4147-A177-3AD203B41FA5}">
                      <a16:colId xmlns:a16="http://schemas.microsoft.com/office/drawing/2014/main" val="4163206487"/>
                    </a:ext>
                  </a:extLst>
                </a:gridCol>
                <a:gridCol w="4462947">
                  <a:extLst>
                    <a:ext uri="{9D8B030D-6E8A-4147-A177-3AD203B41FA5}">
                      <a16:colId xmlns:a16="http://schemas.microsoft.com/office/drawing/2014/main" val="376344879"/>
                    </a:ext>
                  </a:extLst>
                </a:gridCol>
              </a:tblGrid>
              <a:tr h="220552">
                <a:tc>
                  <a:txBody>
                    <a:bodyPr/>
                    <a:lstStyle/>
                    <a:p>
                      <a:pPr marL="0" indent="0" algn="ctr">
                        <a:buNone/>
                      </a:pPr>
                      <a:r>
                        <a:rPr lang="en-GB" sz="1100" b="1">
                          <a:latin typeface="Arial" panose="020B0604020202020204" pitchFamily="34" charset="0"/>
                          <a:cs typeface="Arial" panose="020B0604020202020204" pitchFamily="34" charset="0"/>
                        </a:rPr>
                        <a:t>Competence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680000"/>
                    </a:solidFill>
                  </a:tcPr>
                </a:tc>
                <a:tc>
                  <a:txBody>
                    <a:bodyPr/>
                    <a:lstStyle/>
                    <a:p>
                      <a:pPr marL="0" indent="0" algn="ctr">
                        <a:buNone/>
                      </a:pPr>
                      <a:r>
                        <a:rPr lang="en-GB" sz="1100" b="1">
                          <a:latin typeface="Arial" panose="020B0604020202020204" pitchFamily="34" charset="0"/>
                          <a:cs typeface="Arial" panose="020B0604020202020204" pitchFamily="34" charset="0"/>
                        </a:rPr>
                        <a:t>Indicators (Advanced Level)</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680000"/>
                    </a:solidFill>
                  </a:tcPr>
                </a:tc>
                <a:extLst>
                  <a:ext uri="{0D108BD9-81ED-4DB2-BD59-A6C34878D82A}">
                    <a16:rowId xmlns:a16="http://schemas.microsoft.com/office/drawing/2014/main" val="2834278392"/>
                  </a:ext>
                </a:extLst>
              </a:tr>
              <a:tr h="363262">
                <a:tc rowSpan="3">
                  <a:txBody>
                    <a:bodyPr/>
                    <a:lstStyle/>
                    <a:p>
                      <a:r>
                        <a:rPr lang="en-GB" sz="1100" b="1">
                          <a:latin typeface="Arial" panose="020B0604020202020204" pitchFamily="34" charset="0"/>
                          <a:cs typeface="Arial" panose="020B0604020202020204" pitchFamily="34" charset="0"/>
                        </a:rPr>
                        <a:t>3. Communication</a:t>
                      </a:r>
                    </a:p>
                    <a:p>
                      <a:pPr algn="l"/>
                      <a:r>
                        <a:rPr lang="en-GB" sz="1100" b="0" i="1">
                          <a:latin typeface="Arial" panose="020B0604020202020204" pitchFamily="34" charset="0"/>
                          <a:cs typeface="Arial" panose="020B0604020202020204" pitchFamily="34" charset="0"/>
                        </a:rPr>
                        <a:t>Encourages the communication, interaction and information and social and sanitary data exchange through digital tools (synchronous/asynchronous) and adapted to the different implicated actors.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7E7"/>
                    </a:solidFill>
                  </a:tcPr>
                </a:tc>
                <a:tc>
                  <a:txBody>
                    <a:bodyPr/>
                    <a:lstStyle/>
                    <a:p>
                      <a:r>
                        <a:rPr lang="en-GB" sz="1100" b="1">
                          <a:latin typeface="Arial" panose="020B0604020202020204" pitchFamily="34" charset="0"/>
                          <a:cs typeface="Arial" panose="020B0604020202020204" pitchFamily="34" charset="0"/>
                        </a:rPr>
                        <a:t>3.1. </a:t>
                      </a:r>
                      <a:r>
                        <a:rPr lang="en-GB" sz="1100" b="0">
                          <a:latin typeface="Arial" panose="020B0604020202020204" pitchFamily="34" charset="0"/>
                          <a:cs typeface="Arial" panose="020B0604020202020204" pitchFamily="34" charset="0"/>
                        </a:rPr>
                        <a:t>Promotes the use of </a:t>
                      </a:r>
                      <a:r>
                        <a:rPr lang="en-GB" sz="1100" b="1">
                          <a:latin typeface="Arial" panose="020B0604020202020204" pitchFamily="34" charset="0"/>
                          <a:cs typeface="Arial" panose="020B0604020202020204" pitchFamily="34" charset="0"/>
                        </a:rPr>
                        <a:t>digital health communication tools </a:t>
                      </a:r>
                      <a:r>
                        <a:rPr lang="en-GB" sz="1100" b="0">
                          <a:latin typeface="Arial" panose="020B0604020202020204" pitchFamily="34" charset="0"/>
                          <a:cs typeface="Arial" panose="020B0604020202020204" pitchFamily="34" charset="0"/>
                        </a:rPr>
                        <a:t>to facilitate the</a:t>
                      </a:r>
                      <a:r>
                        <a:rPr lang="en-GB" sz="1100" b="1" kern="1200">
                          <a:solidFill>
                            <a:schemeClr val="dk1"/>
                          </a:solidFill>
                          <a:latin typeface="Arial" panose="020B0604020202020204" pitchFamily="34" charset="0"/>
                          <a:ea typeface="+mn-ea"/>
                          <a:cs typeface="Arial" panose="020B0604020202020204" pitchFamily="34" charset="0"/>
                        </a:rPr>
                        <a:t> assistance</a:t>
                      </a:r>
                      <a:r>
                        <a:rPr lang="en-GB" sz="1100" b="0">
                          <a:latin typeface="Arial" panose="020B0604020202020204" pitchFamily="34" charset="0"/>
                          <a:cs typeface="Arial" panose="020B0604020202020204" pitchFamily="34" charset="0"/>
                        </a:rPr>
                        <a:t>, which can be online.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7E7"/>
                    </a:solidFill>
                  </a:tcPr>
                </a:tc>
                <a:extLst>
                  <a:ext uri="{0D108BD9-81ED-4DB2-BD59-A6C34878D82A}">
                    <a16:rowId xmlns:a16="http://schemas.microsoft.com/office/drawing/2014/main" val="1717399288"/>
                  </a:ext>
                </a:extLst>
              </a:tr>
              <a:tr h="505972">
                <a:tc vMerge="1">
                  <a:txBody>
                    <a:bodyPr/>
                    <a:lstStyle/>
                    <a:p>
                      <a:r>
                        <a:rPr lang="en-GB" sz="1100" b="1" kern="1200">
                          <a:solidFill>
                            <a:schemeClr val="dk1"/>
                          </a:solidFill>
                          <a:latin typeface="Arial" panose="020B0604020202020204" pitchFamily="34" charset="0"/>
                          <a:ea typeface="+mn-ea"/>
                          <a:cs typeface="Arial" panose="020B0604020202020204" pitchFamily="34" charset="0"/>
                        </a:rPr>
                        <a:t>1.2. </a:t>
                      </a:r>
                      <a:r>
                        <a:rPr lang="en-GB" sz="1100">
                          <a:latin typeface="Arial" panose="020B0604020202020204" pitchFamily="34" charset="0"/>
                          <a:cs typeface="Arial" panose="020B0604020202020204" pitchFamily="34" charset="0"/>
                        </a:rPr>
                        <a:t>Characterize and process personal health data by applying the regulations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tc>
                  <a:txBody>
                    <a:bodyPr/>
                    <a:lstStyle/>
                    <a:p>
                      <a:r>
                        <a:rPr lang="en-GB" sz="1100" b="1" kern="1200">
                          <a:solidFill>
                            <a:schemeClr val="dk1"/>
                          </a:solidFill>
                          <a:latin typeface="Arial" panose="020B0604020202020204" pitchFamily="34" charset="0"/>
                          <a:ea typeface="+mn-ea"/>
                          <a:cs typeface="Arial" panose="020B0604020202020204" pitchFamily="34" charset="0"/>
                        </a:rPr>
                        <a:t>3.2. </a:t>
                      </a:r>
                      <a:r>
                        <a:rPr lang="en-GB" sz="1100" b="0" kern="1200">
                          <a:solidFill>
                            <a:schemeClr val="dk1"/>
                          </a:solidFill>
                          <a:latin typeface="Arial" panose="020B0604020202020204" pitchFamily="34" charset="0"/>
                          <a:ea typeface="+mn-ea"/>
                          <a:cs typeface="Arial" panose="020B0604020202020204" pitchFamily="34" charset="0"/>
                        </a:rPr>
                        <a:t>Chooses and uses the </a:t>
                      </a:r>
                      <a:r>
                        <a:rPr lang="en-GB" sz="1100" b="1" kern="1200">
                          <a:solidFill>
                            <a:schemeClr val="dk1"/>
                          </a:solidFill>
                          <a:latin typeface="Arial" panose="020B0604020202020204" pitchFamily="34" charset="0"/>
                          <a:ea typeface="+mn-ea"/>
                          <a:cs typeface="Arial" panose="020B0604020202020204" pitchFamily="34" charset="0"/>
                        </a:rPr>
                        <a:t>communication digital tool </a:t>
                      </a:r>
                      <a:r>
                        <a:rPr lang="en-GB" sz="1100" b="0" kern="1200">
                          <a:solidFill>
                            <a:schemeClr val="dk1"/>
                          </a:solidFill>
                          <a:latin typeface="Arial" panose="020B0604020202020204" pitchFamily="34" charset="0"/>
                          <a:ea typeface="+mn-ea"/>
                          <a:cs typeface="Arial" panose="020B0604020202020204" pitchFamily="34" charset="0"/>
                        </a:rPr>
                        <a:t>that is </a:t>
                      </a:r>
                      <a:r>
                        <a:rPr lang="en-GB" sz="1100" b="1" kern="1200">
                          <a:solidFill>
                            <a:schemeClr val="dk1"/>
                          </a:solidFill>
                          <a:latin typeface="Arial" panose="020B0604020202020204" pitchFamily="34" charset="0"/>
                          <a:ea typeface="+mn-ea"/>
                          <a:cs typeface="Arial" panose="020B0604020202020204" pitchFamily="34" charset="0"/>
                        </a:rPr>
                        <a:t>more adequate </a:t>
                      </a:r>
                      <a:r>
                        <a:rPr lang="en-GB" sz="1100" b="0" kern="1200">
                          <a:solidFill>
                            <a:schemeClr val="dk1"/>
                          </a:solidFill>
                          <a:latin typeface="Arial" panose="020B0604020202020204" pitchFamily="34" charset="0"/>
                          <a:ea typeface="+mn-ea"/>
                          <a:cs typeface="Arial" panose="020B0604020202020204" pitchFamily="34" charset="0"/>
                        </a:rPr>
                        <a:t>depending on the </a:t>
                      </a:r>
                      <a:r>
                        <a:rPr lang="en-GB" sz="1100" b="1" kern="1200">
                          <a:solidFill>
                            <a:schemeClr val="dk1"/>
                          </a:solidFill>
                          <a:latin typeface="Arial" panose="020B0604020202020204" pitchFamily="34" charset="0"/>
                          <a:ea typeface="+mn-ea"/>
                          <a:cs typeface="Arial" panose="020B0604020202020204" pitchFamily="34" charset="0"/>
                        </a:rPr>
                        <a:t>context</a:t>
                      </a:r>
                      <a:r>
                        <a:rPr lang="en-GB" sz="1100" b="0" kern="1200">
                          <a:solidFill>
                            <a:schemeClr val="dk1"/>
                          </a:solidFill>
                          <a:latin typeface="Arial" panose="020B0604020202020204" pitchFamily="34" charset="0"/>
                          <a:ea typeface="+mn-ea"/>
                          <a:cs typeface="Arial" panose="020B0604020202020204" pitchFamily="34" charset="0"/>
                        </a:rPr>
                        <a:t> and the </a:t>
                      </a:r>
                      <a:r>
                        <a:rPr lang="en-GB" sz="1100" b="1" kern="1200">
                          <a:solidFill>
                            <a:schemeClr val="dk1"/>
                          </a:solidFill>
                          <a:latin typeface="Arial" panose="020B0604020202020204" pitchFamily="34" charset="0"/>
                          <a:ea typeface="+mn-ea"/>
                          <a:cs typeface="Arial" panose="020B0604020202020204" pitchFamily="34" charset="0"/>
                        </a:rPr>
                        <a:t>actors</a:t>
                      </a:r>
                      <a:r>
                        <a:rPr lang="en-GB" sz="1100" b="0" kern="1200">
                          <a:solidFill>
                            <a:schemeClr val="dk1"/>
                          </a:solidFill>
                          <a:latin typeface="Arial" panose="020B0604020202020204" pitchFamily="34" charset="0"/>
                          <a:ea typeface="+mn-ea"/>
                          <a:cs typeface="Arial" panose="020B0604020202020204" pitchFamily="34" charset="0"/>
                        </a:rPr>
                        <a:t> implicated in the different available services.</a:t>
                      </a:r>
                      <a:endParaRPr lang="en-GB" sz="110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7E7"/>
                    </a:solidFill>
                  </a:tcPr>
                </a:tc>
                <a:extLst>
                  <a:ext uri="{0D108BD9-81ED-4DB2-BD59-A6C34878D82A}">
                    <a16:rowId xmlns:a16="http://schemas.microsoft.com/office/drawing/2014/main" val="4092499586"/>
                  </a:ext>
                </a:extLst>
              </a:tr>
              <a:tr h="363262">
                <a:tc vMerge="1">
                  <a:txBody>
                    <a:bodyPr/>
                    <a:lstStyle/>
                    <a:p>
                      <a:r>
                        <a:rPr lang="en-GB" sz="1100" b="1" kern="1200">
                          <a:solidFill>
                            <a:schemeClr val="dk1"/>
                          </a:solidFill>
                          <a:latin typeface="Arial" panose="020B0604020202020204" pitchFamily="34" charset="0"/>
                          <a:ea typeface="+mn-ea"/>
                          <a:cs typeface="Arial" panose="020B0604020202020204" pitchFamily="34" charset="0"/>
                        </a:rPr>
                        <a:t>1.3. </a:t>
                      </a:r>
                      <a:r>
                        <a:rPr lang="en-GB" sz="1100">
                          <a:latin typeface="Arial" panose="020B0604020202020204" pitchFamily="34" charset="0"/>
                          <a:cs typeface="Arial" panose="020B0604020202020204" pitchFamily="34" charset="0"/>
                        </a:rPr>
                        <a:t>Access health data while respecting professional and legal requirements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r>
                        <a:rPr lang="en-GB" sz="1100" b="1" kern="1200">
                          <a:solidFill>
                            <a:schemeClr val="dk1"/>
                          </a:solidFill>
                          <a:latin typeface="Arial" panose="020B0604020202020204" pitchFamily="34" charset="0"/>
                          <a:ea typeface="+mn-ea"/>
                          <a:cs typeface="Arial" panose="020B0604020202020204" pitchFamily="34" charset="0"/>
                        </a:rPr>
                        <a:t>3.3. </a:t>
                      </a:r>
                      <a:r>
                        <a:rPr lang="en-GB" sz="1100" b="0" kern="1200">
                          <a:solidFill>
                            <a:schemeClr val="dk1"/>
                          </a:solidFill>
                          <a:latin typeface="Arial" panose="020B0604020202020204" pitchFamily="34" charset="0"/>
                          <a:ea typeface="+mn-ea"/>
                          <a:cs typeface="Arial" panose="020B0604020202020204" pitchFamily="34" charset="0"/>
                        </a:rPr>
                        <a:t>Gives </a:t>
                      </a:r>
                      <a:r>
                        <a:rPr lang="en-GB" sz="1100" b="1" kern="1200">
                          <a:solidFill>
                            <a:schemeClr val="dk1"/>
                          </a:solidFill>
                          <a:latin typeface="Arial" panose="020B0604020202020204" pitchFamily="34" charset="0"/>
                          <a:ea typeface="+mn-ea"/>
                          <a:cs typeface="Arial" panose="020B0604020202020204" pitchFamily="34" charset="0"/>
                        </a:rPr>
                        <a:t>support</a:t>
                      </a:r>
                      <a:r>
                        <a:rPr lang="en-GB" sz="1100" b="0" kern="1200">
                          <a:solidFill>
                            <a:schemeClr val="dk1"/>
                          </a:solidFill>
                          <a:latin typeface="Arial" panose="020B0604020202020204" pitchFamily="34" charset="0"/>
                          <a:ea typeface="+mn-ea"/>
                          <a:cs typeface="Arial" panose="020B0604020202020204" pitchFamily="34" charset="0"/>
                        </a:rPr>
                        <a:t> to the different actors</a:t>
                      </a:r>
                      <a:r>
                        <a:rPr lang="en-GB" sz="1100" b="1" kern="1200">
                          <a:solidFill>
                            <a:schemeClr val="dk1"/>
                          </a:solidFill>
                          <a:latin typeface="Arial" panose="020B0604020202020204" pitchFamily="34" charset="0"/>
                          <a:ea typeface="+mn-ea"/>
                          <a:cs typeface="Arial" panose="020B0604020202020204" pitchFamily="34" charset="0"/>
                        </a:rPr>
                        <a:t> </a:t>
                      </a:r>
                      <a:r>
                        <a:rPr lang="en-GB" sz="1100" b="0" kern="1200">
                          <a:solidFill>
                            <a:schemeClr val="dk1"/>
                          </a:solidFill>
                          <a:latin typeface="Arial" panose="020B0604020202020204" pitchFamily="34" charset="0"/>
                          <a:ea typeface="+mn-ea"/>
                          <a:cs typeface="Arial" panose="020B0604020202020204" pitchFamily="34" charset="0"/>
                        </a:rPr>
                        <a:t>in the </a:t>
                      </a:r>
                      <a:r>
                        <a:rPr lang="en-GB" sz="1100" b="1" kern="1200">
                          <a:solidFill>
                            <a:schemeClr val="dk1"/>
                          </a:solidFill>
                          <a:latin typeface="Arial" panose="020B0604020202020204" pitchFamily="34" charset="0"/>
                          <a:ea typeface="+mn-ea"/>
                          <a:cs typeface="Arial" panose="020B0604020202020204" pitchFamily="34" charset="0"/>
                        </a:rPr>
                        <a:t>utilization</a:t>
                      </a:r>
                      <a:r>
                        <a:rPr lang="en-GB" sz="1100" b="0" kern="1200">
                          <a:solidFill>
                            <a:schemeClr val="dk1"/>
                          </a:solidFill>
                          <a:latin typeface="Arial" panose="020B0604020202020204" pitchFamily="34" charset="0"/>
                          <a:ea typeface="+mn-ea"/>
                          <a:cs typeface="Arial" panose="020B0604020202020204" pitchFamily="34" charset="0"/>
                        </a:rPr>
                        <a:t> of </a:t>
                      </a:r>
                      <a:r>
                        <a:rPr lang="en-GB" sz="1100" b="1" kern="1200">
                          <a:solidFill>
                            <a:schemeClr val="dk1"/>
                          </a:solidFill>
                          <a:latin typeface="Arial" panose="020B0604020202020204" pitchFamily="34" charset="0"/>
                          <a:ea typeface="+mn-ea"/>
                          <a:cs typeface="Arial" panose="020B0604020202020204" pitchFamily="34" charset="0"/>
                        </a:rPr>
                        <a:t>tools</a:t>
                      </a:r>
                      <a:r>
                        <a:rPr lang="en-GB" sz="1100" b="0" kern="1200">
                          <a:solidFill>
                            <a:schemeClr val="dk1"/>
                          </a:solidFill>
                          <a:latin typeface="Arial" panose="020B0604020202020204" pitchFamily="34" charset="0"/>
                          <a:ea typeface="+mn-ea"/>
                          <a:cs typeface="Arial" panose="020B0604020202020204" pitchFamily="34" charset="0"/>
                        </a:rPr>
                        <a:t> to </a:t>
                      </a:r>
                      <a:r>
                        <a:rPr lang="en-GB" sz="1100" b="1" kern="1200">
                          <a:solidFill>
                            <a:schemeClr val="dk1"/>
                          </a:solidFill>
                          <a:latin typeface="Arial" panose="020B0604020202020204" pitchFamily="34" charset="0"/>
                          <a:ea typeface="+mn-ea"/>
                          <a:cs typeface="Arial" panose="020B0604020202020204" pitchFamily="34" charset="0"/>
                        </a:rPr>
                        <a:t>exchange</a:t>
                      </a:r>
                      <a:r>
                        <a:rPr lang="en-GB" sz="1100" b="0" kern="1200">
                          <a:solidFill>
                            <a:schemeClr val="dk1"/>
                          </a:solidFill>
                          <a:latin typeface="Arial" panose="020B0604020202020204" pitchFamily="34" charset="0"/>
                          <a:ea typeface="+mn-ea"/>
                          <a:cs typeface="Arial" panose="020B0604020202020204" pitchFamily="34" charset="0"/>
                        </a:rPr>
                        <a:t> sanitary and social </a:t>
                      </a:r>
                      <a:r>
                        <a:rPr lang="en-GB" sz="1100" b="1" kern="1200">
                          <a:solidFill>
                            <a:schemeClr val="dk1"/>
                          </a:solidFill>
                          <a:latin typeface="Arial" panose="020B0604020202020204" pitchFamily="34" charset="0"/>
                          <a:ea typeface="+mn-ea"/>
                          <a:cs typeface="Arial" panose="020B0604020202020204" pitchFamily="34" charset="0"/>
                        </a:rPr>
                        <a:t>data</a:t>
                      </a:r>
                      <a:r>
                        <a:rPr lang="en-GB" sz="1100" b="0" kern="1200">
                          <a:solidFill>
                            <a:schemeClr val="dk1"/>
                          </a:solidFill>
                          <a:latin typeface="Arial" panose="020B0604020202020204" pitchFamily="34" charset="0"/>
                          <a:ea typeface="+mn-ea"/>
                          <a:cs typeface="Arial" panose="020B0604020202020204" pitchFamily="34" charset="0"/>
                        </a:rPr>
                        <a:t>.</a:t>
                      </a:r>
                      <a:endParaRPr lang="en-GB" sz="110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7E7"/>
                    </a:solidFill>
                  </a:tcPr>
                </a:tc>
                <a:extLst>
                  <a:ext uri="{0D108BD9-81ED-4DB2-BD59-A6C34878D82A}">
                    <a16:rowId xmlns:a16="http://schemas.microsoft.com/office/drawing/2014/main" val="1226396568"/>
                  </a:ext>
                </a:extLst>
              </a:tr>
              <a:tr h="505972">
                <a:tc rowSpan="3">
                  <a:txBody>
                    <a:bodyPr/>
                    <a:lstStyle/>
                    <a:p>
                      <a:r>
                        <a:rPr lang="en-GB" sz="1100" b="1">
                          <a:latin typeface="Arial" panose="020B0604020202020204" pitchFamily="34" charset="0"/>
                          <a:cs typeface="Arial" panose="020B0604020202020204" pitchFamily="34" charset="0"/>
                        </a:rPr>
                        <a:t>4. Collaboration</a:t>
                      </a:r>
                    </a:p>
                    <a:p>
                      <a:r>
                        <a:rPr lang="en-GB" sz="1100" b="0" i="1">
                          <a:latin typeface="Arial" panose="020B0604020202020204" pitchFamily="34" charset="0"/>
                          <a:cs typeface="Arial" panose="020B0604020202020204" pitchFamily="34" charset="0"/>
                        </a:rPr>
                        <a:t>Empowers and promotes the networking collaboration between different actors with shared objectives and purposes.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7E7"/>
                    </a:solidFill>
                  </a:tcPr>
                </a:tc>
                <a:tc>
                  <a:txBody>
                    <a:bodyPr/>
                    <a:lstStyle/>
                    <a:p>
                      <a:r>
                        <a:rPr lang="en-GB" sz="1100" b="1">
                          <a:latin typeface="Arial" panose="020B0604020202020204" pitchFamily="34" charset="0"/>
                          <a:cs typeface="Arial" panose="020B0604020202020204" pitchFamily="34" charset="0"/>
                        </a:rPr>
                        <a:t>4.1. </a:t>
                      </a:r>
                      <a:r>
                        <a:rPr lang="en-GB" sz="1100" b="1" kern="1200">
                          <a:solidFill>
                            <a:schemeClr val="dk1"/>
                          </a:solidFill>
                          <a:latin typeface="Arial" panose="020B0604020202020204" pitchFamily="34" charset="0"/>
                          <a:ea typeface="+mn-ea"/>
                          <a:cs typeface="Arial" panose="020B0604020202020204" pitchFamily="34" charset="0"/>
                        </a:rPr>
                        <a:t>Promotes the incorporation of digital tools to innovate or improve the collaboration </a:t>
                      </a:r>
                      <a:r>
                        <a:rPr lang="en-GB" sz="1100" b="0">
                          <a:latin typeface="Arial" panose="020B0604020202020204" pitchFamily="34" charset="0"/>
                          <a:cs typeface="Arial" panose="020B0604020202020204" pitchFamily="34" charset="0"/>
                        </a:rPr>
                        <a:t>and </a:t>
                      </a:r>
                      <a:r>
                        <a:rPr lang="en-GB" sz="1100" b="1" kern="1200">
                          <a:solidFill>
                            <a:schemeClr val="dk1"/>
                          </a:solidFill>
                          <a:latin typeface="Arial" panose="020B0604020202020204" pitchFamily="34" charset="0"/>
                          <a:ea typeface="+mn-ea"/>
                          <a:cs typeface="Arial" panose="020B0604020202020204" pitchFamily="34" charset="0"/>
                        </a:rPr>
                        <a:t>group work </a:t>
                      </a:r>
                      <a:r>
                        <a:rPr lang="en-GB" sz="1100" b="0">
                          <a:latin typeface="Arial" panose="020B0604020202020204" pitchFamily="34" charset="0"/>
                          <a:cs typeface="Arial" panose="020B0604020202020204" pitchFamily="34" charset="0"/>
                        </a:rPr>
                        <a:t>methodologies in the sanitary environment.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7E7"/>
                    </a:solidFill>
                  </a:tcPr>
                </a:tc>
                <a:extLst>
                  <a:ext uri="{0D108BD9-81ED-4DB2-BD59-A6C34878D82A}">
                    <a16:rowId xmlns:a16="http://schemas.microsoft.com/office/drawing/2014/main" val="3661270818"/>
                  </a:ext>
                </a:extLst>
              </a:tr>
              <a:tr h="505972">
                <a:tc vMerge="1">
                  <a:txBody>
                    <a:bodyPr/>
                    <a:lstStyle/>
                    <a:p>
                      <a:endParaRPr lang="en-GB" sz="1100" b="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r>
                        <a:rPr lang="en-GB" sz="1100" b="1">
                          <a:latin typeface="Arial" panose="020B0604020202020204" pitchFamily="34" charset="0"/>
                          <a:cs typeface="Arial" panose="020B0604020202020204" pitchFamily="34" charset="0"/>
                        </a:rPr>
                        <a:t>4.2.</a:t>
                      </a:r>
                      <a:r>
                        <a:rPr lang="en-GB" sz="1100" b="1" kern="1200">
                          <a:solidFill>
                            <a:schemeClr val="dk1"/>
                          </a:solidFill>
                          <a:latin typeface="Arial" panose="020B0604020202020204" pitchFamily="34" charset="0"/>
                          <a:ea typeface="+mn-ea"/>
                          <a:cs typeface="Arial" panose="020B0604020202020204" pitchFamily="34" charset="0"/>
                        </a:rPr>
                        <a:t> Detects </a:t>
                      </a:r>
                      <a:r>
                        <a:rPr lang="en-GB" sz="1100" b="0">
                          <a:latin typeface="Arial" panose="020B0604020202020204" pitchFamily="34" charset="0"/>
                          <a:cs typeface="Arial" panose="020B0604020202020204" pitchFamily="34" charset="0"/>
                        </a:rPr>
                        <a:t>and </a:t>
                      </a:r>
                      <a:r>
                        <a:rPr lang="en-GB" sz="1100" b="1" kern="1200">
                          <a:solidFill>
                            <a:schemeClr val="dk1"/>
                          </a:solidFill>
                          <a:latin typeface="Arial" panose="020B0604020202020204" pitchFamily="34" charset="0"/>
                          <a:ea typeface="+mn-ea"/>
                          <a:cs typeface="Arial" panose="020B0604020202020204" pitchFamily="34" charset="0"/>
                        </a:rPr>
                        <a:t>actively participates </a:t>
                      </a:r>
                      <a:r>
                        <a:rPr lang="en-GB" sz="1100" b="0">
                          <a:latin typeface="Arial" panose="020B0604020202020204" pitchFamily="34" charset="0"/>
                          <a:cs typeface="Arial" panose="020B0604020202020204" pitchFamily="34" charset="0"/>
                        </a:rPr>
                        <a:t>in the different </a:t>
                      </a:r>
                      <a:r>
                        <a:rPr lang="en-GB" sz="1100" b="1" kern="1200">
                          <a:solidFill>
                            <a:schemeClr val="dk1"/>
                          </a:solidFill>
                          <a:latin typeface="Arial" panose="020B0604020202020204" pitchFamily="34" charset="0"/>
                          <a:ea typeface="+mn-ea"/>
                          <a:cs typeface="Arial" panose="020B0604020202020204" pitchFamily="34" charset="0"/>
                        </a:rPr>
                        <a:t>networks</a:t>
                      </a:r>
                      <a:r>
                        <a:rPr lang="en-GB" sz="1100" b="0">
                          <a:latin typeface="Arial" panose="020B0604020202020204" pitchFamily="34" charset="0"/>
                          <a:cs typeface="Arial" panose="020B0604020202020204" pitchFamily="34" charset="0"/>
                        </a:rPr>
                        <a:t> linked to the sanitary and social ambit, at a national and international scale.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7E7"/>
                    </a:solidFill>
                  </a:tcPr>
                </a:tc>
                <a:extLst>
                  <a:ext uri="{0D108BD9-81ED-4DB2-BD59-A6C34878D82A}">
                    <a16:rowId xmlns:a16="http://schemas.microsoft.com/office/drawing/2014/main" val="4016655569"/>
                  </a:ext>
                </a:extLst>
              </a:tr>
              <a:tr h="648681">
                <a:tc vMerge="1">
                  <a:txBody>
                    <a:bodyPr/>
                    <a:lstStyle/>
                    <a:p>
                      <a:endParaRPr lang="en-GB" sz="1100" b="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r>
                        <a:rPr lang="en-GB" sz="1100" b="1">
                          <a:latin typeface="Arial" panose="020B0604020202020204" pitchFamily="34" charset="0"/>
                          <a:cs typeface="Arial" panose="020B0604020202020204" pitchFamily="34" charset="0"/>
                        </a:rPr>
                        <a:t>4.3. </a:t>
                      </a:r>
                      <a:r>
                        <a:rPr lang="en-GB" sz="1100" b="1" kern="1200">
                          <a:solidFill>
                            <a:schemeClr val="dk1"/>
                          </a:solidFill>
                          <a:latin typeface="Arial" panose="020B0604020202020204" pitchFamily="34" charset="0"/>
                          <a:ea typeface="+mn-ea"/>
                          <a:cs typeface="Arial" panose="020B0604020202020204" pitchFamily="34" charset="0"/>
                        </a:rPr>
                        <a:t>Promotes</a:t>
                      </a:r>
                      <a:r>
                        <a:rPr lang="en-GB" sz="1100" b="0">
                          <a:latin typeface="Arial" panose="020B0604020202020204" pitchFamily="34" charset="0"/>
                          <a:cs typeface="Arial" panose="020B0604020202020204" pitchFamily="34" charset="0"/>
                        </a:rPr>
                        <a:t> the </a:t>
                      </a:r>
                      <a:r>
                        <a:rPr lang="en-GB" sz="1100" b="1" kern="1200">
                          <a:solidFill>
                            <a:schemeClr val="dk1"/>
                          </a:solidFill>
                          <a:latin typeface="Arial" panose="020B0604020202020204" pitchFamily="34" charset="0"/>
                          <a:ea typeface="+mn-ea"/>
                          <a:cs typeface="Arial" panose="020B0604020202020204" pitchFamily="34" charset="0"/>
                        </a:rPr>
                        <a:t>connection</a:t>
                      </a:r>
                      <a:r>
                        <a:rPr lang="en-GB" sz="1100" b="0">
                          <a:latin typeface="Arial" panose="020B0604020202020204" pitchFamily="34" charset="0"/>
                          <a:cs typeface="Arial" panose="020B0604020202020204" pitchFamily="34" charset="0"/>
                        </a:rPr>
                        <a:t> between different </a:t>
                      </a:r>
                      <a:r>
                        <a:rPr lang="en-GB" sz="1100" b="1" kern="1200">
                          <a:solidFill>
                            <a:schemeClr val="dk1"/>
                          </a:solidFill>
                          <a:latin typeface="Arial" panose="020B0604020202020204" pitchFamily="34" charset="0"/>
                          <a:ea typeface="+mn-ea"/>
                          <a:cs typeface="Arial" panose="020B0604020202020204" pitchFamily="34" charset="0"/>
                        </a:rPr>
                        <a:t>people and organizations in networks </a:t>
                      </a:r>
                      <a:r>
                        <a:rPr lang="en-GB" sz="1100" b="0">
                          <a:latin typeface="Arial" panose="020B0604020202020204" pitchFamily="34" charset="0"/>
                          <a:cs typeface="Arial" panose="020B0604020202020204" pitchFamily="34" charset="0"/>
                        </a:rPr>
                        <a:t>inked to the sanitary and social ambit, with the purpose of </a:t>
                      </a:r>
                      <a:r>
                        <a:rPr lang="en-GB" sz="1100" b="1" kern="1200">
                          <a:solidFill>
                            <a:schemeClr val="dk1"/>
                          </a:solidFill>
                          <a:latin typeface="Arial" panose="020B0604020202020204" pitchFamily="34" charset="0"/>
                          <a:ea typeface="+mn-ea"/>
                          <a:cs typeface="Arial" panose="020B0604020202020204" pitchFamily="34" charset="0"/>
                        </a:rPr>
                        <a:t>exchanging learning, knowledge, resources and best practices.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7E7"/>
                    </a:solidFill>
                  </a:tcPr>
                </a:tc>
                <a:extLst>
                  <a:ext uri="{0D108BD9-81ED-4DB2-BD59-A6C34878D82A}">
                    <a16:rowId xmlns:a16="http://schemas.microsoft.com/office/drawing/2014/main" val="2987455956"/>
                  </a:ext>
                </a:extLst>
              </a:tr>
              <a:tr h="505972">
                <a:tc rowSpan="2">
                  <a:txBody>
                    <a:bodyPr/>
                    <a:lstStyle/>
                    <a:p>
                      <a:r>
                        <a:rPr lang="en-GB" sz="1100" b="1" i="0">
                          <a:latin typeface="Arial" panose="020B0604020202020204" pitchFamily="34" charset="0"/>
                          <a:cs typeface="Arial" panose="020B0604020202020204" pitchFamily="34" charset="0"/>
                        </a:rPr>
                        <a:t>5. Digital Content</a:t>
                      </a:r>
                      <a:endParaRPr lang="en-GB" sz="1100" b="0" i="0">
                        <a:latin typeface="Arial" panose="020B0604020202020204" pitchFamily="34" charset="0"/>
                        <a:cs typeface="Arial" panose="020B0604020202020204" pitchFamily="34" charset="0"/>
                      </a:endParaRPr>
                    </a:p>
                    <a:p>
                      <a:pPr algn="just"/>
                      <a:r>
                        <a:rPr lang="en-GB" sz="1100" b="0" i="1">
                          <a:latin typeface="Arial" panose="020B0604020202020204" pitchFamily="34" charset="0"/>
                          <a:cs typeface="Arial" panose="020B0604020202020204" pitchFamily="34" charset="0"/>
                        </a:rPr>
                        <a:t>Creates, publishes and shares health-related digital content, evaluating the context and the most appropriate channel with regards to the objective and the recipients (citizens, healthcare service users, healthcare professionals or externals).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7E7"/>
                    </a:solidFill>
                  </a:tcPr>
                </a:tc>
                <a:tc>
                  <a:txBody>
                    <a:bodyPr/>
                    <a:lstStyle/>
                    <a:p>
                      <a:r>
                        <a:rPr lang="en-GB" sz="1100" b="1">
                          <a:latin typeface="Arial" panose="020B0604020202020204" pitchFamily="34" charset="0"/>
                          <a:cs typeface="Arial" panose="020B0604020202020204" pitchFamily="34" charset="0"/>
                        </a:rPr>
                        <a:t>5.1. </a:t>
                      </a:r>
                      <a:r>
                        <a:rPr lang="en-GB" sz="1100" b="0">
                          <a:latin typeface="Arial" panose="020B0604020202020204" pitchFamily="34" charset="0"/>
                          <a:cs typeface="Arial" panose="020B0604020202020204" pitchFamily="34" charset="0"/>
                        </a:rPr>
                        <a:t>Uses </a:t>
                      </a:r>
                      <a:r>
                        <a:rPr lang="en-GB" sz="1100" b="1" kern="1200">
                          <a:solidFill>
                            <a:schemeClr val="dk1"/>
                          </a:solidFill>
                          <a:latin typeface="Arial" panose="020B0604020202020204" pitchFamily="34" charset="0"/>
                          <a:ea typeface="+mn-ea"/>
                          <a:cs typeface="Arial" panose="020B0604020202020204" pitchFamily="34" charset="0"/>
                        </a:rPr>
                        <a:t>design and editing tools </a:t>
                      </a:r>
                      <a:r>
                        <a:rPr lang="en-GB" sz="1100" b="0">
                          <a:latin typeface="Arial" panose="020B0604020202020204" pitchFamily="34" charset="0"/>
                          <a:cs typeface="Arial" panose="020B0604020202020204" pitchFamily="34" charset="0"/>
                        </a:rPr>
                        <a:t>to produce </a:t>
                      </a:r>
                      <a:r>
                        <a:rPr lang="en-GB" sz="1100" b="1" kern="1200">
                          <a:solidFill>
                            <a:schemeClr val="dk1"/>
                          </a:solidFill>
                          <a:latin typeface="Arial" panose="020B0604020202020204" pitchFamily="34" charset="0"/>
                          <a:ea typeface="+mn-ea"/>
                          <a:cs typeface="Arial" panose="020B0604020202020204" pitchFamily="34" charset="0"/>
                        </a:rPr>
                        <a:t>scientific-sanitary content adapted</a:t>
                      </a:r>
                      <a:r>
                        <a:rPr lang="en-GB" sz="1100" b="0">
                          <a:latin typeface="Arial" panose="020B0604020202020204" pitchFamily="34" charset="0"/>
                          <a:cs typeface="Arial" panose="020B0604020202020204" pitchFamily="34" charset="0"/>
                        </a:rPr>
                        <a:t> to </a:t>
                      </a:r>
                      <a:r>
                        <a:rPr lang="en-GB" sz="1100" b="1" kern="1200">
                          <a:solidFill>
                            <a:schemeClr val="dk1"/>
                          </a:solidFill>
                          <a:latin typeface="Arial" panose="020B0604020202020204" pitchFamily="34" charset="0"/>
                          <a:ea typeface="+mn-ea"/>
                          <a:cs typeface="Arial" panose="020B0604020202020204" pitchFamily="34" charset="0"/>
                        </a:rPr>
                        <a:t>recipients</a:t>
                      </a:r>
                      <a:r>
                        <a:rPr lang="en-GB" sz="1100" b="0">
                          <a:latin typeface="Arial" panose="020B0604020202020204" pitchFamily="34" charset="0"/>
                          <a:cs typeface="Arial" panose="020B0604020202020204" pitchFamily="34" charset="0"/>
                        </a:rPr>
                        <a:t> and the </a:t>
                      </a:r>
                      <a:r>
                        <a:rPr lang="en-GB" sz="1100" b="1" kern="1200">
                          <a:solidFill>
                            <a:schemeClr val="dk1"/>
                          </a:solidFill>
                          <a:latin typeface="Arial" panose="020B0604020202020204" pitchFamily="34" charset="0"/>
                          <a:ea typeface="+mn-ea"/>
                          <a:cs typeface="Arial" panose="020B0604020202020204" pitchFamily="34" charset="0"/>
                        </a:rPr>
                        <a:t>communication</a:t>
                      </a:r>
                      <a:r>
                        <a:rPr lang="en-GB" sz="1100" b="0">
                          <a:latin typeface="Arial" panose="020B0604020202020204" pitchFamily="34" charset="0"/>
                          <a:cs typeface="Arial" panose="020B0604020202020204" pitchFamily="34" charset="0"/>
                        </a:rPr>
                        <a:t> </a:t>
                      </a:r>
                      <a:r>
                        <a:rPr lang="en-GB" sz="1100" b="1" kern="1200">
                          <a:solidFill>
                            <a:schemeClr val="dk1"/>
                          </a:solidFill>
                          <a:latin typeface="Arial" panose="020B0604020202020204" pitchFamily="34" charset="0"/>
                          <a:ea typeface="+mn-ea"/>
                          <a:cs typeface="Arial" panose="020B0604020202020204" pitchFamily="34" charset="0"/>
                        </a:rPr>
                        <a:t>channel</a:t>
                      </a:r>
                      <a:r>
                        <a:rPr lang="en-GB" sz="1100" b="0">
                          <a:latin typeface="Arial" panose="020B0604020202020204" pitchFamily="34" charset="0"/>
                          <a:cs typeface="Arial" panose="020B0604020202020204" pitchFamily="34" charset="0"/>
                        </a:rPr>
                        <a:t> in question.</a:t>
                      </a:r>
                      <a:endParaRPr lang="en-GB" sz="1100" b="1">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7E7"/>
                    </a:solidFill>
                  </a:tcPr>
                </a:tc>
                <a:extLst>
                  <a:ext uri="{0D108BD9-81ED-4DB2-BD59-A6C34878D82A}">
                    <a16:rowId xmlns:a16="http://schemas.microsoft.com/office/drawing/2014/main" val="155593641"/>
                  </a:ext>
                </a:extLst>
              </a:tr>
              <a:tr h="713550">
                <a:tc vMerge="1">
                  <a:txBody>
                    <a:bodyPr/>
                    <a:lstStyle/>
                    <a:p>
                      <a:pPr algn="just"/>
                      <a:endParaRPr lang="en-GB" sz="1100" b="0" i="1">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BFAFF"/>
                    </a:solidFill>
                  </a:tcPr>
                </a:tc>
                <a:tc>
                  <a:txBody>
                    <a:bodyPr/>
                    <a:lstStyle/>
                    <a:p>
                      <a:r>
                        <a:rPr lang="en-GB" sz="1100" b="1">
                          <a:latin typeface="Arial" panose="020B0604020202020204" pitchFamily="34" charset="0"/>
                          <a:cs typeface="Arial" panose="020B0604020202020204" pitchFamily="34" charset="0"/>
                        </a:rPr>
                        <a:t>5.2. </a:t>
                      </a:r>
                      <a:r>
                        <a:rPr lang="en-GB" sz="1100" b="1" kern="1200">
                          <a:solidFill>
                            <a:schemeClr val="dk1"/>
                          </a:solidFill>
                          <a:latin typeface="Arial" panose="020B0604020202020204" pitchFamily="34" charset="0"/>
                          <a:ea typeface="+mn-ea"/>
                          <a:cs typeface="Arial" panose="020B0604020202020204" pitchFamily="34" charset="0"/>
                        </a:rPr>
                        <a:t>Defines a strategy </a:t>
                      </a:r>
                      <a:r>
                        <a:rPr lang="en-GB" sz="1100" b="0">
                          <a:latin typeface="Arial" panose="020B0604020202020204" pitchFamily="34" charset="0"/>
                          <a:cs typeface="Arial" panose="020B0604020202020204" pitchFamily="34" charset="0"/>
                        </a:rPr>
                        <a:t>of </a:t>
                      </a:r>
                      <a:r>
                        <a:rPr lang="en-GB" sz="1100" b="1" kern="1200">
                          <a:solidFill>
                            <a:schemeClr val="dk1"/>
                          </a:solidFill>
                          <a:latin typeface="Arial" panose="020B0604020202020204" pitchFamily="34" charset="0"/>
                          <a:ea typeface="+mn-ea"/>
                          <a:cs typeface="Arial" panose="020B0604020202020204" pitchFamily="34" charset="0"/>
                        </a:rPr>
                        <a:t>publication</a:t>
                      </a:r>
                      <a:r>
                        <a:rPr lang="en-GB" sz="1100" b="0">
                          <a:latin typeface="Arial" panose="020B0604020202020204" pitchFamily="34" charset="0"/>
                          <a:cs typeface="Arial" panose="020B0604020202020204" pitchFamily="34" charset="0"/>
                        </a:rPr>
                        <a:t> and </a:t>
                      </a:r>
                      <a:r>
                        <a:rPr lang="en-GB" sz="1100" b="1" kern="1200">
                          <a:solidFill>
                            <a:schemeClr val="dk1"/>
                          </a:solidFill>
                          <a:latin typeface="Arial" panose="020B0604020202020204" pitchFamily="34" charset="0"/>
                          <a:ea typeface="+mn-ea"/>
                          <a:cs typeface="Arial" panose="020B0604020202020204" pitchFamily="34" charset="0"/>
                        </a:rPr>
                        <a:t>digital</a:t>
                      </a:r>
                      <a:r>
                        <a:rPr lang="en-GB" sz="1100" b="0">
                          <a:latin typeface="Arial" panose="020B0604020202020204" pitchFamily="34" charset="0"/>
                          <a:cs typeface="Arial" panose="020B0604020202020204" pitchFamily="34" charset="0"/>
                        </a:rPr>
                        <a:t> </a:t>
                      </a:r>
                      <a:r>
                        <a:rPr lang="en-GB" sz="1100" b="1" kern="1200">
                          <a:solidFill>
                            <a:schemeClr val="dk1"/>
                          </a:solidFill>
                          <a:latin typeface="Arial" panose="020B0604020202020204" pitchFamily="34" charset="0"/>
                          <a:ea typeface="+mn-ea"/>
                          <a:cs typeface="Arial" panose="020B0604020202020204" pitchFamily="34" charset="0"/>
                        </a:rPr>
                        <a:t>diffusion</a:t>
                      </a:r>
                      <a:r>
                        <a:rPr lang="en-GB" sz="1100" b="0">
                          <a:latin typeface="Arial" panose="020B0604020202020204" pitchFamily="34" charset="0"/>
                          <a:cs typeface="Arial" panose="020B0604020202020204" pitchFamily="34" charset="0"/>
                        </a:rPr>
                        <a:t> to </a:t>
                      </a:r>
                      <a:r>
                        <a:rPr lang="en-GB" sz="1100" b="1" kern="1200">
                          <a:solidFill>
                            <a:schemeClr val="dk1"/>
                          </a:solidFill>
                          <a:latin typeface="Arial" panose="020B0604020202020204" pitchFamily="34" charset="0"/>
                          <a:ea typeface="+mn-ea"/>
                          <a:cs typeface="Arial" panose="020B0604020202020204" pitchFamily="34" charset="0"/>
                        </a:rPr>
                        <a:t>accomplish</a:t>
                      </a:r>
                      <a:r>
                        <a:rPr lang="en-GB" sz="1100" b="0">
                          <a:latin typeface="Arial" panose="020B0604020202020204" pitchFamily="34" charset="0"/>
                          <a:cs typeface="Arial" panose="020B0604020202020204" pitchFamily="34" charset="0"/>
                        </a:rPr>
                        <a:t> </a:t>
                      </a:r>
                      <a:r>
                        <a:rPr lang="en-GB" sz="1100" b="1" kern="1200">
                          <a:solidFill>
                            <a:schemeClr val="dk1"/>
                          </a:solidFill>
                          <a:latin typeface="Arial" panose="020B0604020202020204" pitchFamily="34" charset="0"/>
                          <a:ea typeface="+mn-ea"/>
                          <a:cs typeface="Arial" panose="020B0604020202020204" pitchFamily="34" charset="0"/>
                        </a:rPr>
                        <a:t>objectives</a:t>
                      </a:r>
                      <a:r>
                        <a:rPr lang="en-GB" sz="1100" b="0">
                          <a:latin typeface="Arial" panose="020B0604020202020204" pitchFamily="34" charset="0"/>
                          <a:cs typeface="Arial" panose="020B0604020202020204" pitchFamily="34" charset="0"/>
                        </a:rPr>
                        <a:t> defined depending on its professional role.</a:t>
                      </a:r>
                      <a:endParaRPr lang="en-GB" sz="1100" b="1">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7E7"/>
                    </a:solidFill>
                  </a:tcPr>
                </a:tc>
                <a:extLst>
                  <a:ext uri="{0D108BD9-81ED-4DB2-BD59-A6C34878D82A}">
                    <a16:rowId xmlns:a16="http://schemas.microsoft.com/office/drawing/2014/main" val="978383861"/>
                  </a:ext>
                </a:extLst>
              </a:tr>
            </a:tbl>
          </a:graphicData>
        </a:graphic>
      </p:graphicFrame>
      <p:sp>
        <p:nvSpPr>
          <p:cNvPr id="2" name="Rectángulo: esquinas redondeadas 38">
            <a:extLst>
              <a:ext uri="{FF2B5EF4-FFF2-40B4-BE49-F238E27FC236}">
                <a16:creationId xmlns:a16="http://schemas.microsoft.com/office/drawing/2014/main" id="{B2FC9318-D85A-F6D0-0D19-D8207C43C878}"/>
              </a:ext>
            </a:extLst>
          </p:cNvPr>
          <p:cNvSpPr/>
          <p:nvPr/>
        </p:nvSpPr>
        <p:spPr>
          <a:xfrm>
            <a:off x="176255" y="1280560"/>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COMPDIG – Salut (3/5</a:t>
            </a:r>
            <a:r>
              <a:rPr kumimoji="0" lang="en-GB" sz="1250" b="1" i="0" u="none" strike="noStrike" kern="1200" cap="none" spc="0" normalizeH="0" baseline="0" noProof="0">
                <a:ln>
                  <a:noFill/>
                </a:ln>
                <a:solidFill>
                  <a:srgbClr val="000000"/>
                </a:solidFill>
                <a:effectLst/>
                <a:uLnTx/>
                <a:uFillTx/>
                <a:latin typeface="Arial"/>
                <a:ea typeface="+mn-ea"/>
                <a:cs typeface="+mn-cs"/>
              </a:rPr>
              <a:t>)        </a:t>
            </a:r>
          </a:p>
        </p:txBody>
      </p:sp>
      <p:sp>
        <p:nvSpPr>
          <p:cNvPr id="10" name="Rectángulo: esquinas redondeadas 38">
            <a:extLst>
              <a:ext uri="{FF2B5EF4-FFF2-40B4-BE49-F238E27FC236}">
                <a16:creationId xmlns:a16="http://schemas.microsoft.com/office/drawing/2014/main" id="{AED956EB-3C6A-4B3E-FDFF-2E95F8D933D7}"/>
              </a:ext>
            </a:extLst>
          </p:cNvPr>
          <p:cNvSpPr/>
          <p:nvPr/>
        </p:nvSpPr>
        <p:spPr>
          <a:xfrm>
            <a:off x="6331133" y="1271808"/>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1" name="Google Shape;417;p5" descr="{&quot;Key&quot;:&quot;POWER_USER_SHAPE_ICON&quot;,&quot;Value&quot;:&quot;POWER_USER_SHAPE_ICON_STYLE_1&quot;}">
            <a:extLst>
              <a:ext uri="{FF2B5EF4-FFF2-40B4-BE49-F238E27FC236}">
                <a16:creationId xmlns:a16="http://schemas.microsoft.com/office/drawing/2014/main" id="{19655193-8B13-45AD-60C6-AC84D6334E3F}"/>
              </a:ext>
            </a:extLst>
          </p:cNvPr>
          <p:cNvSpPr/>
          <p:nvPr/>
        </p:nvSpPr>
        <p:spPr>
          <a:xfrm>
            <a:off x="6477976" y="1332326"/>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3" name="Grupo 12">
            <a:extLst>
              <a:ext uri="{FF2B5EF4-FFF2-40B4-BE49-F238E27FC236}">
                <a16:creationId xmlns:a16="http://schemas.microsoft.com/office/drawing/2014/main" id="{20E8BFC1-3BDE-4CDA-4AB7-5DF7F06E554B}"/>
              </a:ext>
            </a:extLst>
          </p:cNvPr>
          <p:cNvGrpSpPr/>
          <p:nvPr/>
        </p:nvGrpSpPr>
        <p:grpSpPr>
          <a:xfrm>
            <a:off x="7069790" y="1333910"/>
            <a:ext cx="238968" cy="306602"/>
            <a:chOff x="7069790" y="1349732"/>
            <a:chExt cx="238968" cy="306602"/>
          </a:xfrm>
          <a:solidFill>
            <a:srgbClr val="C8DBDE"/>
          </a:solidFill>
        </p:grpSpPr>
        <p:sp>
          <p:nvSpPr>
            <p:cNvPr id="14" name="Google Shape;411;p5">
              <a:extLst>
                <a:ext uri="{FF2B5EF4-FFF2-40B4-BE49-F238E27FC236}">
                  <a16:creationId xmlns:a16="http://schemas.microsoft.com/office/drawing/2014/main" id="{177E37A9-7299-F820-261F-55D47DD3F84E}"/>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2;p5">
              <a:extLst>
                <a:ext uri="{FF2B5EF4-FFF2-40B4-BE49-F238E27FC236}">
                  <a16:creationId xmlns:a16="http://schemas.microsoft.com/office/drawing/2014/main" id="{E5D96D59-50D7-3FA7-699D-3232FB9D85AC}"/>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13;p5">
              <a:extLst>
                <a:ext uri="{FF2B5EF4-FFF2-40B4-BE49-F238E27FC236}">
                  <a16:creationId xmlns:a16="http://schemas.microsoft.com/office/drawing/2014/main" id="{A67D0B1D-C774-D0C4-74C2-82E9E9DE1BFD}"/>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4;p5">
              <a:extLst>
                <a:ext uri="{FF2B5EF4-FFF2-40B4-BE49-F238E27FC236}">
                  <a16:creationId xmlns:a16="http://schemas.microsoft.com/office/drawing/2014/main" id="{D7607324-5F31-3C76-85B3-7579EDB47588}"/>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15;p5">
              <a:extLst>
                <a:ext uri="{FF2B5EF4-FFF2-40B4-BE49-F238E27FC236}">
                  <a16:creationId xmlns:a16="http://schemas.microsoft.com/office/drawing/2014/main" id="{23874FC7-8660-96DE-3306-12E3011A06F4}"/>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9" name="Grupo 18">
            <a:extLst>
              <a:ext uri="{FF2B5EF4-FFF2-40B4-BE49-F238E27FC236}">
                <a16:creationId xmlns:a16="http://schemas.microsoft.com/office/drawing/2014/main" id="{F1318678-BFF5-1094-60F5-1100CCE8BDE2}"/>
              </a:ext>
            </a:extLst>
          </p:cNvPr>
          <p:cNvGrpSpPr/>
          <p:nvPr/>
        </p:nvGrpSpPr>
        <p:grpSpPr>
          <a:xfrm>
            <a:off x="6771952" y="1344812"/>
            <a:ext cx="238968" cy="284798"/>
            <a:chOff x="6771952" y="1360634"/>
            <a:chExt cx="238968" cy="284798"/>
          </a:xfrm>
        </p:grpSpPr>
        <p:sp>
          <p:nvSpPr>
            <p:cNvPr id="20" name="Google Shape;408;p5">
              <a:extLst>
                <a:ext uri="{FF2B5EF4-FFF2-40B4-BE49-F238E27FC236}">
                  <a16:creationId xmlns:a16="http://schemas.microsoft.com/office/drawing/2014/main" id="{3762F166-A8FA-9D45-78F0-F7AA24EF53FB}"/>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09;p5">
              <a:extLst>
                <a:ext uri="{FF2B5EF4-FFF2-40B4-BE49-F238E27FC236}">
                  <a16:creationId xmlns:a16="http://schemas.microsoft.com/office/drawing/2014/main" id="{64223260-CD1B-D515-AC5B-71390549F6B6}"/>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2" name="Slide Number Placeholder 4">
            <a:extLst>
              <a:ext uri="{FF2B5EF4-FFF2-40B4-BE49-F238E27FC236}">
                <a16:creationId xmlns:a16="http://schemas.microsoft.com/office/drawing/2014/main" id="{E7BADEFF-0139-88CF-9B7B-89AA6948EB12}"/>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21</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23" name="Elipse 22">
            <a:extLst>
              <a:ext uri="{FF2B5EF4-FFF2-40B4-BE49-F238E27FC236}">
                <a16:creationId xmlns:a16="http://schemas.microsoft.com/office/drawing/2014/main" id="{9D12A723-085D-4C09-E58E-A36B0410CDE8}"/>
              </a:ext>
            </a:extLst>
          </p:cNvPr>
          <p:cNvSpPr/>
          <p:nvPr/>
        </p:nvSpPr>
        <p:spPr>
          <a:xfrm>
            <a:off x="165622" y="1280433"/>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4</a:t>
            </a:r>
          </a:p>
        </p:txBody>
      </p:sp>
      <p:sp>
        <p:nvSpPr>
          <p:cNvPr id="7" name="Título 78">
            <a:extLst>
              <a:ext uri="{FF2B5EF4-FFF2-40B4-BE49-F238E27FC236}">
                <a16:creationId xmlns:a16="http://schemas.microsoft.com/office/drawing/2014/main" id="{1EC0E9D7-66D2-6825-5FF5-967E92CA781B}"/>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pic>
        <p:nvPicPr>
          <p:cNvPr id="9" name="Picture 2" descr="Mapa de Competències Digitals per als professionals de Salut">
            <a:extLst>
              <a:ext uri="{FF2B5EF4-FFF2-40B4-BE49-F238E27FC236}">
                <a16:creationId xmlns:a16="http://schemas.microsoft.com/office/drawing/2014/main" id="{ED5A40CE-B1C4-E724-8604-08C8885CFB9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1694" y="2114948"/>
            <a:ext cx="259433" cy="25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426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54988"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just" defTabSz="970138" fontAlgn="base">
              <a:lnSpc>
                <a:spcPct val="150000"/>
              </a:lnSpc>
              <a:spcAft>
                <a:spcPts val="781"/>
              </a:spcAft>
              <a:defRPr/>
            </a:pPr>
            <a:r>
              <a:rPr lang="en-GB" sz="1200" b="1">
                <a:solidFill>
                  <a:srgbClr val="00A740"/>
                </a:solidFill>
                <a:latin typeface="Arial" panose="020B0604020202020204" pitchFamily="34" charset="0"/>
                <a:ea typeface="Times New Roman" panose="02020603050405020304" pitchFamily="18" charset="0"/>
                <a:cs typeface="Arial" panose="020B0604020202020204" pitchFamily="34" charset="0"/>
              </a:rPr>
              <a:t>3. Digital Consciousness</a:t>
            </a:r>
          </a:p>
          <a:p>
            <a:pPr lvl="1" algn="just" defTabSz="970138" fontAlgn="base">
              <a:lnSpc>
                <a:spcPct val="150000"/>
              </a:lnSpc>
              <a:spcAft>
                <a:spcPts val="781"/>
              </a:spcAft>
              <a:defRPr/>
            </a:pPr>
            <a:endPar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lnSpc>
                <a:spcPct val="150000"/>
              </a:lnSpc>
              <a:spcAft>
                <a:spcPts val="781"/>
              </a:spcAft>
              <a:defRPr/>
            </a:pPr>
            <a:endPar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lnSpc>
                <a:spcPct val="150000"/>
              </a:lnSpc>
              <a:spcAft>
                <a:spcPts val="781"/>
              </a:spcAft>
              <a:defRPr/>
            </a:pPr>
            <a:endPar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lnSpc>
                <a:spcPct val="150000"/>
              </a:lnSpc>
              <a:spcAft>
                <a:spcPts val="781"/>
              </a:spcAft>
              <a:defRPr/>
            </a:pPr>
            <a:endPar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lnSpc>
                <a:spcPct val="150000"/>
              </a:lnSpc>
              <a:spcAft>
                <a:spcPts val="781"/>
              </a:spcAft>
              <a:defRPr/>
            </a:pPr>
            <a:endPar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lnSpc>
                <a:spcPct val="150000"/>
              </a:lnSpc>
              <a:spcAft>
                <a:spcPts val="781"/>
              </a:spcAft>
              <a:defRPr/>
            </a:pPr>
            <a:endPar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lnSpc>
                <a:spcPct val="150000"/>
              </a:lnSpc>
              <a:spcAft>
                <a:spcPts val="781"/>
              </a:spcAft>
              <a:defRPr/>
            </a:pPr>
            <a:endPar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lnSpc>
                <a:spcPct val="200000"/>
              </a:lnSpc>
              <a:spcAft>
                <a:spcPts val="781"/>
              </a:spcAft>
              <a:defRPr/>
            </a:pPr>
            <a:endPar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lvl="1" algn="just" defTabSz="970138" fontAlgn="base">
              <a:lnSpc>
                <a:spcPct val="200000"/>
              </a:lnSpc>
              <a:spcAft>
                <a:spcPts val="781"/>
              </a:spcAft>
              <a:defRPr/>
            </a:pPr>
            <a:r>
              <a:rPr lang="en-GB" sz="1200" b="1">
                <a:solidFill>
                  <a:srgbClr val="F18700"/>
                </a:solidFill>
                <a:latin typeface="Arial" panose="020B0604020202020204" pitchFamily="34" charset="0"/>
                <a:ea typeface="Times New Roman" panose="02020603050405020304" pitchFamily="18" charset="0"/>
                <a:cs typeface="Arial" panose="020B0604020202020204" pitchFamily="34" charset="0"/>
              </a:rPr>
              <a:t>4. Professional development</a:t>
            </a:r>
          </a:p>
          <a:p>
            <a:pPr lvl="1" algn="just" defTabSz="970138" fontAlgn="base">
              <a:lnSpc>
                <a:spcPct val="150000"/>
              </a:lnSpc>
              <a:spcAft>
                <a:spcPts val="781"/>
              </a:spcAft>
              <a:defRPr/>
            </a:pPr>
            <a:r>
              <a:rPr lang="en-GB" sz="1400" b="1">
                <a:solidFill>
                  <a:srgbClr val="2C451B"/>
                </a:solidFill>
                <a:latin typeface="Arial" panose="020B0604020202020204" pitchFamily="34" charset="0"/>
                <a:ea typeface="Times New Roman" panose="02020603050405020304" pitchFamily="18" charset="0"/>
                <a:cs typeface="Arial" panose="020B0604020202020204" pitchFamily="34" charset="0"/>
              </a:rPr>
              <a:t> </a:t>
            </a:r>
            <a:endParaRPr lang="en-GB" sz="1600" b="1">
              <a:solidFill>
                <a:srgbClr val="2C451B"/>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515A1BF0-1AB0-866A-83F3-31ADEBD8993C}"/>
              </a:ext>
            </a:extLst>
          </p:cNvPr>
          <p:cNvGraphicFramePr>
            <a:graphicFrameLocks noGrp="1"/>
          </p:cNvGraphicFramePr>
          <p:nvPr>
            <p:extLst>
              <p:ext uri="{D42A27DB-BD31-4B8C-83A1-F6EECF244321}">
                <p14:modId xmlns:p14="http://schemas.microsoft.com/office/powerpoint/2010/main" val="3637501425"/>
              </p:ext>
            </p:extLst>
          </p:nvPr>
        </p:nvGraphicFramePr>
        <p:xfrm>
          <a:off x="187282" y="2426843"/>
          <a:ext cx="7228432" cy="3489960"/>
        </p:xfrm>
        <a:graphic>
          <a:graphicData uri="http://schemas.openxmlformats.org/drawingml/2006/table">
            <a:tbl>
              <a:tblPr firstRow="1" bandRow="1">
                <a:tableStyleId>{5C22544A-7EE6-4342-B048-85BDC9FD1C3A}</a:tableStyleId>
              </a:tblPr>
              <a:tblGrid>
                <a:gridCol w="2603543">
                  <a:extLst>
                    <a:ext uri="{9D8B030D-6E8A-4147-A177-3AD203B41FA5}">
                      <a16:colId xmlns:a16="http://schemas.microsoft.com/office/drawing/2014/main" val="4163206487"/>
                    </a:ext>
                  </a:extLst>
                </a:gridCol>
                <a:gridCol w="4624889">
                  <a:extLst>
                    <a:ext uri="{9D8B030D-6E8A-4147-A177-3AD203B41FA5}">
                      <a16:colId xmlns:a16="http://schemas.microsoft.com/office/drawing/2014/main" val="376344879"/>
                    </a:ext>
                  </a:extLst>
                </a:gridCol>
              </a:tblGrid>
              <a:tr h="231077">
                <a:tc>
                  <a:txBody>
                    <a:bodyPr/>
                    <a:lstStyle/>
                    <a:p>
                      <a:pPr marL="0" indent="0" algn="ctr">
                        <a:buNone/>
                      </a:pPr>
                      <a:r>
                        <a:rPr lang="en-GB" sz="1100" b="1">
                          <a:latin typeface="Arial" panose="020B0604020202020204" pitchFamily="34" charset="0"/>
                          <a:cs typeface="Arial" panose="020B0604020202020204" pitchFamily="34" charset="0"/>
                        </a:rPr>
                        <a:t>Competence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C451B"/>
                    </a:solidFill>
                  </a:tcPr>
                </a:tc>
                <a:tc>
                  <a:txBody>
                    <a:bodyPr/>
                    <a:lstStyle/>
                    <a:p>
                      <a:pPr marL="0" indent="0" algn="ctr">
                        <a:buNone/>
                      </a:pPr>
                      <a:r>
                        <a:rPr lang="en-GB" sz="1100" b="1">
                          <a:latin typeface="Arial" panose="020B0604020202020204" pitchFamily="34" charset="0"/>
                          <a:cs typeface="Arial" panose="020B0604020202020204" pitchFamily="34" charset="0"/>
                        </a:rPr>
                        <a:t>Indicators (Advanced Level)</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C451B"/>
                    </a:solidFill>
                  </a:tcPr>
                </a:tc>
                <a:extLst>
                  <a:ext uri="{0D108BD9-81ED-4DB2-BD59-A6C34878D82A}">
                    <a16:rowId xmlns:a16="http://schemas.microsoft.com/office/drawing/2014/main" val="2834278392"/>
                  </a:ext>
                </a:extLst>
              </a:tr>
              <a:tr h="372175">
                <a:tc rowSpan="3">
                  <a:txBody>
                    <a:bodyPr/>
                    <a:lstStyle/>
                    <a:p>
                      <a:r>
                        <a:rPr lang="en-GB" sz="1100" b="1">
                          <a:latin typeface="Arial" panose="020B0604020202020204" pitchFamily="34" charset="0"/>
                          <a:cs typeface="Arial" panose="020B0604020202020204" pitchFamily="34" charset="0"/>
                        </a:rPr>
                        <a:t>6. Data Protection</a:t>
                      </a:r>
                    </a:p>
                    <a:p>
                      <a:r>
                        <a:rPr lang="en-GB" sz="1100" b="0" i="1">
                          <a:latin typeface="Arial" panose="020B0604020202020204" pitchFamily="34" charset="0"/>
                          <a:cs typeface="Arial" panose="020B0604020202020204" pitchFamily="34" charset="0"/>
                        </a:rPr>
                        <a:t>Ensure the accomplishment of protocols, and regulatory frameworks on privacy, confidentiality and protection of information and sanitary and social data.</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EF7E9"/>
                    </a:solidFill>
                  </a:tcPr>
                </a:tc>
                <a:tc>
                  <a:txBody>
                    <a:bodyPr/>
                    <a:lstStyle/>
                    <a:p>
                      <a:r>
                        <a:rPr lang="en-GB" sz="1100" b="1">
                          <a:latin typeface="Arial" panose="020B0604020202020204" pitchFamily="34" charset="0"/>
                          <a:cs typeface="Arial" panose="020B0604020202020204" pitchFamily="34" charset="0"/>
                        </a:rPr>
                        <a:t>6.1. </a:t>
                      </a:r>
                      <a:r>
                        <a:rPr lang="en-GB" sz="1100" b="1" kern="1200">
                          <a:solidFill>
                            <a:schemeClr val="dk1"/>
                          </a:solidFill>
                          <a:latin typeface="Arial" panose="020B0604020202020204" pitchFamily="34" charset="0"/>
                          <a:ea typeface="+mn-ea"/>
                          <a:cs typeface="Arial" panose="020B0604020202020204" pitchFamily="34" charset="0"/>
                        </a:rPr>
                        <a:t>Applies</a:t>
                      </a:r>
                      <a:r>
                        <a:rPr lang="en-GB" sz="1100" b="0">
                          <a:latin typeface="Arial" panose="020B0604020202020204" pitchFamily="34" charset="0"/>
                          <a:cs typeface="Arial" panose="020B0604020202020204" pitchFamily="34" charset="0"/>
                        </a:rPr>
                        <a:t> the current requirements on </a:t>
                      </a:r>
                      <a:r>
                        <a:rPr lang="en-GB" sz="1100" b="1" kern="1200">
                          <a:solidFill>
                            <a:schemeClr val="dk1"/>
                          </a:solidFill>
                          <a:latin typeface="Arial" panose="020B0604020202020204" pitchFamily="34" charset="0"/>
                          <a:ea typeface="+mn-ea"/>
                          <a:cs typeface="Arial" panose="020B0604020202020204" pitchFamily="34" charset="0"/>
                        </a:rPr>
                        <a:t>privacy, confidentiality and protection </a:t>
                      </a:r>
                      <a:r>
                        <a:rPr lang="en-GB" sz="1100" b="0">
                          <a:latin typeface="Arial" panose="020B0604020202020204" pitchFamily="34" charset="0"/>
                          <a:cs typeface="Arial" panose="020B0604020202020204" pitchFamily="34" charset="0"/>
                        </a:rPr>
                        <a:t>of the sanitary and social </a:t>
                      </a:r>
                      <a:r>
                        <a:rPr lang="en-GB" sz="1100" b="1" kern="1200">
                          <a:solidFill>
                            <a:schemeClr val="dk1"/>
                          </a:solidFill>
                          <a:latin typeface="Arial" panose="020B0604020202020204" pitchFamily="34" charset="0"/>
                          <a:ea typeface="+mn-ea"/>
                          <a:cs typeface="Arial" panose="020B0604020202020204" pitchFamily="34" charset="0"/>
                        </a:rPr>
                        <a:t>data.</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EF7E9"/>
                    </a:solidFill>
                  </a:tcPr>
                </a:tc>
                <a:extLst>
                  <a:ext uri="{0D108BD9-81ED-4DB2-BD59-A6C34878D82A}">
                    <a16:rowId xmlns:a16="http://schemas.microsoft.com/office/drawing/2014/main" val="1717399288"/>
                  </a:ext>
                </a:extLst>
              </a:tr>
              <a:tr h="518387">
                <a:tc vMerge="1">
                  <a:txBody>
                    <a:bodyPr/>
                    <a:lstStyle/>
                    <a:p>
                      <a:r>
                        <a:rPr lang="en-GB" sz="1100" b="1" kern="1200">
                          <a:solidFill>
                            <a:schemeClr val="dk1"/>
                          </a:solidFill>
                          <a:latin typeface="Arial" panose="020B0604020202020204" pitchFamily="34" charset="0"/>
                          <a:ea typeface="+mn-ea"/>
                          <a:cs typeface="Arial" panose="020B0604020202020204" pitchFamily="34" charset="0"/>
                        </a:rPr>
                        <a:t>1.2. </a:t>
                      </a:r>
                      <a:r>
                        <a:rPr lang="en-GB" sz="1100">
                          <a:latin typeface="Arial" panose="020B0604020202020204" pitchFamily="34" charset="0"/>
                          <a:cs typeface="Arial" panose="020B0604020202020204" pitchFamily="34" charset="0"/>
                        </a:rPr>
                        <a:t>Characterize and process personal health data by applying the regulations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tc>
                  <a:txBody>
                    <a:bodyPr/>
                    <a:lstStyle/>
                    <a:p>
                      <a:r>
                        <a:rPr lang="en-GB" sz="1100" b="1" kern="1200">
                          <a:solidFill>
                            <a:schemeClr val="dk1"/>
                          </a:solidFill>
                          <a:latin typeface="Arial" panose="020B0604020202020204" pitchFamily="34" charset="0"/>
                          <a:ea typeface="+mn-ea"/>
                          <a:cs typeface="Arial" panose="020B0604020202020204" pitchFamily="34" charset="0"/>
                        </a:rPr>
                        <a:t>6.2. Evaluates</a:t>
                      </a:r>
                      <a:r>
                        <a:rPr lang="en-GB" sz="1100" b="0" kern="1200">
                          <a:solidFill>
                            <a:schemeClr val="dk1"/>
                          </a:solidFill>
                          <a:latin typeface="Arial" panose="020B0604020202020204" pitchFamily="34" charset="0"/>
                          <a:ea typeface="+mn-ea"/>
                          <a:cs typeface="Arial" panose="020B0604020202020204" pitchFamily="34" charset="0"/>
                        </a:rPr>
                        <a:t> in a </a:t>
                      </a:r>
                      <a:r>
                        <a:rPr lang="en-GB" sz="1100" b="1" kern="1200">
                          <a:solidFill>
                            <a:schemeClr val="dk1"/>
                          </a:solidFill>
                          <a:latin typeface="Arial" panose="020B0604020202020204" pitchFamily="34" charset="0"/>
                          <a:ea typeface="+mn-ea"/>
                          <a:cs typeface="Arial" panose="020B0604020202020204" pitchFamily="34" charset="0"/>
                        </a:rPr>
                        <a:t>critical manner </a:t>
                      </a:r>
                      <a:r>
                        <a:rPr lang="en-GB" sz="1100" b="0" kern="1200">
                          <a:solidFill>
                            <a:schemeClr val="dk1"/>
                          </a:solidFill>
                          <a:latin typeface="Arial" panose="020B0604020202020204" pitchFamily="34" charset="0"/>
                          <a:ea typeface="+mn-ea"/>
                          <a:cs typeface="Arial" panose="020B0604020202020204" pitchFamily="34" charset="0"/>
                        </a:rPr>
                        <a:t>the requirements of </a:t>
                      </a:r>
                      <a:r>
                        <a:rPr lang="en-GB" sz="1100" b="1" kern="1200">
                          <a:solidFill>
                            <a:schemeClr val="dk1"/>
                          </a:solidFill>
                          <a:latin typeface="Arial" panose="020B0604020202020204" pitchFamily="34" charset="0"/>
                          <a:ea typeface="+mn-ea"/>
                          <a:cs typeface="Arial" panose="020B0604020202020204" pitchFamily="34" charset="0"/>
                        </a:rPr>
                        <a:t>privacy and security r</a:t>
                      </a:r>
                      <a:r>
                        <a:rPr lang="en-GB" sz="1100" b="0" kern="1200">
                          <a:solidFill>
                            <a:schemeClr val="dk1"/>
                          </a:solidFill>
                          <a:latin typeface="Arial" panose="020B0604020202020204" pitchFamily="34" charset="0"/>
                          <a:ea typeface="+mn-ea"/>
                          <a:cs typeface="Arial" panose="020B0604020202020204" pitchFamily="34" charset="0"/>
                        </a:rPr>
                        <a:t>elated with </a:t>
                      </a:r>
                      <a:r>
                        <a:rPr lang="en-GB" sz="1100" b="1" kern="1200">
                          <a:solidFill>
                            <a:schemeClr val="dk1"/>
                          </a:solidFill>
                          <a:latin typeface="Arial" panose="020B0604020202020204" pitchFamily="34" charset="0"/>
                          <a:ea typeface="+mn-ea"/>
                          <a:cs typeface="Arial" panose="020B0604020202020204" pitchFamily="34" charset="0"/>
                        </a:rPr>
                        <a:t>the registries and divulgation of protected sanitary and social information</a:t>
                      </a:r>
                      <a:r>
                        <a:rPr lang="en-GB" sz="1100" b="0" kern="1200">
                          <a:solidFill>
                            <a:schemeClr val="dk1"/>
                          </a:solidFill>
                          <a:latin typeface="Arial" panose="020B0604020202020204" pitchFamily="34" charset="0"/>
                          <a:ea typeface="+mn-ea"/>
                          <a:cs typeface="Arial" panose="020B0604020202020204" pitchFamily="34" charset="0"/>
                        </a:rPr>
                        <a:t>, according to the professional role.</a:t>
                      </a:r>
                      <a:endParaRPr lang="en-GB" sz="110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EF7E9"/>
                    </a:solidFill>
                  </a:tcPr>
                </a:tc>
                <a:extLst>
                  <a:ext uri="{0D108BD9-81ED-4DB2-BD59-A6C34878D82A}">
                    <a16:rowId xmlns:a16="http://schemas.microsoft.com/office/drawing/2014/main" val="4092499586"/>
                  </a:ext>
                </a:extLst>
              </a:tr>
              <a:tr h="664599">
                <a:tc vMerge="1">
                  <a:txBody>
                    <a:bodyPr/>
                    <a:lstStyle/>
                    <a:p>
                      <a:r>
                        <a:rPr lang="en-GB" sz="1100" b="1" kern="1200">
                          <a:solidFill>
                            <a:schemeClr val="dk1"/>
                          </a:solidFill>
                          <a:latin typeface="Arial" panose="020B0604020202020204" pitchFamily="34" charset="0"/>
                          <a:ea typeface="+mn-ea"/>
                          <a:cs typeface="Arial" panose="020B0604020202020204" pitchFamily="34" charset="0"/>
                        </a:rPr>
                        <a:t>1.3. </a:t>
                      </a:r>
                      <a:r>
                        <a:rPr lang="en-GB" sz="1100">
                          <a:latin typeface="Arial" panose="020B0604020202020204" pitchFamily="34" charset="0"/>
                          <a:cs typeface="Arial" panose="020B0604020202020204" pitchFamily="34" charset="0"/>
                        </a:rPr>
                        <a:t>Access health data while respecting professional and legal requirements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r>
                        <a:rPr lang="en-GB" sz="1100" b="1" kern="1200">
                          <a:solidFill>
                            <a:schemeClr val="dk1"/>
                          </a:solidFill>
                          <a:latin typeface="Arial" panose="020B0604020202020204" pitchFamily="34" charset="0"/>
                          <a:ea typeface="+mn-ea"/>
                          <a:cs typeface="Arial" panose="020B0604020202020204" pitchFamily="34" charset="0"/>
                        </a:rPr>
                        <a:t>6.3. Informs</a:t>
                      </a:r>
                      <a:r>
                        <a:rPr lang="en-GB" sz="1100" b="0" kern="1200">
                          <a:solidFill>
                            <a:schemeClr val="dk1"/>
                          </a:solidFill>
                          <a:latin typeface="Arial" panose="020B0604020202020204" pitchFamily="34" charset="0"/>
                          <a:ea typeface="+mn-ea"/>
                          <a:cs typeface="Arial" panose="020B0604020202020204" pitchFamily="34" charset="0"/>
                        </a:rPr>
                        <a:t> and </a:t>
                      </a:r>
                      <a:r>
                        <a:rPr lang="en-GB" sz="1100" b="1" kern="1200">
                          <a:solidFill>
                            <a:schemeClr val="dk1"/>
                          </a:solidFill>
                          <a:latin typeface="Arial" panose="020B0604020202020204" pitchFamily="34" charset="0"/>
                          <a:ea typeface="+mn-ea"/>
                          <a:cs typeface="Arial" panose="020B0604020202020204" pitchFamily="34" charset="0"/>
                        </a:rPr>
                        <a:t>denounces</a:t>
                      </a:r>
                      <a:r>
                        <a:rPr lang="en-GB" sz="1100" b="0" kern="1200">
                          <a:solidFill>
                            <a:schemeClr val="dk1"/>
                          </a:solidFill>
                          <a:latin typeface="Arial" panose="020B0604020202020204" pitchFamily="34" charset="0"/>
                          <a:ea typeface="+mn-ea"/>
                          <a:cs typeface="Arial" panose="020B0604020202020204" pitchFamily="34" charset="0"/>
                        </a:rPr>
                        <a:t> any improper</a:t>
                      </a:r>
                      <a:r>
                        <a:rPr lang="en-GB" sz="1100" b="1" kern="1200">
                          <a:solidFill>
                            <a:schemeClr val="dk1"/>
                          </a:solidFill>
                          <a:latin typeface="Arial" panose="020B0604020202020204" pitchFamily="34" charset="0"/>
                          <a:ea typeface="+mn-ea"/>
                          <a:cs typeface="Arial" panose="020B0604020202020204" pitchFamily="34" charset="0"/>
                        </a:rPr>
                        <a:t> breach, retainment or destruction</a:t>
                      </a:r>
                      <a:r>
                        <a:rPr lang="en-GB" sz="1100" b="0" kern="1200">
                          <a:solidFill>
                            <a:schemeClr val="dk1"/>
                          </a:solidFill>
                          <a:latin typeface="Arial" panose="020B0604020202020204" pitchFamily="34" charset="0"/>
                          <a:ea typeface="+mn-ea"/>
                          <a:cs typeface="Arial" panose="020B0604020202020204" pitchFamily="34" charset="0"/>
                        </a:rPr>
                        <a:t> of sanitary and social </a:t>
                      </a:r>
                      <a:r>
                        <a:rPr lang="en-GB" sz="1100" b="1" kern="1200">
                          <a:solidFill>
                            <a:schemeClr val="dk1"/>
                          </a:solidFill>
                          <a:latin typeface="Arial" panose="020B0604020202020204" pitchFamily="34" charset="0"/>
                          <a:ea typeface="+mn-ea"/>
                          <a:cs typeface="Arial" panose="020B0604020202020204" pitchFamily="34" charset="0"/>
                        </a:rPr>
                        <a:t>information</a:t>
                      </a:r>
                      <a:r>
                        <a:rPr lang="en-GB" sz="1100" b="0" kern="1200">
                          <a:solidFill>
                            <a:schemeClr val="dk1"/>
                          </a:solidFill>
                          <a:latin typeface="Arial" panose="020B0604020202020204" pitchFamily="34" charset="0"/>
                          <a:ea typeface="+mn-ea"/>
                          <a:cs typeface="Arial" panose="020B0604020202020204" pitchFamily="34" charset="0"/>
                        </a:rPr>
                        <a:t>, and ensures that the </a:t>
                      </a:r>
                      <a:r>
                        <a:rPr lang="en-GB" sz="1100" b="1" kern="1200">
                          <a:solidFill>
                            <a:schemeClr val="dk1"/>
                          </a:solidFill>
                          <a:latin typeface="Arial" panose="020B0604020202020204" pitchFamily="34" charset="0"/>
                          <a:ea typeface="+mn-ea"/>
                          <a:cs typeface="Arial" panose="020B0604020202020204" pitchFamily="34" charset="0"/>
                        </a:rPr>
                        <a:t>optimal</a:t>
                      </a:r>
                      <a:r>
                        <a:rPr lang="en-GB" sz="1100" b="0" kern="1200">
                          <a:solidFill>
                            <a:schemeClr val="dk1"/>
                          </a:solidFill>
                          <a:latin typeface="Arial" panose="020B0604020202020204" pitchFamily="34" charset="0"/>
                          <a:ea typeface="+mn-ea"/>
                          <a:cs typeface="Arial" panose="020B0604020202020204" pitchFamily="34" charset="0"/>
                        </a:rPr>
                        <a:t> </a:t>
                      </a:r>
                      <a:r>
                        <a:rPr lang="en-GB" sz="1100" b="1" kern="1200">
                          <a:solidFill>
                            <a:schemeClr val="dk1"/>
                          </a:solidFill>
                          <a:latin typeface="Arial" panose="020B0604020202020204" pitchFamily="34" charset="0"/>
                          <a:ea typeface="+mn-ea"/>
                          <a:cs typeface="Arial" panose="020B0604020202020204" pitchFamily="34" charset="0"/>
                        </a:rPr>
                        <a:t>corrective measures </a:t>
                      </a:r>
                      <a:r>
                        <a:rPr lang="en-GB" sz="1100" b="0" kern="1200">
                          <a:solidFill>
                            <a:schemeClr val="dk1"/>
                          </a:solidFill>
                          <a:latin typeface="Arial" panose="020B0604020202020204" pitchFamily="34" charset="0"/>
                          <a:ea typeface="+mn-ea"/>
                          <a:cs typeface="Arial" panose="020B0604020202020204" pitchFamily="34" charset="0"/>
                        </a:rPr>
                        <a:t>are taken when </a:t>
                      </a:r>
                      <a:r>
                        <a:rPr lang="en-GB" sz="1100" b="1" kern="1200">
                          <a:solidFill>
                            <a:schemeClr val="dk1"/>
                          </a:solidFill>
                          <a:latin typeface="Arial" panose="020B0604020202020204" pitchFamily="34" charset="0"/>
                          <a:ea typeface="+mn-ea"/>
                          <a:cs typeface="Arial" panose="020B0604020202020204" pitchFamily="34" charset="0"/>
                        </a:rPr>
                        <a:t>the privacy or security </a:t>
                      </a:r>
                      <a:r>
                        <a:rPr lang="en-GB" sz="1100" b="0" kern="1200">
                          <a:solidFill>
                            <a:schemeClr val="dk1"/>
                          </a:solidFill>
                          <a:latin typeface="Arial" panose="020B0604020202020204" pitchFamily="34" charset="0"/>
                          <a:ea typeface="+mn-ea"/>
                          <a:cs typeface="Arial" panose="020B0604020202020204" pitchFamily="34" charset="0"/>
                        </a:rPr>
                        <a:t>of any confidential information has been </a:t>
                      </a:r>
                      <a:r>
                        <a:rPr lang="en-GB" sz="1100" b="1" kern="1200">
                          <a:solidFill>
                            <a:schemeClr val="dk1"/>
                          </a:solidFill>
                          <a:latin typeface="Arial" panose="020B0604020202020204" pitchFamily="34" charset="0"/>
                          <a:ea typeface="+mn-ea"/>
                          <a:cs typeface="Arial" panose="020B0604020202020204" pitchFamily="34" charset="0"/>
                        </a:rPr>
                        <a:t>compromised.</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EF7E9"/>
                    </a:solidFill>
                  </a:tcPr>
                </a:tc>
                <a:extLst>
                  <a:ext uri="{0D108BD9-81ED-4DB2-BD59-A6C34878D82A}">
                    <a16:rowId xmlns:a16="http://schemas.microsoft.com/office/drawing/2014/main" val="1226396568"/>
                  </a:ext>
                </a:extLst>
              </a:tr>
              <a:tr h="372175">
                <a:tc rowSpan="3">
                  <a:txBody>
                    <a:bodyPr/>
                    <a:lstStyle/>
                    <a:p>
                      <a:r>
                        <a:rPr lang="en-GB" sz="1100" b="1">
                          <a:latin typeface="Arial" panose="020B0604020202020204" pitchFamily="34" charset="0"/>
                          <a:cs typeface="Arial" panose="020B0604020202020204" pitchFamily="34" charset="0"/>
                        </a:rPr>
                        <a:t>7. Ethics and civility</a:t>
                      </a:r>
                    </a:p>
                    <a:p>
                      <a:r>
                        <a:rPr lang="en-GB" sz="1100" b="0" i="1">
                          <a:latin typeface="Arial" panose="020B0604020202020204" pitchFamily="34" charset="0"/>
                          <a:cs typeface="Arial" panose="020B0604020202020204" pitchFamily="34" charset="0"/>
                        </a:rPr>
                        <a:t>Applies the ethical principles, security and civility criteria ain the responsible use of  digital technologies – channels, tools and languages – in health.</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EF7E9"/>
                    </a:solidFill>
                  </a:tcPr>
                </a:tc>
                <a:tc>
                  <a:txBody>
                    <a:bodyPr/>
                    <a:lstStyle/>
                    <a:p>
                      <a:r>
                        <a:rPr lang="en-GB" sz="1100" b="1">
                          <a:latin typeface="Arial" panose="020B0604020202020204" pitchFamily="34" charset="0"/>
                          <a:cs typeface="Arial" panose="020B0604020202020204" pitchFamily="34" charset="0"/>
                        </a:rPr>
                        <a:t>7.1. </a:t>
                      </a:r>
                      <a:r>
                        <a:rPr lang="en-GB" sz="1100" b="1" kern="1200">
                          <a:solidFill>
                            <a:schemeClr val="dk1"/>
                          </a:solidFill>
                          <a:latin typeface="Arial" panose="020B0604020202020204" pitchFamily="34" charset="0"/>
                          <a:ea typeface="+mn-ea"/>
                          <a:cs typeface="Arial" panose="020B0604020202020204" pitchFamily="34" charset="0"/>
                        </a:rPr>
                        <a:t>Uses</a:t>
                      </a:r>
                      <a:r>
                        <a:rPr lang="en-GB" sz="1100" b="0">
                          <a:latin typeface="Arial" panose="020B0604020202020204" pitchFamily="34" charset="0"/>
                          <a:cs typeface="Arial" panose="020B0604020202020204" pitchFamily="34" charset="0"/>
                        </a:rPr>
                        <a:t> </a:t>
                      </a:r>
                      <a:r>
                        <a:rPr lang="en-GB" sz="1100" b="1" kern="1200">
                          <a:solidFill>
                            <a:schemeClr val="dk1"/>
                          </a:solidFill>
                          <a:latin typeface="Arial" panose="020B0604020202020204" pitchFamily="34" charset="0"/>
                          <a:ea typeface="+mn-ea"/>
                          <a:cs typeface="Arial" panose="020B0604020202020204" pitchFamily="34" charset="0"/>
                        </a:rPr>
                        <a:t>mechanisms</a:t>
                      </a:r>
                      <a:r>
                        <a:rPr lang="en-GB" sz="1100" b="0">
                          <a:latin typeface="Arial" panose="020B0604020202020204" pitchFamily="34" charset="0"/>
                          <a:cs typeface="Arial" panose="020B0604020202020204" pitchFamily="34" charset="0"/>
                        </a:rPr>
                        <a:t> to </a:t>
                      </a:r>
                      <a:r>
                        <a:rPr lang="en-GB" sz="1100" b="1" kern="1200">
                          <a:solidFill>
                            <a:schemeClr val="dk1"/>
                          </a:solidFill>
                          <a:latin typeface="Arial" panose="020B0604020202020204" pitchFamily="34" charset="0"/>
                          <a:ea typeface="+mn-ea"/>
                          <a:cs typeface="Arial" panose="020B0604020202020204" pitchFamily="34" charset="0"/>
                        </a:rPr>
                        <a:t>maintain</a:t>
                      </a:r>
                      <a:r>
                        <a:rPr lang="en-GB" sz="1100" b="0">
                          <a:latin typeface="Arial" panose="020B0604020202020204" pitchFamily="34" charset="0"/>
                          <a:cs typeface="Arial" panose="020B0604020202020204" pitchFamily="34" charset="0"/>
                        </a:rPr>
                        <a:t> the </a:t>
                      </a:r>
                      <a:r>
                        <a:rPr lang="en-GB" sz="1100" b="1" kern="1200">
                          <a:solidFill>
                            <a:schemeClr val="dk1"/>
                          </a:solidFill>
                          <a:latin typeface="Arial" panose="020B0604020202020204" pitchFamily="34" charset="0"/>
                          <a:ea typeface="+mn-ea"/>
                          <a:cs typeface="Arial" panose="020B0604020202020204" pitchFamily="34" charset="0"/>
                        </a:rPr>
                        <a:t>security</a:t>
                      </a:r>
                      <a:r>
                        <a:rPr lang="en-GB" sz="1100" b="0">
                          <a:latin typeface="Arial" panose="020B0604020202020204" pitchFamily="34" charset="0"/>
                          <a:cs typeface="Arial" panose="020B0604020202020204" pitchFamily="34" charset="0"/>
                        </a:rPr>
                        <a:t> of </a:t>
                      </a:r>
                      <a:r>
                        <a:rPr lang="en-GB" sz="1100" b="1" kern="1200">
                          <a:solidFill>
                            <a:schemeClr val="dk1"/>
                          </a:solidFill>
                          <a:latin typeface="Arial" panose="020B0604020202020204" pitchFamily="34" charset="0"/>
                          <a:ea typeface="+mn-ea"/>
                          <a:cs typeface="Arial" panose="020B0604020202020204" pitchFamily="34" charset="0"/>
                        </a:rPr>
                        <a:t>systems and devices</a:t>
                      </a:r>
                      <a:r>
                        <a:rPr lang="en-GB" sz="1100" b="0">
                          <a:latin typeface="Arial" panose="020B0604020202020204" pitchFamily="34" charset="0"/>
                          <a:cs typeface="Arial" panose="020B0604020202020204" pitchFamily="34" charset="0"/>
                        </a:rPr>
                        <a:t> in the </a:t>
                      </a:r>
                      <a:r>
                        <a:rPr lang="en-GB" sz="1100" b="1" kern="1200">
                          <a:solidFill>
                            <a:schemeClr val="dk1"/>
                          </a:solidFill>
                          <a:latin typeface="Arial" panose="020B0604020202020204" pitchFamily="34" charset="0"/>
                          <a:ea typeface="+mn-ea"/>
                          <a:cs typeface="Arial" panose="020B0604020202020204" pitchFamily="34" charset="0"/>
                        </a:rPr>
                        <a:t>exchange</a:t>
                      </a:r>
                      <a:r>
                        <a:rPr lang="en-GB" sz="1100" b="0">
                          <a:latin typeface="Arial" panose="020B0604020202020204" pitchFamily="34" charset="0"/>
                          <a:cs typeface="Arial" panose="020B0604020202020204" pitchFamily="34" charset="0"/>
                        </a:rPr>
                        <a:t> of </a:t>
                      </a:r>
                      <a:r>
                        <a:rPr lang="en-GB" sz="1100" b="0" kern="1200">
                          <a:solidFill>
                            <a:schemeClr val="dk1"/>
                          </a:solidFill>
                          <a:latin typeface="Arial" panose="020B0604020202020204" pitchFamily="34" charset="0"/>
                          <a:ea typeface="+mn-ea"/>
                          <a:cs typeface="Arial" panose="020B0604020202020204" pitchFamily="34" charset="0"/>
                        </a:rPr>
                        <a:t>sanitary</a:t>
                      </a:r>
                      <a:r>
                        <a:rPr lang="en-GB" sz="1100" b="0">
                          <a:latin typeface="Arial" panose="020B0604020202020204" pitchFamily="34" charset="0"/>
                          <a:cs typeface="Arial" panose="020B0604020202020204" pitchFamily="34" charset="0"/>
                        </a:rPr>
                        <a:t> and social </a:t>
                      </a:r>
                      <a:r>
                        <a:rPr lang="en-GB" sz="1100" b="1" kern="1200">
                          <a:solidFill>
                            <a:schemeClr val="dk1"/>
                          </a:solidFill>
                          <a:latin typeface="Arial" panose="020B0604020202020204" pitchFamily="34" charset="0"/>
                          <a:ea typeface="+mn-ea"/>
                          <a:cs typeface="Arial" panose="020B0604020202020204" pitchFamily="34" charset="0"/>
                        </a:rPr>
                        <a:t>information</a:t>
                      </a:r>
                      <a:r>
                        <a:rPr lang="en-GB" sz="1100" b="0">
                          <a:latin typeface="Arial" panose="020B0604020202020204" pitchFamily="34" charset="0"/>
                          <a:cs typeface="Arial" panose="020B0604020202020204" pitchFamily="34" charset="0"/>
                        </a:rPr>
                        <a: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EF7E9"/>
                    </a:solidFill>
                  </a:tcPr>
                </a:tc>
                <a:extLst>
                  <a:ext uri="{0D108BD9-81ED-4DB2-BD59-A6C34878D82A}">
                    <a16:rowId xmlns:a16="http://schemas.microsoft.com/office/drawing/2014/main" val="3661270818"/>
                  </a:ext>
                </a:extLst>
              </a:tr>
              <a:tr h="518387">
                <a:tc vMerge="1">
                  <a:txBody>
                    <a:bodyPr/>
                    <a:lstStyle/>
                    <a:p>
                      <a:endParaRPr lang="en-GB" sz="1100" b="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r>
                        <a:rPr lang="en-GB" sz="1100" b="1">
                          <a:latin typeface="Arial" panose="020B0604020202020204" pitchFamily="34" charset="0"/>
                          <a:cs typeface="Arial" panose="020B0604020202020204" pitchFamily="34" charset="0"/>
                        </a:rPr>
                        <a:t>7.2. </a:t>
                      </a:r>
                      <a:r>
                        <a:rPr lang="en-GB" sz="1100" b="1" kern="1200">
                          <a:solidFill>
                            <a:schemeClr val="dk1"/>
                          </a:solidFill>
                          <a:latin typeface="Arial" panose="020B0604020202020204" pitchFamily="34" charset="0"/>
                          <a:ea typeface="+mn-ea"/>
                          <a:cs typeface="Arial" panose="020B0604020202020204" pitchFamily="34" charset="0"/>
                        </a:rPr>
                        <a:t>Respects author’s rights </a:t>
                      </a:r>
                      <a:r>
                        <a:rPr lang="en-GB" sz="1100" b="0">
                          <a:latin typeface="Arial" panose="020B0604020202020204" pitchFamily="34" charset="0"/>
                          <a:cs typeface="Arial" panose="020B0604020202020204" pitchFamily="34" charset="0"/>
                        </a:rPr>
                        <a:t>and </a:t>
                      </a:r>
                      <a:r>
                        <a:rPr lang="en-GB" sz="1100" b="1" kern="1200">
                          <a:solidFill>
                            <a:schemeClr val="dk1"/>
                          </a:solidFill>
                          <a:latin typeface="Arial" panose="020B0604020202020204" pitchFamily="34" charset="0"/>
                          <a:ea typeface="+mn-ea"/>
                          <a:cs typeface="Arial" panose="020B0604020202020204" pitchFamily="34" charset="0"/>
                        </a:rPr>
                        <a:t>uses licenses of intellectual property</a:t>
                      </a:r>
                      <a:r>
                        <a:rPr lang="en-GB" sz="1100" b="0">
                          <a:latin typeface="Arial" panose="020B0604020202020204" pitchFamily="34" charset="0"/>
                          <a:cs typeface="Arial" panose="020B0604020202020204" pitchFamily="34" charset="0"/>
                        </a:rPr>
                        <a:t> when it </a:t>
                      </a:r>
                      <a:r>
                        <a:rPr lang="en-GB" sz="1100" b="1" kern="1200">
                          <a:solidFill>
                            <a:schemeClr val="dk1"/>
                          </a:solidFill>
                          <a:latin typeface="Arial" panose="020B0604020202020204" pitchFamily="34" charset="0"/>
                          <a:ea typeface="+mn-ea"/>
                          <a:cs typeface="Arial" panose="020B0604020202020204" pitchFamily="34" charset="0"/>
                        </a:rPr>
                        <a:t>designs, implements, investigates and/or spreads </a:t>
                      </a:r>
                      <a:r>
                        <a:rPr lang="en-GB" sz="1100" b="0">
                          <a:latin typeface="Arial" panose="020B0604020202020204" pitchFamily="34" charset="0"/>
                          <a:cs typeface="Arial" panose="020B0604020202020204" pitchFamily="34" charset="0"/>
                        </a:rPr>
                        <a:t>sanitary or social </a:t>
                      </a:r>
                      <a:r>
                        <a:rPr lang="en-GB" sz="1100" b="1" kern="1200">
                          <a:solidFill>
                            <a:schemeClr val="dk1"/>
                          </a:solidFill>
                          <a:latin typeface="Arial" panose="020B0604020202020204" pitchFamily="34" charset="0"/>
                          <a:ea typeface="+mn-ea"/>
                          <a:cs typeface="Arial" panose="020B0604020202020204" pitchFamily="34" charset="0"/>
                        </a:rPr>
                        <a:t>content</a:t>
                      </a:r>
                      <a:r>
                        <a:rPr lang="en-GB" sz="1100" b="0">
                          <a:latin typeface="Arial" panose="020B0604020202020204" pitchFamily="34" charset="0"/>
                          <a:cs typeface="Arial" panose="020B0604020202020204" pitchFamily="34" charset="0"/>
                        </a:rPr>
                        <a: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EEF7E9"/>
                    </a:solidFill>
                  </a:tcPr>
                </a:tc>
                <a:extLst>
                  <a:ext uri="{0D108BD9-81ED-4DB2-BD59-A6C34878D82A}">
                    <a16:rowId xmlns:a16="http://schemas.microsoft.com/office/drawing/2014/main" val="4016655569"/>
                  </a:ext>
                </a:extLst>
              </a:tr>
              <a:tr h="372175">
                <a:tc vMerge="1">
                  <a:txBody>
                    <a:bodyPr/>
                    <a:lstStyle/>
                    <a:p>
                      <a:endParaRPr lang="en-GB" sz="1100" b="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r>
                        <a:rPr lang="en-GB" sz="1100" b="1">
                          <a:latin typeface="Arial" panose="020B0604020202020204" pitchFamily="34" charset="0"/>
                          <a:cs typeface="Arial" panose="020B0604020202020204" pitchFamily="34" charset="0"/>
                        </a:rPr>
                        <a:t>7.3. </a:t>
                      </a:r>
                      <a:r>
                        <a:rPr lang="en-GB" sz="1100" b="1" kern="1200">
                          <a:solidFill>
                            <a:schemeClr val="dk1"/>
                          </a:solidFill>
                          <a:latin typeface="Arial" panose="020B0604020202020204" pitchFamily="34" charset="0"/>
                          <a:ea typeface="+mn-ea"/>
                          <a:cs typeface="Arial" panose="020B0604020202020204" pitchFamily="34" charset="0"/>
                        </a:rPr>
                        <a:t>Promotes and guarantees good practices </a:t>
                      </a:r>
                      <a:r>
                        <a:rPr lang="en-GB" sz="1100" b="0">
                          <a:latin typeface="Arial" panose="020B0604020202020204" pitchFamily="34" charset="0"/>
                          <a:cs typeface="Arial" panose="020B0604020202020204" pitchFamily="34" charset="0"/>
                        </a:rPr>
                        <a:t>of </a:t>
                      </a:r>
                      <a:r>
                        <a:rPr lang="en-GB" sz="1100" b="1" kern="1200">
                          <a:solidFill>
                            <a:schemeClr val="dk1"/>
                          </a:solidFill>
                          <a:latin typeface="Arial" panose="020B0604020202020204" pitchFamily="34" charset="0"/>
                          <a:ea typeface="+mn-ea"/>
                          <a:cs typeface="Arial" panose="020B0604020202020204" pitchFamily="34" charset="0"/>
                        </a:rPr>
                        <a:t>respect, coexistence, and ethics </a:t>
                      </a:r>
                      <a:r>
                        <a:rPr lang="en-GB" sz="1100" b="0">
                          <a:latin typeface="Arial" panose="020B0604020202020204" pitchFamily="34" charset="0"/>
                          <a:cs typeface="Arial" panose="020B0604020202020204" pitchFamily="34" charset="0"/>
                        </a:rPr>
                        <a:t>in the digital and sanitary environment.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EF7E9"/>
                    </a:solidFill>
                  </a:tcPr>
                </a:tc>
                <a:extLst>
                  <a:ext uri="{0D108BD9-81ED-4DB2-BD59-A6C34878D82A}">
                    <a16:rowId xmlns:a16="http://schemas.microsoft.com/office/drawing/2014/main" val="2987455956"/>
                  </a:ext>
                </a:extLst>
              </a:tr>
            </a:tbl>
          </a:graphicData>
        </a:graphic>
      </p:graphicFrame>
      <p:graphicFrame>
        <p:nvGraphicFramePr>
          <p:cNvPr id="3" name="Tabla 2">
            <a:extLst>
              <a:ext uri="{FF2B5EF4-FFF2-40B4-BE49-F238E27FC236}">
                <a16:creationId xmlns:a16="http://schemas.microsoft.com/office/drawing/2014/main" id="{A6721F57-FC71-549F-735A-E0B65F35FD66}"/>
              </a:ext>
            </a:extLst>
          </p:cNvPr>
          <p:cNvGraphicFramePr>
            <a:graphicFrameLocks noGrp="1"/>
          </p:cNvGraphicFramePr>
          <p:nvPr>
            <p:extLst>
              <p:ext uri="{D42A27DB-BD31-4B8C-83A1-F6EECF244321}">
                <p14:modId xmlns:p14="http://schemas.microsoft.com/office/powerpoint/2010/main" val="699791963"/>
              </p:ext>
            </p:extLst>
          </p:nvPr>
        </p:nvGraphicFramePr>
        <p:xfrm>
          <a:off x="187282" y="6383442"/>
          <a:ext cx="7228432" cy="3258703"/>
        </p:xfrm>
        <a:graphic>
          <a:graphicData uri="http://schemas.openxmlformats.org/drawingml/2006/table">
            <a:tbl>
              <a:tblPr firstRow="1" bandRow="1">
                <a:tableStyleId>{5C22544A-7EE6-4342-B048-85BDC9FD1C3A}</a:tableStyleId>
              </a:tblPr>
              <a:tblGrid>
                <a:gridCol w="2624605">
                  <a:extLst>
                    <a:ext uri="{9D8B030D-6E8A-4147-A177-3AD203B41FA5}">
                      <a16:colId xmlns:a16="http://schemas.microsoft.com/office/drawing/2014/main" val="4163206487"/>
                    </a:ext>
                  </a:extLst>
                </a:gridCol>
                <a:gridCol w="4603827">
                  <a:extLst>
                    <a:ext uri="{9D8B030D-6E8A-4147-A177-3AD203B41FA5}">
                      <a16:colId xmlns:a16="http://schemas.microsoft.com/office/drawing/2014/main" val="376344879"/>
                    </a:ext>
                  </a:extLst>
                </a:gridCol>
              </a:tblGrid>
              <a:tr h="264943">
                <a:tc>
                  <a:txBody>
                    <a:bodyPr/>
                    <a:lstStyle/>
                    <a:p>
                      <a:pPr marL="0" indent="0" algn="ctr">
                        <a:buNone/>
                      </a:pPr>
                      <a:r>
                        <a:rPr lang="en-GB" sz="1100" b="1">
                          <a:latin typeface="Arial" panose="020B0604020202020204" pitchFamily="34" charset="0"/>
                          <a:cs typeface="Arial" panose="020B0604020202020204" pitchFamily="34" charset="0"/>
                        </a:rPr>
                        <a:t>Competence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A84400"/>
                    </a:solidFill>
                  </a:tcPr>
                </a:tc>
                <a:tc>
                  <a:txBody>
                    <a:bodyPr/>
                    <a:lstStyle/>
                    <a:p>
                      <a:pPr marL="0" indent="0" algn="ctr">
                        <a:buNone/>
                      </a:pPr>
                      <a:r>
                        <a:rPr lang="en-GB" sz="1100" b="1">
                          <a:latin typeface="Arial" panose="020B0604020202020204" pitchFamily="34" charset="0"/>
                          <a:cs typeface="Arial" panose="020B0604020202020204" pitchFamily="34" charset="0"/>
                        </a:rPr>
                        <a:t>Indicators (Advanced Level)</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A84400"/>
                    </a:solidFill>
                  </a:tcPr>
                </a:tc>
                <a:extLst>
                  <a:ext uri="{0D108BD9-81ED-4DB2-BD59-A6C34878D82A}">
                    <a16:rowId xmlns:a16="http://schemas.microsoft.com/office/drawing/2014/main" val="2834278392"/>
                  </a:ext>
                </a:extLst>
              </a:tr>
              <a:tr h="412133">
                <a:tc rowSpan="2">
                  <a:txBody>
                    <a:bodyPr/>
                    <a:lstStyle/>
                    <a:p>
                      <a:r>
                        <a:rPr lang="en-GB" sz="1100" b="1">
                          <a:latin typeface="Arial" panose="020B0604020202020204" pitchFamily="34" charset="0"/>
                          <a:cs typeface="Arial" panose="020B0604020202020204" pitchFamily="34" charset="0"/>
                        </a:rPr>
                        <a:t>8. Digital Capacitation</a:t>
                      </a:r>
                    </a:p>
                    <a:p>
                      <a:r>
                        <a:rPr lang="en-GB" sz="1100" b="0" i="1">
                          <a:latin typeface="Arial" panose="020B0604020202020204" pitchFamily="34" charset="0"/>
                          <a:cs typeface="Arial" panose="020B0604020202020204" pitchFamily="34" charset="0"/>
                        </a:rPr>
                        <a:t>Trains and updates itself in digital health constantly.</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0D1"/>
                    </a:solidFill>
                  </a:tcPr>
                </a:tc>
                <a:tc>
                  <a:txBody>
                    <a:bodyPr/>
                    <a:lstStyle/>
                    <a:p>
                      <a:r>
                        <a:rPr lang="en-GB" sz="1100" b="1">
                          <a:latin typeface="Arial" panose="020B0604020202020204" pitchFamily="34" charset="0"/>
                          <a:cs typeface="Arial" panose="020B0604020202020204" pitchFamily="34" charset="0"/>
                        </a:rPr>
                        <a:t>8.1. </a:t>
                      </a:r>
                      <a:r>
                        <a:rPr lang="en-GB" sz="1100" b="0">
                          <a:latin typeface="Arial" panose="020B0604020202020204" pitchFamily="34" charset="0"/>
                          <a:cs typeface="Arial" panose="020B0604020202020204" pitchFamily="34" charset="0"/>
                        </a:rPr>
                        <a:t>Shows a </a:t>
                      </a:r>
                      <a:r>
                        <a:rPr lang="en-GB" sz="1100" b="1" kern="1200">
                          <a:solidFill>
                            <a:schemeClr val="dk1"/>
                          </a:solidFill>
                          <a:latin typeface="Arial" panose="020B0604020202020204" pitchFamily="34" charset="0"/>
                          <a:ea typeface="+mn-ea"/>
                          <a:cs typeface="Arial" panose="020B0604020202020204" pitchFamily="34" charset="0"/>
                        </a:rPr>
                        <a:t>critic and proactive attitude </a:t>
                      </a:r>
                      <a:r>
                        <a:rPr lang="en-GB" sz="1100" b="0">
                          <a:latin typeface="Arial" panose="020B0604020202020204" pitchFamily="34" charset="0"/>
                          <a:cs typeface="Arial" panose="020B0604020202020204" pitchFamily="34" charset="0"/>
                        </a:rPr>
                        <a:t>for the </a:t>
                      </a:r>
                      <a:r>
                        <a:rPr lang="en-GB" sz="1100" b="1" kern="1200">
                          <a:solidFill>
                            <a:schemeClr val="dk1"/>
                          </a:solidFill>
                          <a:latin typeface="Arial" panose="020B0604020202020204" pitchFamily="34" charset="0"/>
                          <a:ea typeface="+mn-ea"/>
                          <a:cs typeface="Arial" panose="020B0604020202020204" pitchFamily="34" charset="0"/>
                        </a:rPr>
                        <a:t>learning</a:t>
                      </a:r>
                      <a:r>
                        <a:rPr lang="en-GB" sz="1100" b="0">
                          <a:latin typeface="Arial" panose="020B0604020202020204" pitchFamily="34" charset="0"/>
                          <a:cs typeface="Arial" panose="020B0604020202020204" pitchFamily="34" charset="0"/>
                        </a:rPr>
                        <a:t> in </a:t>
                      </a:r>
                      <a:r>
                        <a:rPr lang="en-GB" sz="1100" b="1" kern="1200">
                          <a:solidFill>
                            <a:schemeClr val="dk1"/>
                          </a:solidFill>
                          <a:latin typeface="Arial" panose="020B0604020202020204" pitchFamily="34" charset="0"/>
                          <a:ea typeface="+mn-ea"/>
                          <a:cs typeface="Arial" panose="020B0604020202020204" pitchFamily="34" charset="0"/>
                        </a:rPr>
                        <a:t>digital</a:t>
                      </a:r>
                      <a:r>
                        <a:rPr lang="en-GB" sz="1100" b="0">
                          <a:latin typeface="Arial" panose="020B0604020202020204" pitchFamily="34" charset="0"/>
                          <a:cs typeface="Arial" panose="020B0604020202020204" pitchFamily="34" charset="0"/>
                        </a:rPr>
                        <a:t> </a:t>
                      </a:r>
                      <a:r>
                        <a:rPr lang="en-GB" sz="1100" b="1" kern="1200">
                          <a:solidFill>
                            <a:schemeClr val="dk1"/>
                          </a:solidFill>
                          <a:latin typeface="Arial" panose="020B0604020202020204" pitchFamily="34" charset="0"/>
                          <a:ea typeface="+mn-ea"/>
                          <a:cs typeface="Arial" panose="020B0604020202020204" pitchFamily="34" charset="0"/>
                        </a:rPr>
                        <a:t>competences</a:t>
                      </a:r>
                      <a:r>
                        <a:rPr lang="en-GB" sz="1100" b="0">
                          <a:latin typeface="Arial" panose="020B0604020202020204" pitchFamily="34" charset="0"/>
                          <a:cs typeface="Arial" panose="020B0604020202020204" pitchFamily="34" charset="0"/>
                        </a:rPr>
                        <a:t> throughout its professional life.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0D1"/>
                    </a:solidFill>
                  </a:tcPr>
                </a:tc>
                <a:extLst>
                  <a:ext uri="{0D108BD9-81ED-4DB2-BD59-A6C34878D82A}">
                    <a16:rowId xmlns:a16="http://schemas.microsoft.com/office/drawing/2014/main" val="1717399288"/>
                  </a:ext>
                </a:extLst>
              </a:tr>
              <a:tr h="380116">
                <a:tc vMerge="1">
                  <a:txBody>
                    <a:bodyPr/>
                    <a:lstStyle/>
                    <a:p>
                      <a:r>
                        <a:rPr lang="en-GB" sz="1100" b="1" kern="1200">
                          <a:solidFill>
                            <a:schemeClr val="dk1"/>
                          </a:solidFill>
                          <a:latin typeface="Arial" panose="020B0604020202020204" pitchFamily="34" charset="0"/>
                          <a:ea typeface="+mn-ea"/>
                          <a:cs typeface="Arial" panose="020B0604020202020204" pitchFamily="34" charset="0"/>
                        </a:rPr>
                        <a:t>1.2. </a:t>
                      </a:r>
                      <a:r>
                        <a:rPr lang="en-GB" sz="1100">
                          <a:latin typeface="Arial" panose="020B0604020202020204" pitchFamily="34" charset="0"/>
                          <a:cs typeface="Arial" panose="020B0604020202020204" pitchFamily="34" charset="0"/>
                        </a:rPr>
                        <a:t>Characterize and process personal health data by applying the regulations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BFBFB"/>
                    </a:solidFill>
                  </a:tcPr>
                </a:tc>
                <a:tc>
                  <a:txBody>
                    <a:bodyPr/>
                    <a:lstStyle/>
                    <a:p>
                      <a:r>
                        <a:rPr lang="en-GB" sz="1100" b="1" kern="1200">
                          <a:solidFill>
                            <a:schemeClr val="dk1"/>
                          </a:solidFill>
                          <a:latin typeface="Arial" panose="020B0604020202020204" pitchFamily="34" charset="0"/>
                          <a:ea typeface="+mn-ea"/>
                          <a:cs typeface="Arial" panose="020B0604020202020204" pitchFamily="34" charset="0"/>
                        </a:rPr>
                        <a:t>8.2. Identifies</a:t>
                      </a:r>
                      <a:r>
                        <a:rPr lang="en-GB" sz="1100" b="0" kern="1200">
                          <a:solidFill>
                            <a:schemeClr val="dk1"/>
                          </a:solidFill>
                          <a:latin typeface="Arial" panose="020B0604020202020204" pitchFamily="34" charset="0"/>
                          <a:ea typeface="+mn-ea"/>
                          <a:cs typeface="Arial" panose="020B0604020202020204" pitchFamily="34" charset="0"/>
                        </a:rPr>
                        <a:t> </a:t>
                      </a:r>
                      <a:r>
                        <a:rPr lang="en-GB" sz="1100" b="1" kern="1200">
                          <a:solidFill>
                            <a:schemeClr val="dk1"/>
                          </a:solidFill>
                          <a:latin typeface="Arial" panose="020B0604020202020204" pitchFamily="34" charset="0"/>
                          <a:ea typeface="+mn-ea"/>
                          <a:cs typeface="Arial" panose="020B0604020202020204" pitchFamily="34" charset="0"/>
                        </a:rPr>
                        <a:t>more advanced technologies </a:t>
                      </a:r>
                      <a:r>
                        <a:rPr lang="en-GB" sz="1100" b="0" kern="1200">
                          <a:solidFill>
                            <a:schemeClr val="dk1"/>
                          </a:solidFill>
                          <a:latin typeface="Arial" panose="020B0604020202020204" pitchFamily="34" charset="0"/>
                          <a:ea typeface="+mn-ea"/>
                          <a:cs typeface="Arial" panose="020B0604020202020204" pitchFamily="34" charset="0"/>
                        </a:rPr>
                        <a:t>and </a:t>
                      </a:r>
                      <a:r>
                        <a:rPr lang="en-GB" sz="1100" b="1" kern="1200">
                          <a:solidFill>
                            <a:schemeClr val="dk1"/>
                          </a:solidFill>
                          <a:latin typeface="Arial" panose="020B0604020202020204" pitchFamily="34" charset="0"/>
                          <a:ea typeface="+mn-ea"/>
                          <a:cs typeface="Arial" panose="020B0604020202020204" pitchFamily="34" charset="0"/>
                        </a:rPr>
                        <a:t>evaluates the possibilities </a:t>
                      </a:r>
                      <a:r>
                        <a:rPr lang="en-GB" sz="1100" b="0" kern="1200">
                          <a:solidFill>
                            <a:schemeClr val="dk1"/>
                          </a:solidFill>
                          <a:latin typeface="Arial" panose="020B0604020202020204" pitchFamily="34" charset="0"/>
                          <a:ea typeface="+mn-ea"/>
                          <a:cs typeface="Arial" panose="020B0604020202020204" pitchFamily="34" charset="0"/>
                        </a:rPr>
                        <a:t>that they have in the</a:t>
                      </a:r>
                      <a:r>
                        <a:rPr lang="en-GB" sz="1100" b="1" kern="1200">
                          <a:solidFill>
                            <a:schemeClr val="dk1"/>
                          </a:solidFill>
                          <a:latin typeface="Arial" panose="020B0604020202020204" pitchFamily="34" charset="0"/>
                          <a:ea typeface="+mn-ea"/>
                          <a:cs typeface="Arial" panose="020B0604020202020204" pitchFamily="34" charset="0"/>
                        </a:rPr>
                        <a:t> health ambit. </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0D1"/>
                    </a:solidFill>
                  </a:tcPr>
                </a:tc>
                <a:extLst>
                  <a:ext uri="{0D108BD9-81ED-4DB2-BD59-A6C34878D82A}">
                    <a16:rowId xmlns:a16="http://schemas.microsoft.com/office/drawing/2014/main" val="4092499586"/>
                  </a:ext>
                </a:extLst>
              </a:tr>
              <a:tr h="412133">
                <a:tc rowSpan="2">
                  <a:txBody>
                    <a:bodyPr/>
                    <a:lstStyle/>
                    <a:p>
                      <a:r>
                        <a:rPr lang="en-GB" sz="1100" b="1">
                          <a:latin typeface="Arial" panose="020B0604020202020204" pitchFamily="34" charset="0"/>
                          <a:cs typeface="Arial" panose="020B0604020202020204" pitchFamily="34" charset="0"/>
                        </a:rPr>
                        <a:t>9. Digital Identity</a:t>
                      </a:r>
                    </a:p>
                    <a:p>
                      <a:r>
                        <a:rPr lang="en-GB" sz="1100" b="0" i="1">
                          <a:latin typeface="Arial" panose="020B0604020202020204" pitchFamily="34" charset="0"/>
                          <a:cs typeface="Arial" panose="020B0604020202020204" pitchFamily="34" charset="0"/>
                        </a:rPr>
                        <a:t>Manages its professional digital identity and ensures an optimal digital reputation.</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0D1"/>
                    </a:solidFill>
                  </a:tcPr>
                </a:tc>
                <a:tc>
                  <a:txBody>
                    <a:bodyPr/>
                    <a:lstStyle/>
                    <a:p>
                      <a:r>
                        <a:rPr lang="en-GB" sz="1100" b="1">
                          <a:latin typeface="Arial" panose="020B0604020202020204" pitchFamily="34" charset="0"/>
                          <a:cs typeface="Arial" panose="020B0604020202020204" pitchFamily="34" charset="0"/>
                        </a:rPr>
                        <a:t>9.1. </a:t>
                      </a:r>
                      <a:r>
                        <a:rPr lang="en-GB" sz="1100" b="1" kern="1200">
                          <a:solidFill>
                            <a:schemeClr val="dk1"/>
                          </a:solidFill>
                          <a:latin typeface="Arial" panose="020B0604020202020204" pitchFamily="34" charset="0"/>
                          <a:ea typeface="+mn-ea"/>
                          <a:cs typeface="Arial" panose="020B0604020202020204" pitchFamily="34" charset="0"/>
                        </a:rPr>
                        <a:t>Protects its professional digital identity </a:t>
                      </a:r>
                      <a:r>
                        <a:rPr lang="en-GB" sz="1100" b="0">
                          <a:latin typeface="Arial" panose="020B0604020202020204" pitchFamily="34" charset="0"/>
                          <a:cs typeface="Arial" panose="020B0604020202020204" pitchFamily="34" charset="0"/>
                        </a:rPr>
                        <a:t>and is able to </a:t>
                      </a:r>
                      <a:r>
                        <a:rPr lang="en-GB" sz="1100" b="1" kern="1200">
                          <a:solidFill>
                            <a:schemeClr val="dk1"/>
                          </a:solidFill>
                          <a:latin typeface="Arial" panose="020B0604020202020204" pitchFamily="34" charset="0"/>
                          <a:ea typeface="+mn-ea"/>
                          <a:cs typeface="Arial" panose="020B0604020202020204" pitchFamily="34" charset="0"/>
                        </a:rPr>
                        <a:t>difference</a:t>
                      </a:r>
                      <a:r>
                        <a:rPr lang="en-GB" sz="1100" b="0">
                          <a:latin typeface="Arial" panose="020B0604020202020204" pitchFamily="34" charset="0"/>
                          <a:cs typeface="Arial" panose="020B0604020202020204" pitchFamily="34" charset="0"/>
                        </a:rPr>
                        <a:t> it from its </a:t>
                      </a:r>
                      <a:r>
                        <a:rPr lang="en-GB" sz="1100" b="1" kern="1200">
                          <a:solidFill>
                            <a:schemeClr val="dk1"/>
                          </a:solidFill>
                          <a:latin typeface="Arial" panose="020B0604020202020204" pitchFamily="34" charset="0"/>
                          <a:ea typeface="+mn-ea"/>
                          <a:cs typeface="Arial" panose="020B0604020202020204" pitchFamily="34" charset="0"/>
                        </a:rPr>
                        <a:t>personal digital identity.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0D1"/>
                    </a:solidFill>
                  </a:tcPr>
                </a:tc>
                <a:extLst>
                  <a:ext uri="{0D108BD9-81ED-4DB2-BD59-A6C34878D82A}">
                    <a16:rowId xmlns:a16="http://schemas.microsoft.com/office/drawing/2014/main" val="3661270818"/>
                  </a:ext>
                </a:extLst>
              </a:tr>
              <a:tr h="428400">
                <a:tc vMerge="1">
                  <a:txBody>
                    <a:bodyPr/>
                    <a:lstStyle/>
                    <a:p>
                      <a:endParaRPr lang="en-GB" sz="1100" b="0">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chemeClr val="bg1"/>
                    </a:solidFill>
                  </a:tcPr>
                </a:tc>
                <a:tc>
                  <a:txBody>
                    <a:bodyPr/>
                    <a:lstStyle/>
                    <a:p>
                      <a:r>
                        <a:rPr lang="en-GB" sz="1100" b="1">
                          <a:latin typeface="Arial" panose="020B0604020202020204" pitchFamily="34" charset="0"/>
                          <a:cs typeface="Arial" panose="020B0604020202020204" pitchFamily="34" charset="0"/>
                        </a:rPr>
                        <a:t>9.2. </a:t>
                      </a:r>
                      <a:r>
                        <a:rPr lang="en-GB" sz="1100" b="1" kern="1200">
                          <a:solidFill>
                            <a:schemeClr val="dk1"/>
                          </a:solidFill>
                          <a:latin typeface="Arial" panose="020B0604020202020204" pitchFamily="34" charset="0"/>
                          <a:ea typeface="+mn-ea"/>
                          <a:cs typeface="Arial" panose="020B0604020202020204" pitchFamily="34" charset="0"/>
                        </a:rPr>
                        <a:t>Monitors and applies strategies </a:t>
                      </a:r>
                      <a:r>
                        <a:rPr lang="en-GB" sz="1100" b="0">
                          <a:latin typeface="Arial" panose="020B0604020202020204" pitchFamily="34" charset="0"/>
                          <a:cs typeface="Arial" panose="020B0604020202020204" pitchFamily="34" charset="0"/>
                        </a:rPr>
                        <a:t>to </a:t>
                      </a:r>
                      <a:r>
                        <a:rPr lang="en-GB" sz="1100" b="1" kern="1200">
                          <a:solidFill>
                            <a:schemeClr val="dk1"/>
                          </a:solidFill>
                          <a:latin typeface="Arial" panose="020B0604020202020204" pitchFamily="34" charset="0"/>
                          <a:ea typeface="+mn-ea"/>
                          <a:cs typeface="Arial" panose="020B0604020202020204" pitchFamily="34" charset="0"/>
                        </a:rPr>
                        <a:t>optimize</a:t>
                      </a:r>
                      <a:r>
                        <a:rPr lang="en-GB" sz="1100" b="0">
                          <a:latin typeface="Arial" panose="020B0604020202020204" pitchFamily="34" charset="0"/>
                          <a:cs typeface="Arial" panose="020B0604020202020204" pitchFamily="34" charset="0"/>
                        </a:rPr>
                        <a:t> its </a:t>
                      </a:r>
                      <a:r>
                        <a:rPr lang="en-GB" sz="1100" b="1" kern="1200">
                          <a:solidFill>
                            <a:schemeClr val="dk1"/>
                          </a:solidFill>
                          <a:latin typeface="Arial" panose="020B0604020202020204" pitchFamily="34" charset="0"/>
                          <a:ea typeface="+mn-ea"/>
                          <a:cs typeface="Arial" panose="020B0604020202020204" pitchFamily="34" charset="0"/>
                        </a:rPr>
                        <a:t>professional digital reputation.</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0D1"/>
                    </a:solidFill>
                  </a:tcPr>
                </a:tc>
                <a:extLst>
                  <a:ext uri="{0D108BD9-81ED-4DB2-BD59-A6C34878D82A}">
                    <a16:rowId xmlns:a16="http://schemas.microsoft.com/office/drawing/2014/main" val="4016655569"/>
                  </a:ext>
                </a:extLst>
              </a:tr>
              <a:tr h="428400">
                <a:tc rowSpan="3">
                  <a:txBody>
                    <a:bodyPr/>
                    <a:lstStyle/>
                    <a:p>
                      <a:r>
                        <a:rPr lang="en-GB" sz="1100" b="1" i="0">
                          <a:latin typeface="Arial" panose="020B0604020202020204" pitchFamily="34" charset="0"/>
                          <a:cs typeface="Arial" panose="020B0604020202020204" pitchFamily="34" charset="0"/>
                        </a:rPr>
                        <a:t>10. Digital Transformation</a:t>
                      </a:r>
                    </a:p>
                    <a:p>
                      <a:r>
                        <a:rPr lang="en-GB" sz="1100" b="0" i="1">
                          <a:latin typeface="Arial" panose="020B0604020202020204" pitchFamily="34" charset="0"/>
                          <a:cs typeface="Arial" panose="020B0604020202020204" pitchFamily="34" charset="0"/>
                        </a:rPr>
                        <a:t>Participates and promotes digital transformation in the health ambit.</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0D1"/>
                    </a:solidFill>
                  </a:tcPr>
                </a:tc>
                <a:tc>
                  <a:txBody>
                    <a:bodyPr/>
                    <a:lstStyle/>
                    <a:p>
                      <a:r>
                        <a:rPr lang="en-GB" sz="1100" b="1">
                          <a:latin typeface="Arial" panose="020B0604020202020204" pitchFamily="34" charset="0"/>
                          <a:cs typeface="Arial" panose="020B0604020202020204" pitchFamily="34" charset="0"/>
                        </a:rPr>
                        <a:t>10.1. </a:t>
                      </a:r>
                      <a:r>
                        <a:rPr lang="en-GB" sz="1100" b="1" kern="1200">
                          <a:solidFill>
                            <a:schemeClr val="dk1"/>
                          </a:solidFill>
                          <a:latin typeface="Arial" panose="020B0604020202020204" pitchFamily="34" charset="0"/>
                          <a:ea typeface="+mn-ea"/>
                          <a:cs typeface="Arial" panose="020B0604020202020204" pitchFamily="34" charset="0"/>
                        </a:rPr>
                        <a:t>Participates</a:t>
                      </a:r>
                      <a:r>
                        <a:rPr lang="en-GB" sz="1100" b="0">
                          <a:latin typeface="Arial" panose="020B0604020202020204" pitchFamily="34" charset="0"/>
                          <a:cs typeface="Arial" panose="020B0604020202020204" pitchFamily="34" charset="0"/>
                        </a:rPr>
                        <a:t> in the </a:t>
                      </a:r>
                      <a:r>
                        <a:rPr lang="en-GB" sz="1100" b="1" kern="1200">
                          <a:solidFill>
                            <a:schemeClr val="dk1"/>
                          </a:solidFill>
                          <a:latin typeface="Arial" panose="020B0604020202020204" pitchFamily="34" charset="0"/>
                          <a:ea typeface="+mn-ea"/>
                          <a:cs typeface="Arial" panose="020B0604020202020204" pitchFamily="34" charset="0"/>
                        </a:rPr>
                        <a:t>(re)definition of digital transformation processes</a:t>
                      </a:r>
                      <a:r>
                        <a:rPr lang="en-GB" sz="1100" b="0">
                          <a:latin typeface="Arial" panose="020B0604020202020204" pitchFamily="34" charset="0"/>
                          <a:cs typeface="Arial" panose="020B0604020202020204" pitchFamily="34" charset="0"/>
                        </a:rPr>
                        <a:t> depending on its role in the institution.</a:t>
                      </a:r>
                      <a:endParaRPr lang="en-GB" sz="1100" b="1">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0D1"/>
                    </a:solidFill>
                  </a:tcPr>
                </a:tc>
                <a:extLst>
                  <a:ext uri="{0D108BD9-81ED-4DB2-BD59-A6C34878D82A}">
                    <a16:rowId xmlns:a16="http://schemas.microsoft.com/office/drawing/2014/main" val="1873509053"/>
                  </a:ext>
                </a:extLst>
              </a:tr>
              <a:tr h="428400">
                <a:tc vMerge="1">
                  <a:txBody>
                    <a:bodyPr/>
                    <a:lstStyle/>
                    <a:p>
                      <a:endParaRPr lang="en-GB" sz="1100" b="0" i="1">
                        <a:latin typeface="Arial" panose="020B0604020202020204" pitchFamily="34" charset="0"/>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0D1"/>
                    </a:solidFill>
                  </a:tcPr>
                </a:tc>
                <a:tc>
                  <a:txBody>
                    <a:bodyPr/>
                    <a:lstStyle/>
                    <a:p>
                      <a:r>
                        <a:rPr lang="en-GB" sz="1100" b="1">
                          <a:latin typeface="Arial" panose="020B0604020202020204" pitchFamily="34" charset="0"/>
                          <a:cs typeface="Arial" panose="020B0604020202020204" pitchFamily="34" charset="0"/>
                        </a:rPr>
                        <a:t>10.2. </a:t>
                      </a:r>
                      <a:r>
                        <a:rPr lang="en-GB" sz="1100" b="1" kern="1200">
                          <a:solidFill>
                            <a:schemeClr val="dk1"/>
                          </a:solidFill>
                          <a:latin typeface="Arial" panose="020B0604020202020204" pitchFamily="34" charset="0"/>
                          <a:ea typeface="+mn-ea"/>
                          <a:cs typeface="Arial" panose="020B0604020202020204" pitchFamily="34" charset="0"/>
                        </a:rPr>
                        <a:t>Searches </a:t>
                      </a:r>
                      <a:r>
                        <a:rPr lang="en-GB" sz="1100" b="0" kern="1200">
                          <a:solidFill>
                            <a:schemeClr val="dk1"/>
                          </a:solidFill>
                          <a:latin typeface="Arial" panose="020B0604020202020204" pitchFamily="34" charset="0"/>
                          <a:ea typeface="+mn-ea"/>
                          <a:cs typeface="Arial" panose="020B0604020202020204" pitchFamily="34" charset="0"/>
                        </a:rPr>
                        <a:t>and</a:t>
                      </a:r>
                      <a:r>
                        <a:rPr lang="en-GB" sz="1100" b="1" kern="1200">
                          <a:solidFill>
                            <a:schemeClr val="dk1"/>
                          </a:solidFill>
                          <a:latin typeface="Arial" panose="020B0604020202020204" pitchFamily="34" charset="0"/>
                          <a:ea typeface="+mn-ea"/>
                          <a:cs typeface="Arial" panose="020B0604020202020204" pitchFamily="34" charset="0"/>
                        </a:rPr>
                        <a:t> prioritizes </a:t>
                      </a:r>
                      <a:r>
                        <a:rPr lang="en-GB" sz="1100" b="0">
                          <a:latin typeface="Arial" panose="020B0604020202020204" pitchFamily="34" charset="0"/>
                          <a:cs typeface="Arial" panose="020B0604020202020204" pitchFamily="34" charset="0"/>
                        </a:rPr>
                        <a:t>the creation of </a:t>
                      </a:r>
                      <a:r>
                        <a:rPr lang="en-GB" sz="1100" b="1" kern="1200">
                          <a:solidFill>
                            <a:schemeClr val="dk1"/>
                          </a:solidFill>
                          <a:latin typeface="Arial" panose="020B0604020202020204" pitchFamily="34" charset="0"/>
                          <a:ea typeface="+mn-ea"/>
                          <a:cs typeface="Arial" panose="020B0604020202020204" pitchFamily="34" charset="0"/>
                        </a:rPr>
                        <a:t>solutions</a:t>
                      </a:r>
                      <a:r>
                        <a:rPr lang="en-GB" sz="1100" b="0">
                          <a:latin typeface="Arial" panose="020B0604020202020204" pitchFamily="34" charset="0"/>
                          <a:cs typeface="Arial" panose="020B0604020202020204" pitchFamily="34" charset="0"/>
                        </a:rPr>
                        <a:t> and/or </a:t>
                      </a:r>
                      <a:r>
                        <a:rPr lang="en-GB" sz="1100" b="1" kern="1200">
                          <a:solidFill>
                            <a:schemeClr val="dk1"/>
                          </a:solidFill>
                          <a:latin typeface="Arial" panose="020B0604020202020204" pitchFamily="34" charset="0"/>
                          <a:ea typeface="+mn-ea"/>
                          <a:cs typeface="Arial" panose="020B0604020202020204" pitchFamily="34" charset="0"/>
                        </a:rPr>
                        <a:t>digital</a:t>
                      </a:r>
                      <a:r>
                        <a:rPr lang="en-GB" sz="1100" b="0">
                          <a:latin typeface="Arial" panose="020B0604020202020204" pitchFamily="34" charset="0"/>
                          <a:cs typeface="Arial" panose="020B0604020202020204" pitchFamily="34" charset="0"/>
                        </a:rPr>
                        <a:t> </a:t>
                      </a:r>
                      <a:r>
                        <a:rPr lang="en-GB" sz="1100" b="1" kern="1200">
                          <a:solidFill>
                            <a:schemeClr val="dk1"/>
                          </a:solidFill>
                          <a:latin typeface="Arial" panose="020B0604020202020204" pitchFamily="34" charset="0"/>
                          <a:ea typeface="+mn-ea"/>
                          <a:cs typeface="Arial" panose="020B0604020202020204" pitchFamily="34" charset="0"/>
                        </a:rPr>
                        <a:t>products</a:t>
                      </a:r>
                      <a:r>
                        <a:rPr lang="en-GB" sz="1100" b="0">
                          <a:latin typeface="Arial" panose="020B0604020202020204" pitchFamily="34" charset="0"/>
                          <a:cs typeface="Arial" panose="020B0604020202020204" pitchFamily="34" charset="0"/>
                        </a:rPr>
                        <a:t> in the sanitary ambit, with regards to its professional role.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0D1"/>
                    </a:solidFill>
                  </a:tcPr>
                </a:tc>
                <a:extLst>
                  <a:ext uri="{0D108BD9-81ED-4DB2-BD59-A6C34878D82A}">
                    <a16:rowId xmlns:a16="http://schemas.microsoft.com/office/drawing/2014/main" val="2332022165"/>
                  </a:ext>
                </a:extLst>
              </a:tr>
              <a:tr h="428400">
                <a:tc vMerge="1">
                  <a:txBody>
                    <a:bodyPr/>
                    <a:lstStyle/>
                    <a:p>
                      <a:endParaRPr lang="en-GB"/>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solidFill>
                      <a:srgbClr val="FFE0D1"/>
                    </a:solidFill>
                  </a:tcPr>
                </a:tc>
                <a:tc>
                  <a:txBody>
                    <a:bodyPr/>
                    <a:lstStyle/>
                    <a:p>
                      <a:r>
                        <a:rPr lang="en-GB" sz="1100" b="1" kern="1200">
                          <a:solidFill>
                            <a:schemeClr val="dk1"/>
                          </a:solidFill>
                          <a:latin typeface="Arial" panose="020B0604020202020204" pitchFamily="34" charset="0"/>
                          <a:ea typeface="+mn-ea"/>
                          <a:cs typeface="Arial" panose="020B0604020202020204" pitchFamily="34" charset="0"/>
                        </a:rPr>
                        <a:t>10.3. Actively and constructively participates </a:t>
                      </a:r>
                      <a:r>
                        <a:rPr lang="en-GB" sz="1100" b="0" kern="1200">
                          <a:solidFill>
                            <a:schemeClr val="dk1"/>
                          </a:solidFill>
                          <a:latin typeface="Arial" panose="020B0604020202020204" pitchFamily="34" charset="0"/>
                          <a:ea typeface="+mn-ea"/>
                          <a:cs typeface="Arial" panose="020B0604020202020204" pitchFamily="34" charset="0"/>
                        </a:rPr>
                        <a:t>in the debate on </a:t>
                      </a:r>
                      <a:r>
                        <a:rPr lang="en-GB" sz="1100" b="1" kern="1200">
                          <a:solidFill>
                            <a:schemeClr val="dk1"/>
                          </a:solidFill>
                          <a:latin typeface="Arial" panose="020B0604020202020204" pitchFamily="34" charset="0"/>
                          <a:ea typeface="+mn-ea"/>
                          <a:cs typeface="Arial" panose="020B0604020202020204" pitchFamily="34" charset="0"/>
                        </a:rPr>
                        <a:t>digital transformation </a:t>
                      </a:r>
                      <a:r>
                        <a:rPr lang="en-GB" sz="1100" b="0" kern="1200">
                          <a:solidFill>
                            <a:schemeClr val="dk1"/>
                          </a:solidFill>
                          <a:latin typeface="Arial" panose="020B0604020202020204" pitchFamily="34" charset="0"/>
                          <a:ea typeface="+mn-ea"/>
                          <a:cs typeface="Arial" panose="020B0604020202020204" pitchFamily="34" charset="0"/>
                        </a:rPr>
                        <a:t>in the social and sanitary ambit.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FFE0D1"/>
                    </a:solidFill>
                  </a:tcPr>
                </a:tc>
                <a:extLst>
                  <a:ext uri="{0D108BD9-81ED-4DB2-BD59-A6C34878D82A}">
                    <a16:rowId xmlns:a16="http://schemas.microsoft.com/office/drawing/2014/main" val="1146607157"/>
                  </a:ext>
                </a:extLst>
              </a:tr>
            </a:tbl>
          </a:graphicData>
        </a:graphic>
      </p:graphicFrame>
      <p:sp>
        <p:nvSpPr>
          <p:cNvPr id="12" name="Rectángulo: esquinas redondeadas 38">
            <a:extLst>
              <a:ext uri="{FF2B5EF4-FFF2-40B4-BE49-F238E27FC236}">
                <a16:creationId xmlns:a16="http://schemas.microsoft.com/office/drawing/2014/main" id="{3D45080C-6F6D-9886-014B-928D6CEFFC00}"/>
              </a:ext>
            </a:extLst>
          </p:cNvPr>
          <p:cNvSpPr/>
          <p:nvPr/>
        </p:nvSpPr>
        <p:spPr>
          <a:xfrm>
            <a:off x="176255" y="1280560"/>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COMPDIG – Salut (4/5</a:t>
            </a:r>
            <a:r>
              <a:rPr kumimoji="0" lang="en-GB" sz="1250" b="1" i="0" u="none" strike="noStrike" kern="1200" cap="none" spc="0" normalizeH="0" baseline="0" noProof="0">
                <a:ln>
                  <a:noFill/>
                </a:ln>
                <a:solidFill>
                  <a:srgbClr val="000000"/>
                </a:solidFill>
                <a:effectLst/>
                <a:uLnTx/>
                <a:uFillTx/>
                <a:latin typeface="Arial"/>
                <a:ea typeface="+mn-ea"/>
                <a:cs typeface="+mn-cs"/>
              </a:rPr>
              <a:t>)        </a:t>
            </a:r>
          </a:p>
        </p:txBody>
      </p:sp>
      <p:sp>
        <p:nvSpPr>
          <p:cNvPr id="15" name="Rectángulo: esquinas redondeadas 38">
            <a:extLst>
              <a:ext uri="{FF2B5EF4-FFF2-40B4-BE49-F238E27FC236}">
                <a16:creationId xmlns:a16="http://schemas.microsoft.com/office/drawing/2014/main" id="{A5A29925-EAE6-76E1-E2C3-69E93692DBA2}"/>
              </a:ext>
            </a:extLst>
          </p:cNvPr>
          <p:cNvSpPr/>
          <p:nvPr/>
        </p:nvSpPr>
        <p:spPr>
          <a:xfrm>
            <a:off x="6331133" y="1271808"/>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6" name="Google Shape;417;p5" descr="{&quot;Key&quot;:&quot;POWER_USER_SHAPE_ICON&quot;,&quot;Value&quot;:&quot;POWER_USER_SHAPE_ICON_STYLE_1&quot;}">
            <a:extLst>
              <a:ext uri="{FF2B5EF4-FFF2-40B4-BE49-F238E27FC236}">
                <a16:creationId xmlns:a16="http://schemas.microsoft.com/office/drawing/2014/main" id="{13A96679-C51B-CA20-274B-E7184EEE71B5}"/>
              </a:ext>
            </a:extLst>
          </p:cNvPr>
          <p:cNvSpPr/>
          <p:nvPr/>
        </p:nvSpPr>
        <p:spPr>
          <a:xfrm>
            <a:off x="6477976" y="1332326"/>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7" name="Grupo 16">
            <a:extLst>
              <a:ext uri="{FF2B5EF4-FFF2-40B4-BE49-F238E27FC236}">
                <a16:creationId xmlns:a16="http://schemas.microsoft.com/office/drawing/2014/main" id="{0BB4C4E5-A139-99FF-2BED-0B95F2E3916A}"/>
              </a:ext>
            </a:extLst>
          </p:cNvPr>
          <p:cNvGrpSpPr/>
          <p:nvPr/>
        </p:nvGrpSpPr>
        <p:grpSpPr>
          <a:xfrm>
            <a:off x="7069790" y="1333910"/>
            <a:ext cx="238968" cy="306602"/>
            <a:chOff x="7069790" y="1349732"/>
            <a:chExt cx="238968" cy="306602"/>
          </a:xfrm>
          <a:solidFill>
            <a:srgbClr val="C8DBDE"/>
          </a:solidFill>
        </p:grpSpPr>
        <p:sp>
          <p:nvSpPr>
            <p:cNvPr id="18" name="Google Shape;411;p5">
              <a:extLst>
                <a:ext uri="{FF2B5EF4-FFF2-40B4-BE49-F238E27FC236}">
                  <a16:creationId xmlns:a16="http://schemas.microsoft.com/office/drawing/2014/main" id="{B53CF847-9E31-6429-A4D4-0E051EB3D39F}"/>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2;p5">
              <a:extLst>
                <a:ext uri="{FF2B5EF4-FFF2-40B4-BE49-F238E27FC236}">
                  <a16:creationId xmlns:a16="http://schemas.microsoft.com/office/drawing/2014/main" id="{9BEC715E-ED5F-1850-7B17-2C3C10A5C2D9}"/>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3;p5">
              <a:extLst>
                <a:ext uri="{FF2B5EF4-FFF2-40B4-BE49-F238E27FC236}">
                  <a16:creationId xmlns:a16="http://schemas.microsoft.com/office/drawing/2014/main" id="{AC11C440-39AE-8843-CD5F-726770573763}"/>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14;p5">
              <a:extLst>
                <a:ext uri="{FF2B5EF4-FFF2-40B4-BE49-F238E27FC236}">
                  <a16:creationId xmlns:a16="http://schemas.microsoft.com/office/drawing/2014/main" id="{22B92C5E-3C05-A896-0053-3D869EC63252}"/>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5;p5">
              <a:extLst>
                <a:ext uri="{FF2B5EF4-FFF2-40B4-BE49-F238E27FC236}">
                  <a16:creationId xmlns:a16="http://schemas.microsoft.com/office/drawing/2014/main" id="{2994829E-F340-FB4F-475A-43815FF36BBC}"/>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23" name="Grupo 22">
            <a:extLst>
              <a:ext uri="{FF2B5EF4-FFF2-40B4-BE49-F238E27FC236}">
                <a16:creationId xmlns:a16="http://schemas.microsoft.com/office/drawing/2014/main" id="{6A97F312-6860-C548-A586-14373C2B758D}"/>
              </a:ext>
            </a:extLst>
          </p:cNvPr>
          <p:cNvGrpSpPr/>
          <p:nvPr/>
        </p:nvGrpSpPr>
        <p:grpSpPr>
          <a:xfrm>
            <a:off x="6771952" y="1344812"/>
            <a:ext cx="238968" cy="284798"/>
            <a:chOff x="6771952" y="1360634"/>
            <a:chExt cx="238968" cy="284798"/>
          </a:xfrm>
        </p:grpSpPr>
        <p:sp>
          <p:nvSpPr>
            <p:cNvPr id="24" name="Google Shape;408;p5">
              <a:extLst>
                <a:ext uri="{FF2B5EF4-FFF2-40B4-BE49-F238E27FC236}">
                  <a16:creationId xmlns:a16="http://schemas.microsoft.com/office/drawing/2014/main" id="{87CC9C2C-5888-ADFB-85F5-45B5ACE90406}"/>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09;p5">
              <a:extLst>
                <a:ext uri="{FF2B5EF4-FFF2-40B4-BE49-F238E27FC236}">
                  <a16:creationId xmlns:a16="http://schemas.microsoft.com/office/drawing/2014/main" id="{782A13E3-F870-5A7D-7A45-AEF8FF6B9D1C}"/>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6" name="Slide Number Placeholder 4">
            <a:extLst>
              <a:ext uri="{FF2B5EF4-FFF2-40B4-BE49-F238E27FC236}">
                <a16:creationId xmlns:a16="http://schemas.microsoft.com/office/drawing/2014/main" id="{8DB3FF6D-8656-C43A-7282-F9DFDD396F34}"/>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22</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4" name="Elipse 3">
            <a:extLst>
              <a:ext uri="{FF2B5EF4-FFF2-40B4-BE49-F238E27FC236}">
                <a16:creationId xmlns:a16="http://schemas.microsoft.com/office/drawing/2014/main" id="{A40E2DB8-9EB0-D65F-A5B7-02C35DBEB02C}"/>
              </a:ext>
            </a:extLst>
          </p:cNvPr>
          <p:cNvSpPr/>
          <p:nvPr/>
        </p:nvSpPr>
        <p:spPr>
          <a:xfrm>
            <a:off x="165622" y="1280433"/>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4</a:t>
            </a:r>
          </a:p>
        </p:txBody>
      </p:sp>
      <p:sp>
        <p:nvSpPr>
          <p:cNvPr id="7" name="Título 78">
            <a:extLst>
              <a:ext uri="{FF2B5EF4-FFF2-40B4-BE49-F238E27FC236}">
                <a16:creationId xmlns:a16="http://schemas.microsoft.com/office/drawing/2014/main" id="{AB852BE5-222E-DBB7-EB18-0CD388446A78}"/>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pic>
        <p:nvPicPr>
          <p:cNvPr id="10" name="Picture 6" descr="Mapa de Competències Digitals per als professionals de Salut">
            <a:extLst>
              <a:ext uri="{FF2B5EF4-FFF2-40B4-BE49-F238E27FC236}">
                <a16:creationId xmlns:a16="http://schemas.microsoft.com/office/drawing/2014/main" id="{A61DB503-E130-2B36-C37D-652A09AB6B4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01891" y="6029723"/>
            <a:ext cx="259433" cy="2594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Mapa de Competències Digitals per als professionals de Salut">
            <a:extLst>
              <a:ext uri="{FF2B5EF4-FFF2-40B4-BE49-F238E27FC236}">
                <a16:creationId xmlns:a16="http://schemas.microsoft.com/office/drawing/2014/main" id="{3907FA8A-9C43-36F8-471D-6B656B0D5BB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1891" y="2092479"/>
            <a:ext cx="259433" cy="25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092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IV. Description of the Professional</a:t>
            </a:r>
            <a:r>
              <a:rPr lang="en-GB" sz="1070" b="1">
                <a:solidFill>
                  <a:srgbClr val="FFFFFF"/>
                </a:solidFill>
                <a:latin typeface="Arial"/>
              </a:rPr>
              <a:t> Digital Profiles </a:t>
            </a:r>
            <a:endParaRPr kumimoji="0" lang="en-GB" sz="1070" b="1" i="0" u="none" strike="noStrike" kern="1200" cap="none" spc="0" normalizeH="0" baseline="0" noProof="0">
              <a:ln>
                <a:noFill/>
              </a:ln>
              <a:solidFill>
                <a:srgbClr val="FFFFFF"/>
              </a:solidFill>
              <a:effectLst/>
              <a:uLnTx/>
              <a:uFillTx/>
              <a:latin typeface="Arial"/>
              <a:ea typeface="+mn-ea"/>
              <a:cs typeface="+mn-cs"/>
            </a:endParaRP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54988"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GB" sz="1100">
                <a:solidFill>
                  <a:schemeClr val="tx1"/>
                </a:solidFill>
                <a:latin typeface="Arial" panose="020B0604020202020204" pitchFamily="34" charset="0"/>
                <a:cs typeface="Arial" panose="020B0604020202020204" pitchFamily="34" charset="0"/>
              </a:rPr>
              <a:t>In the process of developing an evaluation and accreditation model for the previously stated competencies, it was felt that, given the  </a:t>
            </a:r>
            <a:r>
              <a:rPr lang="en-GB" sz="1100" b="1">
                <a:solidFill>
                  <a:schemeClr val="tx1"/>
                </a:solidFill>
                <a:latin typeface="Arial" panose="020B0604020202020204" pitchFamily="34" charset="0"/>
                <a:cs typeface="Arial" panose="020B0604020202020204" pitchFamily="34" charset="0"/>
              </a:rPr>
              <a:t>heterogeneity of roles </a:t>
            </a:r>
            <a:r>
              <a:rPr lang="en-GB" sz="1100">
                <a:solidFill>
                  <a:schemeClr val="tx1"/>
                </a:solidFill>
                <a:latin typeface="Arial" panose="020B0604020202020204" pitchFamily="34" charset="0"/>
                <a:cs typeface="Arial" panose="020B0604020202020204" pitchFamily="34" charset="0"/>
              </a:rPr>
              <a:t>and </a:t>
            </a:r>
            <a:r>
              <a:rPr lang="en-GB" sz="1100" b="1">
                <a:solidFill>
                  <a:schemeClr val="tx1"/>
                </a:solidFill>
                <a:latin typeface="Arial" panose="020B0604020202020204" pitchFamily="34" charset="0"/>
                <a:cs typeface="Arial" panose="020B0604020202020204" pitchFamily="34" charset="0"/>
              </a:rPr>
              <a:t>tasks</a:t>
            </a:r>
            <a:r>
              <a:rPr lang="en-GB" sz="1100">
                <a:solidFill>
                  <a:schemeClr val="tx1"/>
                </a:solidFill>
                <a:latin typeface="Arial" panose="020B0604020202020204" pitchFamily="34" charset="0"/>
                <a:cs typeface="Arial" panose="020B0604020202020204" pitchFamily="34" charset="0"/>
              </a:rPr>
              <a:t> in the health sector, it would not be possible to properly evaluate all healthcare workers with one common test. Taking this into account, four</a:t>
            </a:r>
            <a:r>
              <a:rPr lang="en-GB" sz="1100" b="1">
                <a:solidFill>
                  <a:schemeClr val="tx1"/>
                </a:solidFill>
                <a:latin typeface="Arial" panose="020B0604020202020204" pitchFamily="34" charset="0"/>
                <a:cs typeface="Arial" panose="020B0604020202020204" pitchFamily="34" charset="0"/>
              </a:rPr>
              <a:t> professional profiles were defined:</a:t>
            </a: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b="1">
              <a:solidFill>
                <a:schemeClr val="tx1"/>
              </a:solidFill>
              <a:latin typeface="Arial" panose="020B0604020202020204" pitchFamily="34" charset="0"/>
              <a:cs typeface="Arial" panose="020B0604020202020204" pitchFamily="34" charset="0"/>
            </a:endParaRPr>
          </a:p>
          <a:p>
            <a:pPr algn="just"/>
            <a:endParaRPr lang="en-GB" sz="1100">
              <a:solidFill>
                <a:schemeClr val="tx1"/>
              </a:solidFill>
              <a:latin typeface="Arial" panose="020B0604020202020204" pitchFamily="34" charset="0"/>
              <a:cs typeface="Arial" panose="020B0604020202020204" pitchFamily="34" charset="0"/>
            </a:endParaRPr>
          </a:p>
          <a:p>
            <a:pPr algn="just"/>
            <a:r>
              <a:rPr lang="en-GB" sz="1100">
                <a:solidFill>
                  <a:schemeClr val="tx1"/>
                </a:solidFill>
                <a:latin typeface="Arial" panose="020B0604020202020204" pitchFamily="34" charset="0"/>
                <a:cs typeface="Arial" panose="020B0604020202020204" pitchFamily="34" charset="0"/>
              </a:rPr>
              <a:t>A common evaluation model was </a:t>
            </a:r>
            <a:r>
              <a:rPr lang="en-GB" sz="1100" b="1">
                <a:solidFill>
                  <a:schemeClr val="tx1"/>
                </a:solidFill>
                <a:latin typeface="Arial" panose="020B0604020202020204" pitchFamily="34" charset="0"/>
                <a:cs typeface="Arial" panose="020B0604020202020204" pitchFamily="34" charset="0"/>
              </a:rPr>
              <a:t>designed but contextualized in the defined profiles.</a:t>
            </a:r>
            <a:r>
              <a:rPr lang="en-GB" sz="1100">
                <a:solidFill>
                  <a:schemeClr val="tx1"/>
                </a:solidFill>
                <a:latin typeface="Arial" panose="020B0604020202020204" pitchFamily="34" charset="0"/>
                <a:cs typeface="Arial" panose="020B0604020202020204" pitchFamily="34" charset="0"/>
              </a:rPr>
              <a:t> It was </a:t>
            </a:r>
            <a:r>
              <a:rPr lang="en-GB" sz="1100" b="1">
                <a:solidFill>
                  <a:schemeClr val="tx1"/>
                </a:solidFill>
                <a:latin typeface="Arial" panose="020B0604020202020204" pitchFamily="34" charset="0"/>
                <a:cs typeface="Arial" panose="020B0604020202020204" pitchFamily="34" charset="0"/>
              </a:rPr>
              <a:t>piloted in an assimilable environment</a:t>
            </a:r>
            <a:r>
              <a:rPr lang="en-GB" sz="1100">
                <a:solidFill>
                  <a:schemeClr val="tx1"/>
                </a:solidFill>
                <a:latin typeface="Arial" panose="020B0604020202020204" pitchFamily="34" charset="0"/>
                <a:cs typeface="Arial" panose="020B0604020202020204" pitchFamily="34" charset="0"/>
              </a:rPr>
              <a:t> in the telematic test of ACTIC, with the </a:t>
            </a:r>
            <a:r>
              <a:rPr lang="en-GB" sz="1100" b="1">
                <a:solidFill>
                  <a:schemeClr val="tx1"/>
                </a:solidFill>
                <a:latin typeface="Arial" panose="020B0604020202020204" pitchFamily="34" charset="0"/>
                <a:cs typeface="Arial" panose="020B0604020202020204" pitchFamily="34" charset="0"/>
              </a:rPr>
              <a:t>objective</a:t>
            </a:r>
            <a:r>
              <a:rPr lang="en-GB" sz="1100">
                <a:solidFill>
                  <a:schemeClr val="tx1"/>
                </a:solidFill>
                <a:latin typeface="Arial" panose="020B0604020202020204" pitchFamily="34" charset="0"/>
                <a:cs typeface="Arial" panose="020B0604020202020204" pitchFamily="34" charset="0"/>
              </a:rPr>
              <a:t> of </a:t>
            </a:r>
            <a:r>
              <a:rPr lang="en-GB" sz="1100" b="1">
                <a:solidFill>
                  <a:schemeClr val="tx1"/>
                </a:solidFill>
                <a:latin typeface="Arial" panose="020B0604020202020204" pitchFamily="34" charset="0"/>
                <a:cs typeface="Arial" panose="020B0604020202020204" pitchFamily="34" charset="0"/>
              </a:rPr>
              <a:t>identifying improvements from </a:t>
            </a:r>
            <a:r>
              <a:rPr lang="en-GB" sz="1100">
                <a:solidFill>
                  <a:schemeClr val="tx1"/>
                </a:solidFill>
                <a:latin typeface="Arial" panose="020B0604020202020204" pitchFamily="34" charset="0"/>
                <a:cs typeface="Arial" panose="020B0604020202020204" pitchFamily="34" charset="0"/>
              </a:rPr>
              <a:t>the point of view of the </a:t>
            </a:r>
            <a:r>
              <a:rPr lang="en-GB" sz="1100" b="1">
                <a:solidFill>
                  <a:schemeClr val="tx1"/>
                </a:solidFill>
                <a:latin typeface="Arial" panose="020B0604020202020204" pitchFamily="34" charset="0"/>
                <a:cs typeface="Arial" panose="020B0604020202020204" pitchFamily="34" charset="0"/>
              </a:rPr>
              <a:t>professional training model </a:t>
            </a:r>
            <a:r>
              <a:rPr lang="en-GB" sz="1100">
                <a:solidFill>
                  <a:schemeClr val="tx1"/>
                </a:solidFill>
                <a:latin typeface="Arial" panose="020B0604020202020204" pitchFamily="34" charset="0"/>
                <a:cs typeface="Arial" panose="020B0604020202020204" pitchFamily="34" charset="0"/>
              </a:rPr>
              <a:t>(time, number and type of questions, professional profiles, etc…). </a:t>
            </a:r>
            <a:r>
              <a:rPr lang="en-GB" sz="1100" b="1">
                <a:solidFill>
                  <a:schemeClr val="tx1"/>
                </a:solidFill>
                <a:latin typeface="Arial" panose="020B0604020202020204" pitchFamily="34" charset="0"/>
                <a:cs typeface="Arial" panose="020B0604020202020204" pitchFamily="34" charset="0"/>
              </a:rPr>
              <a:t>122 professionals </a:t>
            </a:r>
            <a:r>
              <a:rPr lang="en-GB" sz="1100">
                <a:solidFill>
                  <a:schemeClr val="tx1"/>
                </a:solidFill>
                <a:latin typeface="Arial" panose="020B0604020202020204" pitchFamily="34" charset="0"/>
                <a:cs typeface="Arial" panose="020B0604020202020204" pitchFamily="34" charset="0"/>
              </a:rPr>
              <a:t>participated in the study</a:t>
            </a:r>
            <a:r>
              <a:rPr lang="en-GB" sz="1100" baseline="30000">
                <a:solidFill>
                  <a:schemeClr val="tx1"/>
                </a:solidFill>
                <a:latin typeface="Arial" panose="020B0604020202020204" pitchFamily="34" charset="0"/>
                <a:cs typeface="Arial" panose="020B0604020202020204" pitchFamily="34" charset="0"/>
              </a:rPr>
              <a:t>8</a:t>
            </a:r>
            <a:r>
              <a:rPr lang="en-GB" sz="1100">
                <a:solidFill>
                  <a:schemeClr val="tx1"/>
                </a:solidFill>
                <a:latin typeface="Arial" panose="020B0604020202020204" pitchFamily="34" charset="0"/>
                <a:cs typeface="Arial" panose="020B0604020202020204" pitchFamily="34" charset="0"/>
              </a:rPr>
              <a:t>. The conclusions of this study determined that It is </a:t>
            </a:r>
            <a:r>
              <a:rPr lang="en-GB" sz="1100" b="1">
                <a:solidFill>
                  <a:schemeClr val="tx1"/>
                </a:solidFill>
                <a:latin typeface="Arial" panose="020B0604020202020204" pitchFamily="34" charset="0"/>
                <a:cs typeface="Arial" panose="020B0604020202020204" pitchFamily="34" charset="0"/>
              </a:rPr>
              <a:t>necessary to review the evaluation and accreditation strategy </a:t>
            </a:r>
            <a:r>
              <a:rPr lang="en-GB" sz="1100">
                <a:solidFill>
                  <a:schemeClr val="tx1"/>
                </a:solidFill>
                <a:latin typeface="Arial" panose="020B0604020202020204" pitchFamily="34" charset="0"/>
                <a:cs typeface="Arial" panose="020B0604020202020204" pitchFamily="34" charset="0"/>
              </a:rPr>
              <a:t>of the project.</a:t>
            </a:r>
          </a:p>
          <a:p>
            <a:pPr algn="just"/>
            <a:endParaRPr lang="en-GB" sz="1100">
              <a:solidFill>
                <a:schemeClr val="tx1"/>
              </a:solidFill>
              <a:latin typeface="Arial" panose="020B0604020202020204" pitchFamily="34" charset="0"/>
              <a:cs typeface="Arial" panose="020B0604020202020204" pitchFamily="34" charset="0"/>
            </a:endParaRPr>
          </a:p>
          <a:p>
            <a:pPr algn="just"/>
            <a:r>
              <a:rPr lang="en-GB" sz="1100">
                <a:solidFill>
                  <a:schemeClr val="tx1"/>
                </a:solidFill>
                <a:latin typeface="Arial" panose="020B0604020202020204" pitchFamily="34" charset="0"/>
                <a:cs typeface="Arial" panose="020B0604020202020204" pitchFamily="34" charset="0"/>
              </a:rPr>
              <a:t>Currently, a </a:t>
            </a:r>
            <a:r>
              <a:rPr lang="en-GB" sz="1100" b="1">
                <a:solidFill>
                  <a:schemeClr val="tx1"/>
                </a:solidFill>
                <a:latin typeface="Arial" panose="020B0604020202020204" pitchFamily="34" charset="0"/>
                <a:cs typeface="Arial" panose="020B0604020202020204" pitchFamily="34" charset="0"/>
              </a:rPr>
              <a:t>review of the framework </a:t>
            </a:r>
            <a:r>
              <a:rPr lang="en-GB" sz="1100">
                <a:solidFill>
                  <a:schemeClr val="tx1"/>
                </a:solidFill>
                <a:latin typeface="Arial" panose="020B0604020202020204" pitchFamily="34" charset="0"/>
                <a:cs typeface="Arial" panose="020B0604020202020204" pitchFamily="34" charset="0"/>
              </a:rPr>
              <a:t>is being carried out to make the </a:t>
            </a:r>
            <a:r>
              <a:rPr lang="en-GB" sz="1100" b="1">
                <a:solidFill>
                  <a:schemeClr val="tx1"/>
                </a:solidFill>
                <a:latin typeface="Arial" panose="020B0604020202020204" pitchFamily="34" charset="0"/>
                <a:cs typeface="Arial" panose="020B0604020202020204" pitchFamily="34" charset="0"/>
              </a:rPr>
              <a:t>necessary adjustments </a:t>
            </a:r>
            <a:r>
              <a:rPr lang="en-GB" sz="1100">
                <a:solidFill>
                  <a:schemeClr val="tx1"/>
                </a:solidFill>
                <a:latin typeface="Arial" panose="020B0604020202020204" pitchFamily="34" charset="0"/>
                <a:cs typeface="Arial" panose="020B0604020202020204" pitchFamily="34" charset="0"/>
              </a:rPr>
              <a:t>from the results obtained in the different studies carried out. </a:t>
            </a:r>
          </a:p>
          <a:p>
            <a:pPr algn="just"/>
            <a:endParaRPr lang="en-GB" sz="1100">
              <a:solidFill>
                <a:schemeClr val="tx1"/>
              </a:solidFill>
              <a:latin typeface="Arial" panose="020B0604020202020204" pitchFamily="34" charset="0"/>
              <a:cs typeface="Arial" panose="020B0604020202020204" pitchFamily="34" charset="0"/>
            </a:endParaRPr>
          </a:p>
          <a:p>
            <a:pPr algn="just"/>
            <a:endParaRPr lang="en-GB" sz="1100">
              <a:solidFill>
                <a:schemeClr val="tx1"/>
              </a:solidFill>
              <a:latin typeface="Arial" panose="020B0604020202020204" pitchFamily="34" charset="0"/>
              <a:cs typeface="Arial" panose="020B0604020202020204" pitchFamily="34" charset="0"/>
            </a:endParaRPr>
          </a:p>
        </p:txBody>
      </p:sp>
      <p:sp>
        <p:nvSpPr>
          <p:cNvPr id="12" name="Rectángulo: esquinas redondeadas 38">
            <a:extLst>
              <a:ext uri="{FF2B5EF4-FFF2-40B4-BE49-F238E27FC236}">
                <a16:creationId xmlns:a16="http://schemas.microsoft.com/office/drawing/2014/main" id="{3D45080C-6F6D-9886-014B-928D6CEFFC00}"/>
              </a:ext>
            </a:extLst>
          </p:cNvPr>
          <p:cNvSpPr/>
          <p:nvPr/>
        </p:nvSpPr>
        <p:spPr>
          <a:xfrm>
            <a:off x="176255" y="1280560"/>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COMPDIG – Salut (5/5</a:t>
            </a:r>
            <a:r>
              <a:rPr kumimoji="0" lang="en-GB" sz="1250" b="1" i="0" u="none" strike="noStrike" kern="1200" cap="none" spc="0" normalizeH="0" baseline="0" noProof="0">
                <a:ln>
                  <a:noFill/>
                </a:ln>
                <a:solidFill>
                  <a:srgbClr val="000000"/>
                </a:solidFill>
                <a:effectLst/>
                <a:uLnTx/>
                <a:uFillTx/>
                <a:latin typeface="Arial"/>
                <a:ea typeface="+mn-ea"/>
                <a:cs typeface="+mn-cs"/>
              </a:rPr>
              <a:t>)        </a:t>
            </a:r>
          </a:p>
        </p:txBody>
      </p:sp>
      <p:sp>
        <p:nvSpPr>
          <p:cNvPr id="15" name="Rectángulo: esquinas redondeadas 38">
            <a:extLst>
              <a:ext uri="{FF2B5EF4-FFF2-40B4-BE49-F238E27FC236}">
                <a16:creationId xmlns:a16="http://schemas.microsoft.com/office/drawing/2014/main" id="{A5A29925-EAE6-76E1-E2C3-69E93692DBA2}"/>
              </a:ext>
            </a:extLst>
          </p:cNvPr>
          <p:cNvSpPr/>
          <p:nvPr/>
        </p:nvSpPr>
        <p:spPr>
          <a:xfrm>
            <a:off x="6331133" y="1271808"/>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6" name="Google Shape;417;p5" descr="{&quot;Key&quot;:&quot;POWER_USER_SHAPE_ICON&quot;,&quot;Value&quot;:&quot;POWER_USER_SHAPE_ICON_STYLE_1&quot;}">
            <a:extLst>
              <a:ext uri="{FF2B5EF4-FFF2-40B4-BE49-F238E27FC236}">
                <a16:creationId xmlns:a16="http://schemas.microsoft.com/office/drawing/2014/main" id="{13A96679-C51B-CA20-274B-E7184EEE71B5}"/>
              </a:ext>
            </a:extLst>
          </p:cNvPr>
          <p:cNvSpPr/>
          <p:nvPr/>
        </p:nvSpPr>
        <p:spPr>
          <a:xfrm>
            <a:off x="6477976" y="1332326"/>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7" name="Grupo 16">
            <a:extLst>
              <a:ext uri="{FF2B5EF4-FFF2-40B4-BE49-F238E27FC236}">
                <a16:creationId xmlns:a16="http://schemas.microsoft.com/office/drawing/2014/main" id="{0BB4C4E5-A139-99FF-2BED-0B95F2E3916A}"/>
              </a:ext>
            </a:extLst>
          </p:cNvPr>
          <p:cNvGrpSpPr/>
          <p:nvPr/>
        </p:nvGrpSpPr>
        <p:grpSpPr>
          <a:xfrm>
            <a:off x="7069790" y="1333910"/>
            <a:ext cx="238968" cy="306602"/>
            <a:chOff x="7069790" y="1349732"/>
            <a:chExt cx="238968" cy="306602"/>
          </a:xfrm>
          <a:solidFill>
            <a:srgbClr val="C8DBDE"/>
          </a:solidFill>
        </p:grpSpPr>
        <p:sp>
          <p:nvSpPr>
            <p:cNvPr id="18" name="Google Shape;411;p5">
              <a:extLst>
                <a:ext uri="{FF2B5EF4-FFF2-40B4-BE49-F238E27FC236}">
                  <a16:creationId xmlns:a16="http://schemas.microsoft.com/office/drawing/2014/main" id="{B53CF847-9E31-6429-A4D4-0E051EB3D39F}"/>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2;p5">
              <a:extLst>
                <a:ext uri="{FF2B5EF4-FFF2-40B4-BE49-F238E27FC236}">
                  <a16:creationId xmlns:a16="http://schemas.microsoft.com/office/drawing/2014/main" id="{9BEC715E-ED5F-1850-7B17-2C3C10A5C2D9}"/>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3;p5">
              <a:extLst>
                <a:ext uri="{FF2B5EF4-FFF2-40B4-BE49-F238E27FC236}">
                  <a16:creationId xmlns:a16="http://schemas.microsoft.com/office/drawing/2014/main" id="{AC11C440-39AE-8843-CD5F-726770573763}"/>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14;p5">
              <a:extLst>
                <a:ext uri="{FF2B5EF4-FFF2-40B4-BE49-F238E27FC236}">
                  <a16:creationId xmlns:a16="http://schemas.microsoft.com/office/drawing/2014/main" id="{22B92C5E-3C05-A896-0053-3D869EC63252}"/>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5;p5">
              <a:extLst>
                <a:ext uri="{FF2B5EF4-FFF2-40B4-BE49-F238E27FC236}">
                  <a16:creationId xmlns:a16="http://schemas.microsoft.com/office/drawing/2014/main" id="{2994829E-F340-FB4F-475A-43815FF36BBC}"/>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23" name="Grupo 22">
            <a:extLst>
              <a:ext uri="{FF2B5EF4-FFF2-40B4-BE49-F238E27FC236}">
                <a16:creationId xmlns:a16="http://schemas.microsoft.com/office/drawing/2014/main" id="{6A97F312-6860-C548-A586-14373C2B758D}"/>
              </a:ext>
            </a:extLst>
          </p:cNvPr>
          <p:cNvGrpSpPr/>
          <p:nvPr/>
        </p:nvGrpSpPr>
        <p:grpSpPr>
          <a:xfrm>
            <a:off x="6771952" y="1344812"/>
            <a:ext cx="238968" cy="284798"/>
            <a:chOff x="6771952" y="1360634"/>
            <a:chExt cx="238968" cy="284798"/>
          </a:xfrm>
        </p:grpSpPr>
        <p:sp>
          <p:nvSpPr>
            <p:cNvPr id="24" name="Google Shape;408;p5">
              <a:extLst>
                <a:ext uri="{FF2B5EF4-FFF2-40B4-BE49-F238E27FC236}">
                  <a16:creationId xmlns:a16="http://schemas.microsoft.com/office/drawing/2014/main" id="{87CC9C2C-5888-ADFB-85F5-45B5ACE90406}"/>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09;p5">
              <a:extLst>
                <a:ext uri="{FF2B5EF4-FFF2-40B4-BE49-F238E27FC236}">
                  <a16:creationId xmlns:a16="http://schemas.microsoft.com/office/drawing/2014/main" id="{782A13E3-F870-5A7D-7A45-AEF8FF6B9D1C}"/>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6" name="Slide Number Placeholder 4">
            <a:extLst>
              <a:ext uri="{FF2B5EF4-FFF2-40B4-BE49-F238E27FC236}">
                <a16:creationId xmlns:a16="http://schemas.microsoft.com/office/drawing/2014/main" id="{8DB3FF6D-8656-C43A-7282-F9DFDD396F34}"/>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23</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4" name="Elipse 3">
            <a:extLst>
              <a:ext uri="{FF2B5EF4-FFF2-40B4-BE49-F238E27FC236}">
                <a16:creationId xmlns:a16="http://schemas.microsoft.com/office/drawing/2014/main" id="{A40E2DB8-9EB0-D65F-A5B7-02C35DBEB02C}"/>
              </a:ext>
            </a:extLst>
          </p:cNvPr>
          <p:cNvSpPr/>
          <p:nvPr/>
        </p:nvSpPr>
        <p:spPr>
          <a:xfrm>
            <a:off x="165622" y="1280433"/>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4</a:t>
            </a:r>
          </a:p>
        </p:txBody>
      </p:sp>
      <p:sp>
        <p:nvSpPr>
          <p:cNvPr id="7" name="Título 78">
            <a:extLst>
              <a:ext uri="{FF2B5EF4-FFF2-40B4-BE49-F238E27FC236}">
                <a16:creationId xmlns:a16="http://schemas.microsoft.com/office/drawing/2014/main" id="{AB852BE5-222E-DBB7-EB18-0CD388446A78}"/>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grpSp>
        <p:nvGrpSpPr>
          <p:cNvPr id="58" name="Grupo 57">
            <a:extLst>
              <a:ext uri="{FF2B5EF4-FFF2-40B4-BE49-F238E27FC236}">
                <a16:creationId xmlns:a16="http://schemas.microsoft.com/office/drawing/2014/main" id="{C2E7A450-6DBC-EE39-4595-18D07CED7220}"/>
              </a:ext>
            </a:extLst>
          </p:cNvPr>
          <p:cNvGrpSpPr/>
          <p:nvPr/>
        </p:nvGrpSpPr>
        <p:grpSpPr>
          <a:xfrm>
            <a:off x="271117" y="2819632"/>
            <a:ext cx="7099641" cy="4558925"/>
            <a:chOff x="246443" y="3333982"/>
            <a:chExt cx="7099641" cy="4558925"/>
          </a:xfrm>
        </p:grpSpPr>
        <p:sp>
          <p:nvSpPr>
            <p:cNvPr id="5" name="CuadroTexto 4">
              <a:extLst>
                <a:ext uri="{FF2B5EF4-FFF2-40B4-BE49-F238E27FC236}">
                  <a16:creationId xmlns:a16="http://schemas.microsoft.com/office/drawing/2014/main" id="{9BA30755-94FC-23C0-1168-B32105850B5C}"/>
                </a:ext>
              </a:extLst>
            </p:cNvPr>
            <p:cNvSpPr txBox="1"/>
            <p:nvPr/>
          </p:nvSpPr>
          <p:spPr>
            <a:xfrm>
              <a:off x="910112" y="4047766"/>
              <a:ext cx="1820018" cy="430887"/>
            </a:xfrm>
            <a:prstGeom prst="rect">
              <a:avLst/>
            </a:prstGeom>
            <a:noFill/>
          </p:spPr>
          <p:txBody>
            <a:bodyPr wrap="square" rtlCol="0">
              <a:spAutoFit/>
            </a:bodyPr>
            <a:lstStyle/>
            <a:p>
              <a:r>
                <a:rPr lang="en-GB" sz="1100" b="1">
                  <a:solidFill>
                    <a:srgbClr val="002060"/>
                  </a:solidFill>
                  <a:latin typeface="Arial" panose="020B0604020202020204" pitchFamily="34" charset="0"/>
                  <a:cs typeface="Arial" panose="020B0604020202020204" pitchFamily="34" charset="0"/>
                </a:rPr>
                <a:t>Assistance with direct patient contact</a:t>
              </a:r>
            </a:p>
          </p:txBody>
        </p:sp>
        <p:sp>
          <p:nvSpPr>
            <p:cNvPr id="27" name="CuadroTexto 26">
              <a:extLst>
                <a:ext uri="{FF2B5EF4-FFF2-40B4-BE49-F238E27FC236}">
                  <a16:creationId xmlns:a16="http://schemas.microsoft.com/office/drawing/2014/main" id="{7C1F6C4D-31AB-B60F-31C2-E85D47F92347}"/>
                </a:ext>
              </a:extLst>
            </p:cNvPr>
            <p:cNvSpPr txBox="1"/>
            <p:nvPr/>
          </p:nvSpPr>
          <p:spPr>
            <a:xfrm>
              <a:off x="2737723" y="3878489"/>
              <a:ext cx="2290634" cy="769441"/>
            </a:xfrm>
            <a:prstGeom prst="rect">
              <a:avLst/>
            </a:prstGeom>
            <a:noFill/>
          </p:spPr>
          <p:txBody>
            <a:bodyPr wrap="square" rtlCol="0">
              <a:spAutoFit/>
            </a:bodyPr>
            <a:lstStyle/>
            <a:p>
              <a:pPr algn="just"/>
              <a:r>
                <a:rPr lang="en-GB" sz="1100">
                  <a:latin typeface="Arial" panose="020B0604020202020204" pitchFamily="34" charset="0"/>
                  <a:cs typeface="Arial" panose="020B0604020202020204" pitchFamily="34" charset="0"/>
                </a:rPr>
                <a:t>Professionals who spend more than 70% of their workday </a:t>
              </a:r>
              <a:r>
                <a:rPr lang="en-GB" sz="1100" b="1">
                  <a:latin typeface="Arial" panose="020B0604020202020204" pitchFamily="34" charset="0"/>
                  <a:cs typeface="Arial" panose="020B0604020202020204" pitchFamily="34" charset="0"/>
                </a:rPr>
                <a:t>giving assistance or service </a:t>
              </a:r>
              <a:r>
                <a:rPr lang="en-GB" sz="1100">
                  <a:latin typeface="Arial" panose="020B0604020202020204" pitchFamily="34" charset="0"/>
                  <a:cs typeface="Arial" panose="020B0604020202020204" pitchFamily="34" charset="0"/>
                </a:rPr>
                <a:t>to </a:t>
              </a:r>
              <a:r>
                <a:rPr lang="en-GB" sz="1100" b="1">
                  <a:latin typeface="Arial" panose="020B0604020202020204" pitchFamily="34" charset="0"/>
                  <a:cs typeface="Arial" panose="020B0604020202020204" pitchFamily="34" charset="0"/>
                </a:rPr>
                <a:t>patients directly</a:t>
              </a:r>
            </a:p>
          </p:txBody>
        </p:sp>
        <p:sp>
          <p:nvSpPr>
            <p:cNvPr id="28" name="CuadroTexto 27">
              <a:extLst>
                <a:ext uri="{FF2B5EF4-FFF2-40B4-BE49-F238E27FC236}">
                  <a16:creationId xmlns:a16="http://schemas.microsoft.com/office/drawing/2014/main" id="{D5BDA9E4-24D0-E965-5816-A6254665A9FE}"/>
                </a:ext>
              </a:extLst>
            </p:cNvPr>
            <p:cNvSpPr txBox="1"/>
            <p:nvPr/>
          </p:nvSpPr>
          <p:spPr>
            <a:xfrm>
              <a:off x="5310550" y="3709211"/>
              <a:ext cx="2035534" cy="1107996"/>
            </a:xfrm>
            <a:prstGeom prst="rect">
              <a:avLst/>
            </a:prstGeom>
            <a:noFill/>
          </p:spPr>
          <p:txBody>
            <a:bodyPr wrap="square" rtlCol="0">
              <a:spAutoFit/>
            </a:bodyPr>
            <a:lstStyle/>
            <a:p>
              <a:pPr marL="171450" indent="-171450" algn="just">
                <a:buFont typeface="Arial" panose="020B0604020202020204" pitchFamily="34" charset="0"/>
                <a:buChar char="•"/>
              </a:pPr>
              <a:r>
                <a:rPr lang="en-GB" sz="1100">
                  <a:latin typeface="Arial" panose="020B0604020202020204" pitchFamily="34" charset="0"/>
                  <a:cs typeface="Arial" panose="020B0604020202020204" pitchFamily="34" charset="0"/>
                </a:rPr>
                <a:t>Doctors </a:t>
              </a:r>
            </a:p>
            <a:p>
              <a:pPr marL="171450" indent="-171450" algn="just">
                <a:buFont typeface="Arial" panose="020B0604020202020204" pitchFamily="34" charset="0"/>
                <a:buChar char="•"/>
              </a:pPr>
              <a:r>
                <a:rPr lang="en-GB" sz="1100">
                  <a:latin typeface="Arial" panose="020B0604020202020204" pitchFamily="34" charset="0"/>
                  <a:cs typeface="Arial" panose="020B0604020202020204" pitchFamily="34" charset="0"/>
                </a:rPr>
                <a:t>Nurses</a:t>
              </a:r>
            </a:p>
            <a:p>
              <a:pPr marL="171450" indent="-171450" algn="just">
                <a:buFont typeface="Arial" panose="020B0604020202020204" pitchFamily="34" charset="0"/>
                <a:buChar char="•"/>
              </a:pPr>
              <a:r>
                <a:rPr lang="en-GB" sz="1100">
                  <a:latin typeface="Arial" panose="020B0604020202020204" pitchFamily="34" charset="0"/>
                  <a:cs typeface="Arial" panose="020B0604020202020204" pitchFamily="34" charset="0"/>
                </a:rPr>
                <a:t>Occupational therapists </a:t>
              </a:r>
            </a:p>
            <a:p>
              <a:pPr marL="171450" indent="-171450" algn="just">
                <a:buFont typeface="Arial" panose="020B0604020202020204" pitchFamily="34" charset="0"/>
                <a:buChar char="•"/>
              </a:pPr>
              <a:r>
                <a:rPr lang="en-GB" sz="1100">
                  <a:latin typeface="Arial" panose="020B0604020202020204" pitchFamily="34" charset="0"/>
                  <a:cs typeface="Arial" panose="020B0604020202020204" pitchFamily="34" charset="0"/>
                </a:rPr>
                <a:t>Logopaedist</a:t>
              </a:r>
            </a:p>
            <a:p>
              <a:pPr marL="171450" indent="-171450" algn="just">
                <a:buFont typeface="Arial" panose="020B0604020202020204" pitchFamily="34" charset="0"/>
                <a:buChar char="•"/>
              </a:pPr>
              <a:r>
                <a:rPr lang="en-GB" sz="1100">
                  <a:latin typeface="Arial" panose="020B0604020202020204" pitchFamily="34" charset="0"/>
                  <a:cs typeface="Arial" panose="020B0604020202020204" pitchFamily="34" charset="0"/>
                </a:rPr>
                <a:t>Optometrists</a:t>
              </a:r>
            </a:p>
            <a:p>
              <a:pPr marL="171450" indent="-171450" algn="just">
                <a:buFont typeface="Arial" panose="020B0604020202020204" pitchFamily="34" charset="0"/>
                <a:buChar char="•"/>
              </a:pPr>
              <a:r>
                <a:rPr lang="en-GB" sz="1100">
                  <a:latin typeface="Arial" panose="020B0604020202020204" pitchFamily="34" charset="0"/>
                  <a:cs typeface="Arial" panose="020B0604020202020204" pitchFamily="34" charset="0"/>
                </a:rPr>
                <a:t>Dental hygienist</a:t>
              </a:r>
            </a:p>
          </p:txBody>
        </p:sp>
        <p:pic>
          <p:nvPicPr>
            <p:cNvPr id="2050" name="Picture 2" descr="médico icono gratis">
              <a:extLst>
                <a:ext uri="{FF2B5EF4-FFF2-40B4-BE49-F238E27FC236}">
                  <a16:creationId xmlns:a16="http://schemas.microsoft.com/office/drawing/2014/main" id="{C92DEF0F-1CF7-FC49-7D4F-CDF9B58DFAC5}"/>
                </a:ext>
              </a:extLst>
            </p:cNvPr>
            <p:cNvPicPr>
              <a:picLocks noChangeAspect="1" noChangeArrowheads="1"/>
            </p:cNvPicPr>
            <p:nvPr/>
          </p:nvPicPr>
          <p:blipFill>
            <a:blip r:embed="rId3"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6443" y="3991834"/>
              <a:ext cx="542751" cy="542751"/>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573225FE-8EB6-2B8A-7C2B-04300C86D036}"/>
                </a:ext>
              </a:extLst>
            </p:cNvPr>
            <p:cNvSpPr txBox="1"/>
            <p:nvPr/>
          </p:nvSpPr>
          <p:spPr>
            <a:xfrm>
              <a:off x="910112" y="6109312"/>
              <a:ext cx="1736580" cy="430887"/>
            </a:xfrm>
            <a:prstGeom prst="rect">
              <a:avLst/>
            </a:prstGeom>
            <a:noFill/>
          </p:spPr>
          <p:txBody>
            <a:bodyPr wrap="square" rtlCol="0">
              <a:spAutoFit/>
            </a:bodyPr>
            <a:lstStyle/>
            <a:p>
              <a:r>
                <a:rPr lang="en-GB" sz="1100" b="1">
                  <a:solidFill>
                    <a:srgbClr val="002060"/>
                  </a:solidFill>
                  <a:latin typeface="Arial" panose="020B0604020202020204" pitchFamily="34" charset="0"/>
                  <a:cs typeface="Arial" panose="020B0604020202020204" pitchFamily="34" charset="0"/>
                </a:rPr>
                <a:t>Innovation, research and teaching</a:t>
              </a:r>
            </a:p>
          </p:txBody>
        </p:sp>
        <p:sp>
          <p:nvSpPr>
            <p:cNvPr id="31" name="CuadroTexto 30">
              <a:extLst>
                <a:ext uri="{FF2B5EF4-FFF2-40B4-BE49-F238E27FC236}">
                  <a16:creationId xmlns:a16="http://schemas.microsoft.com/office/drawing/2014/main" id="{B0B4BD3E-E087-BAC2-5149-7033321AC2E0}"/>
                </a:ext>
              </a:extLst>
            </p:cNvPr>
            <p:cNvSpPr txBox="1"/>
            <p:nvPr/>
          </p:nvSpPr>
          <p:spPr>
            <a:xfrm>
              <a:off x="2737723" y="5855396"/>
              <a:ext cx="2290634" cy="938719"/>
            </a:xfrm>
            <a:prstGeom prst="rect">
              <a:avLst/>
            </a:prstGeom>
            <a:noFill/>
          </p:spPr>
          <p:txBody>
            <a:bodyPr wrap="square" rtlCol="0">
              <a:spAutoFit/>
            </a:bodyPr>
            <a:lstStyle/>
            <a:p>
              <a:pPr algn="just"/>
              <a:r>
                <a:rPr lang="en-GB" sz="1100">
                  <a:latin typeface="Arial" panose="020B0604020202020204" pitchFamily="34" charset="0"/>
                  <a:cs typeface="Arial" panose="020B0604020202020204" pitchFamily="34" charset="0"/>
                </a:rPr>
                <a:t>Professionals who spend more than 70% of their workday offering </a:t>
              </a:r>
              <a:r>
                <a:rPr lang="en-GB" sz="1100" b="1">
                  <a:latin typeface="Arial" panose="020B0604020202020204" pitchFamily="34" charset="0"/>
                  <a:cs typeface="Arial" panose="020B0604020202020204" pitchFamily="34" charset="0"/>
                </a:rPr>
                <a:t>services in the ambits of innovation, research or teaching</a:t>
              </a:r>
            </a:p>
          </p:txBody>
        </p:sp>
        <p:sp>
          <p:nvSpPr>
            <p:cNvPr id="32" name="CuadroTexto 31">
              <a:extLst>
                <a:ext uri="{FF2B5EF4-FFF2-40B4-BE49-F238E27FC236}">
                  <a16:creationId xmlns:a16="http://schemas.microsoft.com/office/drawing/2014/main" id="{2BB7E6F6-F8CE-C6B9-C751-5B1C786907CB}"/>
                </a:ext>
              </a:extLst>
            </p:cNvPr>
            <p:cNvSpPr txBox="1"/>
            <p:nvPr/>
          </p:nvSpPr>
          <p:spPr>
            <a:xfrm>
              <a:off x="5310550" y="6109312"/>
              <a:ext cx="1850700" cy="430887"/>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Investigators</a:t>
              </a:r>
            </a:p>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Innovation technicians</a:t>
              </a:r>
            </a:p>
          </p:txBody>
        </p:sp>
        <p:pic>
          <p:nvPicPr>
            <p:cNvPr id="2056" name="Picture 8">
              <a:extLst>
                <a:ext uri="{FF2B5EF4-FFF2-40B4-BE49-F238E27FC236}">
                  <a16:creationId xmlns:a16="http://schemas.microsoft.com/office/drawing/2014/main" id="{BCB8608E-994C-602C-01DB-702684F10C4D}"/>
                </a:ext>
              </a:extLst>
            </p:cNvPr>
            <p:cNvPicPr>
              <a:picLocks noChangeAspect="1" noChangeArrowheads="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2018" y="6088955"/>
              <a:ext cx="471600" cy="471600"/>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rupo 55">
              <a:extLst>
                <a:ext uri="{FF2B5EF4-FFF2-40B4-BE49-F238E27FC236}">
                  <a16:creationId xmlns:a16="http://schemas.microsoft.com/office/drawing/2014/main" id="{92E524CC-E508-9923-9047-E5C960F68E68}"/>
                </a:ext>
              </a:extLst>
            </p:cNvPr>
            <p:cNvGrpSpPr/>
            <p:nvPr/>
          </p:nvGrpSpPr>
          <p:grpSpPr>
            <a:xfrm>
              <a:off x="282018" y="6895820"/>
              <a:ext cx="6879232" cy="938719"/>
              <a:chOff x="282018" y="8072863"/>
              <a:chExt cx="6879232" cy="938719"/>
            </a:xfrm>
          </p:grpSpPr>
          <p:sp>
            <p:nvSpPr>
              <p:cNvPr id="14" name="CuadroTexto 13">
                <a:extLst>
                  <a:ext uri="{FF2B5EF4-FFF2-40B4-BE49-F238E27FC236}">
                    <a16:creationId xmlns:a16="http://schemas.microsoft.com/office/drawing/2014/main" id="{57F98D1B-6DAD-1159-7796-6EB4860B7E3C}"/>
                  </a:ext>
                </a:extLst>
              </p:cNvPr>
              <p:cNvSpPr txBox="1"/>
              <p:nvPr/>
            </p:nvSpPr>
            <p:spPr>
              <a:xfrm>
                <a:off x="910112" y="8411417"/>
                <a:ext cx="1736580" cy="261610"/>
              </a:xfrm>
              <a:prstGeom prst="rect">
                <a:avLst/>
              </a:prstGeom>
              <a:noFill/>
            </p:spPr>
            <p:txBody>
              <a:bodyPr wrap="square" rtlCol="0">
                <a:spAutoFit/>
              </a:bodyPr>
              <a:lstStyle/>
              <a:p>
                <a:r>
                  <a:rPr lang="en-GB" sz="1100" b="1">
                    <a:solidFill>
                      <a:srgbClr val="002060"/>
                    </a:solidFill>
                    <a:latin typeface="Arial" panose="020B0604020202020204" pitchFamily="34" charset="0"/>
                    <a:cs typeface="Arial" panose="020B0604020202020204" pitchFamily="34" charset="0"/>
                  </a:rPr>
                  <a:t>Management</a:t>
                </a:r>
              </a:p>
            </p:txBody>
          </p:sp>
          <p:sp>
            <p:nvSpPr>
              <p:cNvPr id="33" name="CuadroTexto 32">
                <a:extLst>
                  <a:ext uri="{FF2B5EF4-FFF2-40B4-BE49-F238E27FC236}">
                    <a16:creationId xmlns:a16="http://schemas.microsoft.com/office/drawing/2014/main" id="{4BD8186D-2A60-AA91-B8D1-6935B96B9B29}"/>
                  </a:ext>
                </a:extLst>
              </p:cNvPr>
              <p:cNvSpPr txBox="1"/>
              <p:nvPr/>
            </p:nvSpPr>
            <p:spPr>
              <a:xfrm>
                <a:off x="2737723" y="8072863"/>
                <a:ext cx="2290634" cy="938719"/>
              </a:xfrm>
              <a:prstGeom prst="rect">
                <a:avLst/>
              </a:prstGeom>
              <a:noFill/>
            </p:spPr>
            <p:txBody>
              <a:bodyPr wrap="square" rtlCol="0">
                <a:spAutoFit/>
              </a:bodyPr>
              <a:lstStyle/>
              <a:p>
                <a:pPr algn="just"/>
                <a:r>
                  <a:rPr lang="en-GB" sz="1100">
                    <a:latin typeface="Arial" panose="020B0604020202020204" pitchFamily="34" charset="0"/>
                    <a:cs typeface="Arial" panose="020B0604020202020204" pitchFamily="34" charset="0"/>
                  </a:rPr>
                  <a:t>Professionals who spend more than 70% of their workday </a:t>
                </a:r>
                <a:r>
                  <a:rPr lang="en-GB" sz="1100" b="1">
                    <a:latin typeface="Arial" panose="020B0604020202020204" pitchFamily="34" charset="0"/>
                    <a:cs typeface="Arial" panose="020B0604020202020204" pitchFamily="34" charset="0"/>
                  </a:rPr>
                  <a:t>managing centres, entities, departments, services or work teams</a:t>
                </a:r>
              </a:p>
            </p:txBody>
          </p:sp>
          <p:sp>
            <p:nvSpPr>
              <p:cNvPr id="34" name="CuadroTexto 33">
                <a:extLst>
                  <a:ext uri="{FF2B5EF4-FFF2-40B4-BE49-F238E27FC236}">
                    <a16:creationId xmlns:a16="http://schemas.microsoft.com/office/drawing/2014/main" id="{213D92B2-B40F-EE1B-510D-55CFBF2C3CEC}"/>
                  </a:ext>
                </a:extLst>
              </p:cNvPr>
              <p:cNvSpPr txBox="1"/>
              <p:nvPr/>
            </p:nvSpPr>
            <p:spPr>
              <a:xfrm>
                <a:off x="5310550" y="8326779"/>
                <a:ext cx="1850700" cy="430887"/>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Directors</a:t>
                </a:r>
              </a:p>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Middle managers </a:t>
                </a:r>
              </a:p>
            </p:txBody>
          </p:sp>
          <p:pic>
            <p:nvPicPr>
              <p:cNvPr id="2058" name="Picture 10">
                <a:extLst>
                  <a:ext uri="{FF2B5EF4-FFF2-40B4-BE49-F238E27FC236}">
                    <a16:creationId xmlns:a16="http://schemas.microsoft.com/office/drawing/2014/main" id="{34BE1EA4-ADAB-5F1A-5AEF-50A7AC03C4CB}"/>
                  </a:ext>
                </a:extLst>
              </p:cNvPr>
              <p:cNvPicPr>
                <a:picLocks noChangeAspect="1" noChangeArrowheads="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2018" y="8306422"/>
                <a:ext cx="471600" cy="4716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99">
              <a:extLst>
                <a:ext uri="{FF2B5EF4-FFF2-40B4-BE49-F238E27FC236}">
                  <a16:creationId xmlns:a16="http://schemas.microsoft.com/office/drawing/2014/main" id="{61004632-2AA0-7492-19ED-AED6D5548314}"/>
                </a:ext>
              </a:extLst>
            </p:cNvPr>
            <p:cNvCxnSpPr>
              <a:cxnSpLocks/>
            </p:cNvCxnSpPr>
            <p:nvPr/>
          </p:nvCxnSpPr>
          <p:spPr>
            <a:xfrm>
              <a:off x="264231" y="6812604"/>
              <a:ext cx="6944705"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990BD98A-BC91-F008-3137-365B01558532}"/>
                </a:ext>
              </a:extLst>
            </p:cNvPr>
            <p:cNvSpPr txBox="1"/>
            <p:nvPr/>
          </p:nvSpPr>
          <p:spPr>
            <a:xfrm>
              <a:off x="910112" y="5129266"/>
              <a:ext cx="1820018" cy="430887"/>
            </a:xfrm>
            <a:prstGeom prst="rect">
              <a:avLst/>
            </a:prstGeom>
            <a:noFill/>
          </p:spPr>
          <p:txBody>
            <a:bodyPr wrap="square" rtlCol="0">
              <a:spAutoFit/>
            </a:bodyPr>
            <a:lstStyle/>
            <a:p>
              <a:r>
                <a:rPr lang="en-GB" sz="1100" b="1">
                  <a:solidFill>
                    <a:srgbClr val="002060"/>
                  </a:solidFill>
                  <a:latin typeface="Arial" panose="020B0604020202020204" pitchFamily="34" charset="0"/>
                  <a:cs typeface="Arial" panose="020B0604020202020204" pitchFamily="34" charset="0"/>
                </a:rPr>
                <a:t>Assistance without direct patient contact</a:t>
              </a:r>
            </a:p>
          </p:txBody>
        </p:sp>
        <p:sp>
          <p:nvSpPr>
            <p:cNvPr id="29" name="CuadroTexto 28">
              <a:extLst>
                <a:ext uri="{FF2B5EF4-FFF2-40B4-BE49-F238E27FC236}">
                  <a16:creationId xmlns:a16="http://schemas.microsoft.com/office/drawing/2014/main" id="{2F4FF26C-51B3-FF7B-16A2-A68618B43415}"/>
                </a:ext>
              </a:extLst>
            </p:cNvPr>
            <p:cNvSpPr txBox="1"/>
            <p:nvPr/>
          </p:nvSpPr>
          <p:spPr>
            <a:xfrm>
              <a:off x="2737723" y="5044627"/>
              <a:ext cx="2290634" cy="600164"/>
            </a:xfrm>
            <a:prstGeom prst="rect">
              <a:avLst/>
            </a:prstGeom>
            <a:noFill/>
          </p:spPr>
          <p:txBody>
            <a:bodyPr wrap="square" rtlCol="0">
              <a:spAutoFit/>
            </a:bodyPr>
            <a:lstStyle/>
            <a:p>
              <a:pPr algn="just"/>
              <a:r>
                <a:rPr lang="en-GB" sz="1100">
                  <a:latin typeface="Arial" panose="020B0604020202020204" pitchFamily="34" charset="0"/>
                  <a:cs typeface="Arial" panose="020B0604020202020204" pitchFamily="34" charset="0"/>
                </a:rPr>
                <a:t>Professionals who spend more than 70% of their workday giving </a:t>
              </a:r>
              <a:r>
                <a:rPr lang="en-GB" sz="1100" b="1">
                  <a:latin typeface="Arial" panose="020B0604020202020204" pitchFamily="34" charset="0"/>
                  <a:cs typeface="Arial" panose="020B0604020202020204" pitchFamily="34" charset="0"/>
                </a:rPr>
                <a:t>support to assistance services</a:t>
              </a:r>
            </a:p>
          </p:txBody>
        </p:sp>
        <p:sp>
          <p:nvSpPr>
            <p:cNvPr id="30" name="CuadroTexto 29">
              <a:extLst>
                <a:ext uri="{FF2B5EF4-FFF2-40B4-BE49-F238E27FC236}">
                  <a16:creationId xmlns:a16="http://schemas.microsoft.com/office/drawing/2014/main" id="{ACA4611C-D58B-074C-0EC3-6E27ECDCC0C7}"/>
                </a:ext>
              </a:extLst>
            </p:cNvPr>
            <p:cNvSpPr txBox="1"/>
            <p:nvPr/>
          </p:nvSpPr>
          <p:spPr>
            <a:xfrm>
              <a:off x="5310550" y="4959989"/>
              <a:ext cx="2026551" cy="769441"/>
            </a:xfrm>
            <a:prstGeom prst="rect">
              <a:avLst/>
            </a:prstGeom>
            <a:noFill/>
          </p:spPr>
          <p:txBody>
            <a:bodyPr wrap="square" rtlCol="0">
              <a:spAutoFit/>
            </a:bodyPr>
            <a:lstStyle/>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Biology/physics/chemistry specialist</a:t>
              </a:r>
            </a:p>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Pharmaceutical</a:t>
              </a:r>
            </a:p>
            <a:p>
              <a:pPr marL="171450" indent="-171450">
                <a:buFont typeface="Arial" panose="020B0604020202020204" pitchFamily="34" charset="0"/>
                <a:buChar char="•"/>
              </a:pPr>
              <a:r>
                <a:rPr lang="en-GB" sz="1100">
                  <a:latin typeface="Arial" panose="020B0604020202020204" pitchFamily="34" charset="0"/>
                  <a:cs typeface="Arial" panose="020B0604020202020204" pitchFamily="34" charset="0"/>
                </a:rPr>
                <a:t>Dental prosthetic</a:t>
              </a:r>
            </a:p>
          </p:txBody>
        </p:sp>
        <p:pic>
          <p:nvPicPr>
            <p:cNvPr id="2052" name="Picture 4">
              <a:extLst>
                <a:ext uri="{FF2B5EF4-FFF2-40B4-BE49-F238E27FC236}">
                  <a16:creationId xmlns:a16="http://schemas.microsoft.com/office/drawing/2014/main" id="{B4AF2151-FFE2-10F0-49F2-3399169EF87A}"/>
                </a:ext>
              </a:extLst>
            </p:cNvPr>
            <p:cNvPicPr>
              <a:picLocks noChangeAspect="1" noChangeArrowheads="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2018" y="5108909"/>
              <a:ext cx="471600" cy="471600"/>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399">
              <a:extLst>
                <a:ext uri="{FF2B5EF4-FFF2-40B4-BE49-F238E27FC236}">
                  <a16:creationId xmlns:a16="http://schemas.microsoft.com/office/drawing/2014/main" id="{6DDDAB84-E3C9-429C-E52B-6E2DD5722089}"/>
                </a:ext>
              </a:extLst>
            </p:cNvPr>
            <p:cNvCxnSpPr>
              <a:cxnSpLocks/>
            </p:cNvCxnSpPr>
            <p:nvPr/>
          </p:nvCxnSpPr>
          <p:spPr>
            <a:xfrm>
              <a:off x="264231" y="5817135"/>
              <a:ext cx="6944705"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8" name="Straight Connector 399">
              <a:extLst>
                <a:ext uri="{FF2B5EF4-FFF2-40B4-BE49-F238E27FC236}">
                  <a16:creationId xmlns:a16="http://schemas.microsoft.com/office/drawing/2014/main" id="{730634B3-3923-F56E-269B-F6E87E9FF83B}"/>
                </a:ext>
              </a:extLst>
            </p:cNvPr>
            <p:cNvCxnSpPr>
              <a:cxnSpLocks/>
            </p:cNvCxnSpPr>
            <p:nvPr/>
          </p:nvCxnSpPr>
          <p:spPr>
            <a:xfrm>
              <a:off x="264231" y="4870314"/>
              <a:ext cx="6944705"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399">
              <a:extLst>
                <a:ext uri="{FF2B5EF4-FFF2-40B4-BE49-F238E27FC236}">
                  <a16:creationId xmlns:a16="http://schemas.microsoft.com/office/drawing/2014/main" id="{CA93AC0E-67BB-34C2-2A0E-7195E64565BC}"/>
                </a:ext>
              </a:extLst>
            </p:cNvPr>
            <p:cNvCxnSpPr>
              <a:cxnSpLocks/>
            </p:cNvCxnSpPr>
            <p:nvPr/>
          </p:nvCxnSpPr>
          <p:spPr>
            <a:xfrm>
              <a:off x="264231" y="3670578"/>
              <a:ext cx="6944705"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1" name="CuadroTexto 50">
              <a:extLst>
                <a:ext uri="{FF2B5EF4-FFF2-40B4-BE49-F238E27FC236}">
                  <a16:creationId xmlns:a16="http://schemas.microsoft.com/office/drawing/2014/main" id="{1FD84258-EBC3-5923-243F-E03EE7D38D1B}"/>
                </a:ext>
              </a:extLst>
            </p:cNvPr>
            <p:cNvSpPr txBox="1"/>
            <p:nvPr/>
          </p:nvSpPr>
          <p:spPr>
            <a:xfrm>
              <a:off x="1348677" y="3333982"/>
              <a:ext cx="670505" cy="261610"/>
            </a:xfrm>
            <a:prstGeom prst="rect">
              <a:avLst/>
            </a:prstGeom>
            <a:noFill/>
          </p:spPr>
          <p:txBody>
            <a:bodyPr wrap="square" rtlCol="0">
              <a:spAutoFit/>
            </a:bodyPr>
            <a:lstStyle/>
            <a:p>
              <a:pPr algn="ctr"/>
              <a:r>
                <a:rPr lang="en-GB" sz="1100" b="1">
                  <a:latin typeface="Arial" panose="020B0604020202020204" pitchFamily="34" charset="0"/>
                  <a:cs typeface="Arial" panose="020B0604020202020204" pitchFamily="34" charset="0"/>
                </a:rPr>
                <a:t>Profile</a:t>
              </a:r>
            </a:p>
          </p:txBody>
        </p:sp>
        <p:sp>
          <p:nvSpPr>
            <p:cNvPr id="52" name="CuadroTexto 51">
              <a:extLst>
                <a:ext uri="{FF2B5EF4-FFF2-40B4-BE49-F238E27FC236}">
                  <a16:creationId xmlns:a16="http://schemas.microsoft.com/office/drawing/2014/main" id="{9532BC03-27FA-C32F-25A1-5F38DC819773}"/>
                </a:ext>
              </a:extLst>
            </p:cNvPr>
            <p:cNvSpPr txBox="1"/>
            <p:nvPr/>
          </p:nvSpPr>
          <p:spPr>
            <a:xfrm>
              <a:off x="3370933" y="3333982"/>
              <a:ext cx="1004758" cy="261610"/>
            </a:xfrm>
            <a:prstGeom prst="rect">
              <a:avLst/>
            </a:prstGeom>
            <a:noFill/>
          </p:spPr>
          <p:txBody>
            <a:bodyPr wrap="square" rtlCol="0">
              <a:spAutoFit/>
            </a:bodyPr>
            <a:lstStyle/>
            <a:p>
              <a:pPr algn="ctr"/>
              <a:r>
                <a:rPr lang="en-GB" sz="1100" b="1">
                  <a:latin typeface="Arial" panose="020B0604020202020204" pitchFamily="34" charset="0"/>
                  <a:cs typeface="Arial" panose="020B0604020202020204" pitchFamily="34" charset="0"/>
                </a:rPr>
                <a:t>Description</a:t>
              </a:r>
            </a:p>
          </p:txBody>
        </p:sp>
        <p:sp>
          <p:nvSpPr>
            <p:cNvPr id="53" name="CuadroTexto 52">
              <a:extLst>
                <a:ext uri="{FF2B5EF4-FFF2-40B4-BE49-F238E27FC236}">
                  <a16:creationId xmlns:a16="http://schemas.microsoft.com/office/drawing/2014/main" id="{AFCC8445-F874-5163-9050-428BD5245600}"/>
                </a:ext>
              </a:extLst>
            </p:cNvPr>
            <p:cNvSpPr txBox="1"/>
            <p:nvPr/>
          </p:nvSpPr>
          <p:spPr>
            <a:xfrm>
              <a:off x="5676592" y="3333982"/>
              <a:ext cx="1283995" cy="261610"/>
            </a:xfrm>
            <a:prstGeom prst="rect">
              <a:avLst/>
            </a:prstGeom>
            <a:noFill/>
          </p:spPr>
          <p:txBody>
            <a:bodyPr wrap="square" rtlCol="0">
              <a:spAutoFit/>
            </a:bodyPr>
            <a:lstStyle/>
            <a:p>
              <a:pPr algn="ctr"/>
              <a:r>
                <a:rPr lang="en-GB" sz="1100" b="1">
                  <a:latin typeface="Arial" panose="020B0604020202020204" pitchFamily="34" charset="0"/>
                  <a:cs typeface="Arial" panose="020B0604020202020204" pitchFamily="34" charset="0"/>
                </a:rPr>
                <a:t>Role examples</a:t>
              </a:r>
            </a:p>
          </p:txBody>
        </p:sp>
        <p:cxnSp>
          <p:nvCxnSpPr>
            <p:cNvPr id="57" name="Straight Connector 399">
              <a:extLst>
                <a:ext uri="{FF2B5EF4-FFF2-40B4-BE49-F238E27FC236}">
                  <a16:creationId xmlns:a16="http://schemas.microsoft.com/office/drawing/2014/main" id="{6143ECC1-8815-AB3F-3B42-D9A3205CE98A}"/>
                </a:ext>
              </a:extLst>
            </p:cNvPr>
            <p:cNvCxnSpPr>
              <a:cxnSpLocks/>
            </p:cNvCxnSpPr>
            <p:nvPr/>
          </p:nvCxnSpPr>
          <p:spPr>
            <a:xfrm>
              <a:off x="264231" y="7892907"/>
              <a:ext cx="6944705" cy="0"/>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0155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Objeto 42" hidden="1">
            <a:extLst>
              <a:ext uri="{FF2B5EF4-FFF2-40B4-BE49-F238E27FC236}">
                <a16:creationId xmlns:a16="http://schemas.microsoft.com/office/drawing/2014/main" id="{5D55E3D6-1299-BD6D-B5C5-9990CC8FBF0C}"/>
              </a:ext>
            </a:extLst>
          </p:cNvPr>
          <p:cNvGraphicFramePr>
            <a:graphicFrameLocks noChangeAspect="1"/>
          </p:cNvGraphicFramePr>
          <p:nvPr>
            <p:custDataLst>
              <p:tags r:id="rId2"/>
            </p:custDataLst>
            <p:extLst>
              <p:ext uri="{D42A27DB-BD31-4B8C-83A1-F6EECF244321}">
                <p14:modId xmlns:p14="http://schemas.microsoft.com/office/powerpoint/2010/main" val="105645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Diapositiva de think-cell" r:id="rId9" imgW="395" imgH="396" progId="TCLayout.ActiveDocument.1">
                  <p:embed/>
                </p:oleObj>
              </mc:Choice>
              <mc:Fallback>
                <p:oleObj name="Diapositiva de think-cell" r:id="rId9" imgW="395" imgH="396" progId="TCLayout.ActiveDocument.1">
                  <p:embed/>
                  <p:pic>
                    <p:nvPicPr>
                      <p:cNvPr id="43" name="Objeto 42" hidden="1">
                        <a:extLst>
                          <a:ext uri="{FF2B5EF4-FFF2-40B4-BE49-F238E27FC236}">
                            <a16:creationId xmlns:a16="http://schemas.microsoft.com/office/drawing/2014/main" id="{5D55E3D6-1299-BD6D-B5C5-9990CC8FBF0C}"/>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9" name="Rectángulo 33">
            <a:extLst>
              <a:ext uri="{FF2B5EF4-FFF2-40B4-BE49-F238E27FC236}">
                <a16:creationId xmlns:a16="http://schemas.microsoft.com/office/drawing/2014/main" id="{13D30CDA-B295-0F77-AA9B-51B4C4998393}"/>
              </a:ext>
            </a:extLst>
          </p:cNvPr>
          <p:cNvSpPr/>
          <p:nvPr/>
        </p:nvSpPr>
        <p:spPr>
          <a:xfrm rot="5400000">
            <a:off x="3706084" y="-1756781"/>
            <a:ext cx="190800" cy="725045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sp>
        <p:nvSpPr>
          <p:cNvPr id="50" name="Rectángulo 40">
            <a:extLst>
              <a:ext uri="{FF2B5EF4-FFF2-40B4-BE49-F238E27FC236}">
                <a16:creationId xmlns:a16="http://schemas.microsoft.com/office/drawing/2014/main" id="{92420F01-6BDB-7DC3-1FF4-8024712A2340}"/>
              </a:ext>
            </a:extLst>
          </p:cNvPr>
          <p:cNvSpPr/>
          <p:nvPr/>
        </p:nvSpPr>
        <p:spPr>
          <a:xfrm rot="5400000">
            <a:off x="3695460" y="-312752"/>
            <a:ext cx="191906" cy="727059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initiative &amp; driving institution</a:t>
            </a:r>
          </a:p>
        </p:txBody>
      </p:sp>
      <p:grpSp>
        <p:nvGrpSpPr>
          <p:cNvPr id="10" name="Grupo 9">
            <a:extLst>
              <a:ext uri="{FF2B5EF4-FFF2-40B4-BE49-F238E27FC236}">
                <a16:creationId xmlns:a16="http://schemas.microsoft.com/office/drawing/2014/main" id="{A865FB2E-3438-E3E7-7A8D-7BF513E45921}"/>
              </a:ext>
            </a:extLst>
          </p:cNvPr>
          <p:cNvGrpSpPr/>
          <p:nvPr/>
        </p:nvGrpSpPr>
        <p:grpSpPr>
          <a:xfrm>
            <a:off x="156115" y="2036426"/>
            <a:ext cx="7270600" cy="1111437"/>
            <a:chOff x="346160" y="2036426"/>
            <a:chExt cx="6819391" cy="1111437"/>
          </a:xfrm>
        </p:grpSpPr>
        <p:sp>
          <p:nvSpPr>
            <p:cNvPr id="52" name="Rectángulo 49">
              <a:extLst>
                <a:ext uri="{FF2B5EF4-FFF2-40B4-BE49-F238E27FC236}">
                  <a16:creationId xmlns:a16="http://schemas.microsoft.com/office/drawing/2014/main" id="{B5C1FEBF-BBAA-53CA-90B9-ED11882E93A2}"/>
                </a:ext>
              </a:extLst>
            </p:cNvPr>
            <p:cNvSpPr/>
            <p:nvPr/>
          </p:nvSpPr>
          <p:spPr>
            <a:xfrm>
              <a:off x="346160" y="2051666"/>
              <a:ext cx="113476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Driving institution:</a:t>
              </a:r>
            </a:p>
          </p:txBody>
        </p:sp>
        <p:sp>
          <p:nvSpPr>
            <p:cNvPr id="53" name="Rectángulo 51">
              <a:extLst>
                <a:ext uri="{FF2B5EF4-FFF2-40B4-BE49-F238E27FC236}">
                  <a16:creationId xmlns:a16="http://schemas.microsoft.com/office/drawing/2014/main" id="{8535D149-6D4F-6341-EDE7-38434F5F1EBB}"/>
                </a:ext>
              </a:extLst>
            </p:cNvPr>
            <p:cNvSpPr/>
            <p:nvPr/>
          </p:nvSpPr>
          <p:spPr>
            <a:xfrm>
              <a:off x="365053" y="2051666"/>
              <a:ext cx="4574074"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1" i="0" u="none" strike="noStrike" kern="1200" cap="none" spc="0" normalizeH="0" baseline="0" noProof="0">
                  <a:ln>
                    <a:noFill/>
                  </a:ln>
                  <a:solidFill>
                    <a:srgbClr val="000000"/>
                  </a:solidFill>
                  <a:effectLst/>
                  <a:uLnTx/>
                  <a:uFillTx/>
                  <a:latin typeface="Arial"/>
                  <a:ea typeface="+mn-ea"/>
                  <a:cs typeface="+mn-cs"/>
                </a:rPr>
                <a:t>Basque Country Government</a:t>
              </a:r>
            </a:p>
          </p:txBody>
        </p:sp>
        <p:sp>
          <p:nvSpPr>
            <p:cNvPr id="54" name="Rectángulo 55">
              <a:extLst>
                <a:ext uri="{FF2B5EF4-FFF2-40B4-BE49-F238E27FC236}">
                  <a16:creationId xmlns:a16="http://schemas.microsoft.com/office/drawing/2014/main" id="{0AAC70ED-0EA8-161A-D679-314B8F7B25A5}"/>
                </a:ext>
              </a:extLst>
            </p:cNvPr>
            <p:cNvSpPr/>
            <p:nvPr/>
          </p:nvSpPr>
          <p:spPr>
            <a:xfrm>
              <a:off x="351571" y="2044046"/>
              <a:ext cx="4693455"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ángulo 50">
              <a:extLst>
                <a:ext uri="{FF2B5EF4-FFF2-40B4-BE49-F238E27FC236}">
                  <a16:creationId xmlns:a16="http://schemas.microsoft.com/office/drawing/2014/main" id="{CD7377D0-7499-A7B9-A5BD-86851D5E5989}"/>
                </a:ext>
              </a:extLst>
            </p:cNvPr>
            <p:cNvSpPr/>
            <p:nvPr/>
          </p:nvSpPr>
          <p:spPr>
            <a:xfrm>
              <a:off x="346160" y="2650348"/>
              <a:ext cx="1134761" cy="47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Source:  </a:t>
              </a:r>
            </a:p>
          </p:txBody>
        </p:sp>
        <p:sp>
          <p:nvSpPr>
            <p:cNvPr id="56" name="Rectángulo 57">
              <a:extLst>
                <a:ext uri="{FF2B5EF4-FFF2-40B4-BE49-F238E27FC236}">
                  <a16:creationId xmlns:a16="http://schemas.microsoft.com/office/drawing/2014/main" id="{A4FC5B37-BC8F-E6D1-E457-10B4B60D21CC}"/>
                </a:ext>
              </a:extLst>
            </p:cNvPr>
            <p:cNvSpPr/>
            <p:nvPr/>
          </p:nvSpPr>
          <p:spPr>
            <a:xfrm>
              <a:off x="351571" y="2625552"/>
              <a:ext cx="4693455" cy="522311"/>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0" b="0" i="0" u="none" strike="noStrike" kern="1200" cap="none" spc="0" normalizeH="0" baseline="0" noProof="0">
                  <a:ln>
                    <a:noFill/>
                  </a:ln>
                  <a:solidFill>
                    <a:schemeClr val="tx1"/>
                  </a:solidFill>
                  <a:effectLst/>
                  <a:uLnTx/>
                  <a:uFillTx/>
                  <a:latin typeface="Arial"/>
                  <a:ea typeface="+mn-ea"/>
                  <a:cs typeface="+mn-cs"/>
                  <a:hlinkClick r:id="rId11"/>
                </a:rPr>
                <a:t>IKANOS Website</a:t>
              </a:r>
              <a:endParaRPr kumimoji="0" lang="en-GB" sz="1070" b="0" i="0" u="none" strike="noStrike" kern="1200" cap="none" spc="0" normalizeH="0" baseline="0" noProof="0">
                <a:ln>
                  <a:noFill/>
                </a:ln>
                <a:solidFill>
                  <a:schemeClr val="tx1"/>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980A680-D7A7-3828-38C5-1D6F643E8273}"/>
                </a:ext>
              </a:extLst>
            </p:cNvPr>
            <p:cNvGrpSpPr/>
            <p:nvPr/>
          </p:nvGrpSpPr>
          <p:grpSpPr>
            <a:xfrm>
              <a:off x="5086759" y="2036426"/>
              <a:ext cx="2078792" cy="527608"/>
              <a:chOff x="5248655" y="1845236"/>
              <a:chExt cx="1931341" cy="527608"/>
            </a:xfrm>
          </p:grpSpPr>
          <p:sp>
            <p:nvSpPr>
              <p:cNvPr id="60" name="Rectángulo 49">
                <a:extLst>
                  <a:ext uri="{FF2B5EF4-FFF2-40B4-BE49-F238E27FC236}">
                    <a16:creationId xmlns:a16="http://schemas.microsoft.com/office/drawing/2014/main" id="{9D37D085-0383-5F76-89EF-4542A8670FA4}"/>
                  </a:ext>
                </a:extLst>
              </p:cNvPr>
              <p:cNvSpPr/>
              <p:nvPr/>
            </p:nvSpPr>
            <p:spPr>
              <a:xfrm>
                <a:off x="5249626" y="1845236"/>
                <a:ext cx="677412"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4" i="1">
                    <a:solidFill>
                      <a:srgbClr val="000000"/>
                    </a:solidFill>
                    <a:latin typeface="Arial"/>
                  </a:rPr>
                  <a:t>Y</a:t>
                </a:r>
                <a:r>
                  <a:rPr kumimoji="0" lang="en-GB" sz="1074" b="0" i="1" u="none" strike="noStrike" kern="1200" cap="none" spc="0" normalizeH="0" baseline="0" noProof="0">
                    <a:ln>
                      <a:noFill/>
                    </a:ln>
                    <a:solidFill>
                      <a:srgbClr val="000000"/>
                    </a:solidFill>
                    <a:effectLst/>
                    <a:uLnTx/>
                    <a:uFillTx/>
                    <a:latin typeface="Arial"/>
                    <a:ea typeface="+mn-ea"/>
                    <a:cs typeface="+mn-cs"/>
                  </a:rPr>
                  <a:t>ear:</a:t>
                </a:r>
              </a:p>
            </p:txBody>
          </p:sp>
          <p:sp>
            <p:nvSpPr>
              <p:cNvPr id="62" name="Rectángulo 55">
                <a:extLst>
                  <a:ext uri="{FF2B5EF4-FFF2-40B4-BE49-F238E27FC236}">
                    <a16:creationId xmlns:a16="http://schemas.microsoft.com/office/drawing/2014/main" id="{D3C6D87A-67C1-5E38-742E-7C833293C5EE}"/>
                  </a:ext>
                </a:extLst>
              </p:cNvPr>
              <p:cNvSpPr/>
              <p:nvPr/>
            </p:nvSpPr>
            <p:spPr>
              <a:xfrm>
                <a:off x="5248655" y="1852856"/>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D34D459-6E44-CF84-306F-C27F201D6AF8}"/>
                </a:ext>
              </a:extLst>
            </p:cNvPr>
            <p:cNvGrpSpPr/>
            <p:nvPr/>
          </p:nvGrpSpPr>
          <p:grpSpPr>
            <a:xfrm>
              <a:off x="5086759" y="2626713"/>
              <a:ext cx="2078792" cy="521150"/>
              <a:chOff x="5265130" y="2371515"/>
              <a:chExt cx="1931341" cy="521150"/>
            </a:xfrm>
          </p:grpSpPr>
          <p:sp>
            <p:nvSpPr>
              <p:cNvPr id="64" name="Rectángulo 49">
                <a:extLst>
                  <a:ext uri="{FF2B5EF4-FFF2-40B4-BE49-F238E27FC236}">
                    <a16:creationId xmlns:a16="http://schemas.microsoft.com/office/drawing/2014/main" id="{4B085D5B-70BB-4D13-53A1-84E642823A40}"/>
                  </a:ext>
                </a:extLst>
              </p:cNvPr>
              <p:cNvSpPr/>
              <p:nvPr/>
            </p:nvSpPr>
            <p:spPr>
              <a:xfrm>
                <a:off x="5266100" y="2372677"/>
                <a:ext cx="72822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Scope: </a:t>
                </a:r>
              </a:p>
            </p:txBody>
          </p:sp>
          <p:sp>
            <p:nvSpPr>
              <p:cNvPr id="66" name="Rectángulo 55">
                <a:extLst>
                  <a:ext uri="{FF2B5EF4-FFF2-40B4-BE49-F238E27FC236}">
                    <a16:creationId xmlns:a16="http://schemas.microsoft.com/office/drawing/2014/main" id="{E48B5708-EAAE-A773-F86D-8F44C37AB639}"/>
                  </a:ext>
                </a:extLst>
              </p:cNvPr>
              <p:cNvSpPr/>
              <p:nvPr/>
            </p:nvSpPr>
            <p:spPr>
              <a:xfrm>
                <a:off x="5265130" y="2371515"/>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76255" y="3522027"/>
            <a:ext cx="7270595" cy="6022025"/>
            <a:chOff x="861864" y="3105903"/>
            <a:chExt cx="6318132" cy="7716022"/>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7716020"/>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3"/>
              <a:ext cx="6318132" cy="7716022"/>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IKANOS project</a:t>
              </a:r>
              <a:r>
                <a:rPr lang="en-GB" sz="11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was launched by 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Basque Country Government in 2012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as a part of its overarching strategy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GB" sz="1100" b="1" i="1">
                  <a:solidFill>
                    <a:srgbClr val="000000"/>
                  </a:solidFill>
                  <a:latin typeface="Arial" panose="020B0604020202020204" pitchFamily="34" charset="0"/>
                  <a:ea typeface="Times New Roman" panose="02020603050405020304" pitchFamily="18" charset="0"/>
                  <a:cs typeface="Arial" panose="020B0604020202020204" pitchFamily="34" charset="0"/>
                </a:rPr>
                <a:t>Agenda Digital de Euskadi 2015 (AD@15)”</a:t>
              </a:r>
              <a:r>
                <a:rPr lang="en-GB" sz="1100" b="1" i="1"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create a </a:t>
              </a:r>
              <a:r>
                <a:rPr lang="en-GB" sz="1100" b="1">
                  <a:solidFill>
                    <a:srgbClr val="000000"/>
                  </a:solidFill>
                  <a:latin typeface="Arial" panose="020B0604020202020204" pitchFamily="34" charset="0"/>
                  <a:cs typeface="Arial" panose="020B0604020202020204" pitchFamily="34" charset="0"/>
                </a:rPr>
                <a:t>learning support infrastructure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for the </a:t>
              </a:r>
              <a:r>
                <a:rPr lang="en-GB" sz="1100" b="1">
                  <a:solidFill>
                    <a:srgbClr val="000000"/>
                  </a:solidFill>
                  <a:latin typeface="Arial" panose="020B0604020202020204" pitchFamily="34" charset="0"/>
                  <a:cs typeface="Arial" panose="020B0604020202020204" pitchFamily="34" charset="0"/>
                </a:rPr>
                <a:t>digital competence need</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of citizens, enterprises, civil servants, and others. The </a:t>
              </a:r>
              <a:r>
                <a:rPr lang="en-GB" sz="1100" b="1">
                  <a:solidFill>
                    <a:srgbClr val="000000"/>
                  </a:solidFill>
                  <a:latin typeface="Arial" panose="020B0604020202020204" pitchFamily="34" charset="0"/>
                  <a:cs typeface="Arial" panose="020B0604020202020204" pitchFamily="34" charset="0"/>
                </a:rPr>
                <a:t>DigComp framework</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developed by the European Commission, was taken as a </a:t>
              </a:r>
              <a:r>
                <a:rPr lang="en-GB" sz="1100" b="1">
                  <a:solidFill>
                    <a:srgbClr val="000000"/>
                  </a:solidFill>
                  <a:latin typeface="Arial" panose="020B0604020202020204" pitchFamily="34" charset="0"/>
                  <a:cs typeface="Arial" panose="020B0604020202020204" pitchFamily="34" charset="0"/>
                </a:rPr>
                <a:t>reference framework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the development of all its initiatives and profession–specific frameworks.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From the beginning, the AD@15 strategy held the objective of </a:t>
              </a:r>
              <a:r>
                <a:rPr lang="en-GB" sz="1100" b="1">
                  <a:solidFill>
                    <a:srgbClr val="000000"/>
                  </a:solidFill>
                  <a:latin typeface="Arial" panose="020B0604020202020204" pitchFamily="34" charset="0"/>
                  <a:cs typeface="Arial" panose="020B0604020202020204" pitchFamily="34" charset="0"/>
                </a:rPr>
                <a:t>incorporating and further developing the many ICT training initiatives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were already underway at the time into a </a:t>
              </a:r>
              <a:r>
                <a:rPr lang="en-GB" sz="1100" b="1">
                  <a:solidFill>
                    <a:srgbClr val="000000"/>
                  </a:solidFill>
                  <a:latin typeface="Arial" panose="020B0604020202020204" pitchFamily="34" charset="0"/>
                  <a:cs typeface="Arial" panose="020B0604020202020204" pitchFamily="34" charset="0"/>
                </a:rPr>
                <a:t>comprehensive and clear system.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ensure this, IKANOS established a user pathway that was easy to follow, which it birthed as the I</a:t>
              </a:r>
              <a:r>
                <a:rPr lang="en-GB" sz="1100" b="1">
                  <a:solidFill>
                    <a:srgbClr val="000000"/>
                  </a:solidFill>
                  <a:latin typeface="Arial" panose="020B0604020202020204" pitchFamily="34" charset="0"/>
                  <a:cs typeface="Arial" panose="020B0604020202020204" pitchFamily="34" charset="0"/>
                </a:rPr>
                <a:t>KANOS model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and serves as a great </a:t>
              </a:r>
              <a:r>
                <a:rPr lang="en-GB" sz="1100" b="1">
                  <a:solidFill>
                    <a:srgbClr val="000000"/>
                  </a:solidFill>
                  <a:latin typeface="Arial" panose="020B0604020202020204" pitchFamily="34" charset="0"/>
                  <a:cs typeface="Arial" panose="020B0604020202020204" pitchFamily="34" charset="0"/>
                </a:rPr>
                <a:t>reference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of the process to follow in similar </a:t>
              </a:r>
              <a:r>
                <a:rPr lang="en-GB" sz="1100" b="1">
                  <a:solidFill>
                    <a:srgbClr val="000000"/>
                  </a:solidFill>
                  <a:latin typeface="Arial" panose="020B0604020202020204" pitchFamily="34" charset="0"/>
                  <a:cs typeface="Arial" panose="020B0604020202020204" pitchFamily="34" charset="0"/>
                </a:rPr>
                <a:t>digitalization strategies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IKANOS Model:</a:t>
              </a:r>
              <a:r>
                <a:rPr lang="en-GB" sz="1100" b="1" u="sng"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3</a:t>
              </a:r>
              <a:endPar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defTabSz="970138" fontAlgn="base">
                <a:spcAft>
                  <a:spcPts val="781"/>
                </a:spcAft>
                <a:defRPr/>
              </a:pPr>
              <a:r>
                <a:rPr lang="en-GB" sz="1100">
                  <a:solidFill>
                    <a:srgbClr val="000000"/>
                  </a:solidFill>
                  <a:latin typeface="Arial" panose="020B0604020202020204" pitchFamily="34" charset="0"/>
                  <a:cs typeface="Arial" panose="020B0604020202020204" pitchFamily="34" charset="0"/>
                </a:rPr>
                <a:t>The IKANOS model shows the </a:t>
              </a:r>
              <a:r>
                <a:rPr lang="en-GB" sz="1100" b="1">
                  <a:solidFill>
                    <a:srgbClr val="000000"/>
                  </a:solidFill>
                  <a:latin typeface="Arial" panose="020B0604020202020204" pitchFamily="34" charset="0"/>
                  <a:cs typeface="Arial" panose="020B0604020202020204" pitchFamily="34" charset="0"/>
                </a:rPr>
                <a:t>course of action </a:t>
              </a:r>
              <a:r>
                <a:rPr lang="en-GB" sz="1100">
                  <a:solidFill>
                    <a:srgbClr val="000000"/>
                  </a:solidFill>
                  <a:latin typeface="Arial" panose="020B0604020202020204" pitchFamily="34" charset="0"/>
                  <a:cs typeface="Arial" panose="020B0604020202020204" pitchFamily="34" charset="0"/>
                </a:rPr>
                <a:t>that a citizen must follow in the process of </a:t>
              </a:r>
              <a:r>
                <a:rPr lang="en-GB" sz="1100" b="1">
                  <a:solidFill>
                    <a:srgbClr val="000000"/>
                  </a:solidFill>
                  <a:latin typeface="Arial" panose="020B0604020202020204" pitchFamily="34" charset="0"/>
                  <a:cs typeface="Arial" panose="020B0604020202020204" pitchFamily="34" charset="0"/>
                </a:rPr>
                <a:t>improving its digital skills. </a:t>
              </a:r>
              <a:r>
                <a:rPr lang="en-GB" sz="1100">
                  <a:solidFill>
                    <a:srgbClr val="000000"/>
                  </a:solidFill>
                  <a:latin typeface="Arial" panose="020B0604020202020204" pitchFamily="34" charset="0"/>
                  <a:cs typeface="Arial" panose="020B0604020202020204" pitchFamily="34" charset="0"/>
                </a:rPr>
                <a:t>Even if not specifically developed for them, this model can also be applied for </a:t>
              </a:r>
              <a:r>
                <a:rPr lang="en-GB" sz="1100" b="1">
                  <a:solidFill>
                    <a:srgbClr val="000000"/>
                  </a:solidFill>
                  <a:latin typeface="Arial" panose="020B0604020202020204" pitchFamily="34" charset="0"/>
                  <a:cs typeface="Arial" panose="020B0604020202020204" pitchFamily="34" charset="0"/>
                </a:rPr>
                <a:t>healthcare workers.  </a:t>
              </a:r>
              <a:r>
                <a:rPr lang="en-GB" sz="1100">
                  <a:solidFill>
                    <a:srgbClr val="000000"/>
                  </a:solidFill>
                  <a:latin typeface="Arial" panose="020B0604020202020204" pitchFamily="34" charset="0"/>
                  <a:cs typeface="Arial" panose="020B0604020202020204" pitchFamily="34" charset="0"/>
                </a:rPr>
                <a:t>The model separates activities in two categories: </a:t>
              </a:r>
              <a:r>
                <a:rPr lang="en-GB" sz="1100" b="1">
                  <a:solidFill>
                    <a:srgbClr val="000000"/>
                  </a:solidFill>
                  <a:latin typeface="Arial" panose="020B0604020202020204" pitchFamily="34" charset="0"/>
                  <a:cs typeface="Arial" panose="020B0604020202020204" pitchFamily="34" charset="0"/>
                </a:rPr>
                <a:t>Strategy </a:t>
              </a:r>
              <a:r>
                <a:rPr lang="en-GB" sz="1100">
                  <a:solidFill>
                    <a:srgbClr val="000000"/>
                  </a:solidFill>
                  <a:latin typeface="Arial" panose="020B0604020202020204" pitchFamily="34" charset="0"/>
                  <a:cs typeface="Arial" panose="020B0604020202020204" pitchFamily="34" charset="0"/>
                </a:rPr>
                <a:t>(defining the skills needed to be improved); and </a:t>
              </a:r>
              <a:r>
                <a:rPr lang="en-GB" sz="1100" b="1">
                  <a:solidFill>
                    <a:srgbClr val="000000"/>
                  </a:solidFill>
                  <a:latin typeface="Arial" panose="020B0604020202020204" pitchFamily="34" charset="0"/>
                  <a:cs typeface="Arial" panose="020B0604020202020204" pitchFamily="34" charset="0"/>
                </a:rPr>
                <a:t>Action </a:t>
              </a:r>
              <a:r>
                <a:rPr lang="en-GB" sz="1100">
                  <a:solidFill>
                    <a:srgbClr val="000000"/>
                  </a:solidFill>
                  <a:latin typeface="Arial" panose="020B0604020202020204" pitchFamily="34" charset="0"/>
                  <a:cs typeface="Arial" panose="020B0604020202020204" pitchFamily="34" charset="0"/>
                </a:rPr>
                <a:t>(improving these identified skills). </a:t>
              </a:r>
            </a:p>
            <a:p>
              <a:pPr algn="just" defTabSz="970138" fontAlgn="base">
                <a:spcAft>
                  <a:spcPts val="781"/>
                </a:spcAft>
                <a:defRPr/>
              </a:pPr>
              <a:r>
                <a:rPr lang="en-GB" sz="1100">
                  <a:solidFill>
                    <a:srgbClr val="000000"/>
                  </a:solidFill>
                  <a:latin typeface="Arial" panose="020B0604020202020204" pitchFamily="34" charset="0"/>
                  <a:cs typeface="Arial" panose="020B0604020202020204" pitchFamily="34" charset="0"/>
                </a:rPr>
                <a:t>Overall, it is a </a:t>
              </a:r>
              <a:r>
                <a:rPr lang="en-GB" sz="1100" b="1">
                  <a:solidFill>
                    <a:srgbClr val="000000"/>
                  </a:solidFill>
                  <a:latin typeface="Arial" panose="020B0604020202020204" pitchFamily="34" charset="0"/>
                  <a:cs typeface="Arial" panose="020B0604020202020204" pitchFamily="34" charset="0"/>
                </a:rPr>
                <a:t>6-step process</a:t>
              </a:r>
              <a:r>
                <a:rPr lang="en-GB" sz="1100">
                  <a:solidFill>
                    <a:srgbClr val="000000"/>
                  </a:solidFill>
                  <a:latin typeface="Arial" panose="020B0604020202020204" pitchFamily="34" charset="0"/>
                  <a:cs typeface="Arial" panose="020B0604020202020204" pitchFamily="34" charset="0"/>
                </a:rPr>
                <a:t>, where tools have been developed by IKANOS for each phase:</a:t>
              </a: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b="1">
                  <a:solidFill>
                    <a:srgbClr val="000000"/>
                  </a:solidFill>
                  <a:latin typeface="Arial" panose="020B0604020202020204" pitchFamily="34" charset="0"/>
                  <a:cs typeface="Arial" panose="020B0604020202020204" pitchFamily="34" charset="0"/>
                </a:rPr>
                <a:t>The overall objective </a:t>
              </a:r>
              <a:r>
                <a:rPr lang="en-GB" sz="1100">
                  <a:solidFill>
                    <a:srgbClr val="000000"/>
                  </a:solidFill>
                  <a:latin typeface="Arial" panose="020B0604020202020204" pitchFamily="34" charset="0"/>
                  <a:cs typeface="Arial" panose="020B0604020202020204" pitchFamily="34" charset="0"/>
                </a:rPr>
                <a:t>of IKANOS is to clearly provide a </a:t>
              </a:r>
              <a:r>
                <a:rPr lang="en-GB" sz="1100" b="1">
                  <a:solidFill>
                    <a:srgbClr val="000000"/>
                  </a:solidFill>
                  <a:latin typeface="Arial" panose="020B0604020202020204" pitchFamily="34" charset="0"/>
                  <a:cs typeface="Arial" panose="020B0604020202020204" pitchFamily="34" charset="0"/>
                </a:rPr>
                <a:t>complete</a:t>
              </a:r>
              <a:r>
                <a:rPr lang="en-GB" sz="1100">
                  <a:solidFill>
                    <a:srgbClr val="000000"/>
                  </a:solidFill>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process of learning and enhancement of digital skills</a:t>
              </a:r>
              <a:r>
                <a:rPr lang="en-GB" sz="1100">
                  <a:solidFill>
                    <a:srgbClr val="000000"/>
                  </a:solidFill>
                  <a:latin typeface="Arial" panose="020B0604020202020204" pitchFamily="34" charset="0"/>
                  <a:cs typeface="Arial" panose="020B0604020202020204" pitchFamily="34" charset="0"/>
                </a:rPr>
                <a:t>. Given the many tools developed, any citizen can follow an </a:t>
              </a:r>
              <a:r>
                <a:rPr lang="en-GB" sz="1100" b="1">
                  <a:solidFill>
                    <a:srgbClr val="000000"/>
                  </a:solidFill>
                  <a:latin typeface="Arial" panose="020B0604020202020204" pitchFamily="34" charset="0"/>
                  <a:cs typeface="Arial" panose="020B0604020202020204" pitchFamily="34" charset="0"/>
                </a:rPr>
                <a:t>all-encompassing learning route by making use exclusively of the platform’s tools. </a:t>
              </a:r>
              <a:r>
                <a:rPr lang="en-GB" sz="1100">
                  <a:solidFill>
                    <a:srgbClr val="000000"/>
                  </a:solidFill>
                  <a:latin typeface="Arial" panose="020B0604020202020204" pitchFamily="34" charset="0"/>
                  <a:cs typeface="Arial" panose="020B0604020202020204" pitchFamily="34" charset="0"/>
                </a:rPr>
                <a:t>In addition, the design it follows makes it easily replicable for different professional categories. </a:t>
              </a:r>
            </a:p>
          </p:txBody>
        </p:sp>
      </p:grpSp>
      <p:sp>
        <p:nvSpPr>
          <p:cNvPr id="3" name="Rectángulo: esquinas redondeadas 38">
            <a:extLst>
              <a:ext uri="{FF2B5EF4-FFF2-40B4-BE49-F238E27FC236}">
                <a16:creationId xmlns:a16="http://schemas.microsoft.com/office/drawing/2014/main" id="{6EF651A1-6FE1-E483-5632-0EE0F02362F6}"/>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IKANOS (</a:t>
            </a:r>
            <a:r>
              <a:rPr kumimoji="0" lang="en-GB" sz="1250" b="1" i="0" u="none" strike="noStrike" kern="1200" cap="none" spc="0" normalizeH="0" baseline="0" noProof="0">
                <a:ln>
                  <a:noFill/>
                </a:ln>
                <a:solidFill>
                  <a:srgbClr val="000000"/>
                </a:solidFill>
                <a:effectLst/>
                <a:uLnTx/>
                <a:uFillTx/>
                <a:latin typeface="Arial"/>
                <a:ea typeface="+mn-ea"/>
                <a:cs typeface="+mn-cs"/>
              </a:rPr>
              <a:t>1/4)        </a:t>
            </a:r>
          </a:p>
        </p:txBody>
      </p:sp>
      <p:grpSp>
        <p:nvGrpSpPr>
          <p:cNvPr id="5" name="Grupo 4">
            <a:extLst>
              <a:ext uri="{FF2B5EF4-FFF2-40B4-BE49-F238E27FC236}">
                <a16:creationId xmlns:a16="http://schemas.microsoft.com/office/drawing/2014/main" id="{A8C4BC62-BB64-2D6D-5DD7-32AE695A0D0F}"/>
              </a:ext>
            </a:extLst>
          </p:cNvPr>
          <p:cNvGrpSpPr/>
          <p:nvPr/>
        </p:nvGrpSpPr>
        <p:grpSpPr>
          <a:xfrm>
            <a:off x="6331133" y="1296382"/>
            <a:ext cx="1106210" cy="430806"/>
            <a:chOff x="6331133" y="1293381"/>
            <a:chExt cx="1106210" cy="430806"/>
          </a:xfrm>
        </p:grpSpPr>
        <p:sp>
          <p:nvSpPr>
            <p:cNvPr id="7" name="Rectángulo: esquinas redondeadas 38">
              <a:extLst>
                <a:ext uri="{FF2B5EF4-FFF2-40B4-BE49-F238E27FC236}">
                  <a16:creationId xmlns:a16="http://schemas.microsoft.com/office/drawing/2014/main" id="{BDB584B6-4DD6-9D6F-0B38-3BD4F4FEDB5B}"/>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1" name="Google Shape;417;p5" descr="{&quot;Key&quot;:&quot;POWER_USER_SHAPE_ICON&quot;,&quot;Value&quot;:&quot;POWER_USER_SHAPE_ICON_STYLE_1&quot;}">
              <a:extLst>
                <a:ext uri="{FF2B5EF4-FFF2-40B4-BE49-F238E27FC236}">
                  <a16:creationId xmlns:a16="http://schemas.microsoft.com/office/drawing/2014/main" id="{F9D4FF7D-62B6-2D0D-3F07-3E2C7B8B0673}"/>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 name="Google Shape;411;p5">
              <a:extLst>
                <a:ext uri="{FF2B5EF4-FFF2-40B4-BE49-F238E27FC236}">
                  <a16:creationId xmlns:a16="http://schemas.microsoft.com/office/drawing/2014/main" id="{A7367EA0-5F35-0D5B-A93A-AD83F04BD6A2}"/>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2;p5">
              <a:extLst>
                <a:ext uri="{FF2B5EF4-FFF2-40B4-BE49-F238E27FC236}">
                  <a16:creationId xmlns:a16="http://schemas.microsoft.com/office/drawing/2014/main" id="{C889D481-51C3-9B8D-4D44-598092BD60B4}"/>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3;p5">
              <a:extLst>
                <a:ext uri="{FF2B5EF4-FFF2-40B4-BE49-F238E27FC236}">
                  <a16:creationId xmlns:a16="http://schemas.microsoft.com/office/drawing/2014/main" id="{2CC9D20E-E1B5-C9FB-5D9E-554318C97D62}"/>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14;p5">
              <a:extLst>
                <a:ext uri="{FF2B5EF4-FFF2-40B4-BE49-F238E27FC236}">
                  <a16:creationId xmlns:a16="http://schemas.microsoft.com/office/drawing/2014/main" id="{AC2882D4-ACD4-4FE4-EFC3-B24717B81493}"/>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5;p5">
              <a:extLst>
                <a:ext uri="{FF2B5EF4-FFF2-40B4-BE49-F238E27FC236}">
                  <a16:creationId xmlns:a16="http://schemas.microsoft.com/office/drawing/2014/main" id="{1E79617F-05CE-145D-3144-20EB4B640CE3}"/>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08;p5">
              <a:extLst>
                <a:ext uri="{FF2B5EF4-FFF2-40B4-BE49-F238E27FC236}">
                  <a16:creationId xmlns:a16="http://schemas.microsoft.com/office/drawing/2014/main" id="{1519D5F9-BDC4-D268-CE2E-AD1DDC88A9A0}"/>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09;p5">
              <a:extLst>
                <a:ext uri="{FF2B5EF4-FFF2-40B4-BE49-F238E27FC236}">
                  <a16:creationId xmlns:a16="http://schemas.microsoft.com/office/drawing/2014/main" id="{8CAE6A8B-24E6-A474-486F-E5388BAA649D}"/>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2" name="Slide Number Placeholder 4">
            <a:extLst>
              <a:ext uri="{FF2B5EF4-FFF2-40B4-BE49-F238E27FC236}">
                <a16:creationId xmlns:a16="http://schemas.microsoft.com/office/drawing/2014/main" id="{088ADA6D-2EBF-5659-1E42-DACD139A9EBA}"/>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24</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23" name="Elipse 22">
            <a:extLst>
              <a:ext uri="{FF2B5EF4-FFF2-40B4-BE49-F238E27FC236}">
                <a16:creationId xmlns:a16="http://schemas.microsoft.com/office/drawing/2014/main" id="{E83AEE38-AFD1-C2DA-528D-C77BB0F60675}"/>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5</a:t>
            </a:r>
          </a:p>
        </p:txBody>
      </p:sp>
      <p:sp>
        <p:nvSpPr>
          <p:cNvPr id="24" name="Rectángulo 51">
            <a:extLst>
              <a:ext uri="{FF2B5EF4-FFF2-40B4-BE49-F238E27FC236}">
                <a16:creationId xmlns:a16="http://schemas.microsoft.com/office/drawing/2014/main" id="{69865D00-84F6-C8EE-C662-F9F4F0BFA2CF}"/>
              </a:ext>
            </a:extLst>
          </p:cNvPr>
          <p:cNvSpPr/>
          <p:nvPr/>
        </p:nvSpPr>
        <p:spPr>
          <a:xfrm>
            <a:off x="5979600" y="2047059"/>
            <a:ext cx="1087079"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0" i="0" u="none" strike="noStrike" kern="1200" cap="none" spc="0" normalizeH="0" baseline="0" noProof="0">
                <a:ln>
                  <a:noFill/>
                </a:ln>
                <a:solidFill>
                  <a:srgbClr val="000000"/>
                </a:solidFill>
                <a:effectLst/>
                <a:uLnTx/>
                <a:uFillTx/>
                <a:latin typeface="Arial"/>
                <a:ea typeface="+mn-ea"/>
                <a:cs typeface="+mn-cs"/>
              </a:rPr>
              <a:t>2012</a:t>
            </a:r>
          </a:p>
        </p:txBody>
      </p:sp>
      <p:sp>
        <p:nvSpPr>
          <p:cNvPr id="25" name="Rectángulo 51">
            <a:extLst>
              <a:ext uri="{FF2B5EF4-FFF2-40B4-BE49-F238E27FC236}">
                <a16:creationId xmlns:a16="http://schemas.microsoft.com/office/drawing/2014/main" id="{AD2284B3-1786-3C84-0669-029114A8F54D}"/>
              </a:ext>
            </a:extLst>
          </p:cNvPr>
          <p:cNvSpPr/>
          <p:nvPr/>
        </p:nvSpPr>
        <p:spPr>
          <a:xfrm>
            <a:off x="5778423" y="2614676"/>
            <a:ext cx="1489432"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a:solidFill>
                  <a:srgbClr val="000000"/>
                </a:solidFill>
                <a:latin typeface="Arial"/>
              </a:rPr>
              <a:t>Basque Country (Spain)</a:t>
            </a:r>
            <a:endParaRPr kumimoji="0" lang="en-GB" sz="1074" i="0" u="none" strike="noStrike" kern="1200" cap="none" spc="0" normalizeH="0" baseline="0" noProof="0">
              <a:ln>
                <a:noFill/>
              </a:ln>
              <a:solidFill>
                <a:srgbClr val="000000"/>
              </a:solidFill>
              <a:effectLst/>
              <a:uLnTx/>
              <a:uFillTx/>
              <a:latin typeface="Arial"/>
              <a:ea typeface="+mn-ea"/>
              <a:cs typeface="+mn-cs"/>
            </a:endParaRPr>
          </a:p>
        </p:txBody>
      </p:sp>
      <p:sp>
        <p:nvSpPr>
          <p:cNvPr id="28" name="Título 78">
            <a:extLst>
              <a:ext uri="{FF2B5EF4-FFF2-40B4-BE49-F238E27FC236}">
                <a16:creationId xmlns:a16="http://schemas.microsoft.com/office/drawing/2014/main" id="{EF2622E9-D9F3-3965-CA48-8D958612CB28}"/>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grpSp>
        <p:nvGrpSpPr>
          <p:cNvPr id="18" name="Grupo 17">
            <a:extLst>
              <a:ext uri="{FF2B5EF4-FFF2-40B4-BE49-F238E27FC236}">
                <a16:creationId xmlns:a16="http://schemas.microsoft.com/office/drawing/2014/main" id="{BF533350-0AEC-590E-5AD7-8FB196FE403C}"/>
              </a:ext>
            </a:extLst>
          </p:cNvPr>
          <p:cNvGrpSpPr/>
          <p:nvPr/>
        </p:nvGrpSpPr>
        <p:grpSpPr>
          <a:xfrm>
            <a:off x="259807" y="6477895"/>
            <a:ext cx="7160250" cy="1908024"/>
            <a:chOff x="259807" y="6249295"/>
            <a:chExt cx="7160250" cy="1908024"/>
          </a:xfrm>
        </p:grpSpPr>
        <p:pic>
          <p:nvPicPr>
            <p:cNvPr id="12" name="Imagen 11">
              <a:extLst>
                <a:ext uri="{FF2B5EF4-FFF2-40B4-BE49-F238E27FC236}">
                  <a16:creationId xmlns:a16="http://schemas.microsoft.com/office/drawing/2014/main" id="{7B72FBE0-1E40-8529-3B3D-8957A6752498}"/>
                </a:ext>
              </a:extLst>
            </p:cNvPr>
            <p:cNvPicPr>
              <a:picLocks noChangeAspect="1"/>
            </p:cNvPicPr>
            <p:nvPr/>
          </p:nvPicPr>
          <p:blipFill rotWithShape="1">
            <a:blip r:embed="rId12"/>
            <a:srcRect l="47457" t="48813" r="23949" b="18543"/>
            <a:stretch/>
          </p:blipFill>
          <p:spPr>
            <a:xfrm>
              <a:off x="4912533" y="6526929"/>
              <a:ext cx="2161571" cy="1311008"/>
            </a:xfrm>
            <a:prstGeom prst="rect">
              <a:avLst/>
            </a:prstGeom>
            <a:ln>
              <a:noFill/>
            </a:ln>
            <a:effectLst>
              <a:outerShdw blurRad="292100" dist="139700" dir="2700000" algn="tl" rotWithShape="0">
                <a:srgbClr val="333333">
                  <a:alpha val="65000"/>
                </a:srgbClr>
              </a:outerShdw>
            </a:effectLst>
          </p:spPr>
        </p:pic>
        <p:grpSp>
          <p:nvGrpSpPr>
            <p:cNvPr id="2" name="Grupo 1">
              <a:extLst>
                <a:ext uri="{FF2B5EF4-FFF2-40B4-BE49-F238E27FC236}">
                  <a16:creationId xmlns:a16="http://schemas.microsoft.com/office/drawing/2014/main" id="{4520DEC4-0BAD-6E5D-A37F-E91B99C72999}"/>
                </a:ext>
              </a:extLst>
            </p:cNvPr>
            <p:cNvGrpSpPr/>
            <p:nvPr/>
          </p:nvGrpSpPr>
          <p:grpSpPr>
            <a:xfrm>
              <a:off x="6519299" y="6249295"/>
              <a:ext cx="900758" cy="592201"/>
              <a:chOff x="4601299" y="1389919"/>
              <a:chExt cx="900758" cy="592201"/>
            </a:xfrm>
            <a:effectLst>
              <a:outerShdw blurRad="50800" dist="38100" dir="2700000" algn="tl" rotWithShape="0">
                <a:prstClr val="black">
                  <a:alpha val="40000"/>
                </a:prstClr>
              </a:outerShdw>
            </a:effectLst>
          </p:grpSpPr>
          <p:sp>
            <p:nvSpPr>
              <p:cNvPr id="4" name="41 Rectángulo">
                <a:extLst>
                  <a:ext uri="{FF2B5EF4-FFF2-40B4-BE49-F238E27FC236}">
                    <a16:creationId xmlns:a16="http://schemas.microsoft.com/office/drawing/2014/main" id="{0B0BD436-9F10-D5A4-412D-198123FBC372}"/>
                  </a:ext>
                </a:extLst>
              </p:cNvPr>
              <p:cNvSpPr/>
              <p:nvPr>
                <p:custDataLst>
                  <p:tags r:id="rId3"/>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21" name="41 Rectángulo">
                <a:extLst>
                  <a:ext uri="{FF2B5EF4-FFF2-40B4-BE49-F238E27FC236}">
                    <a16:creationId xmlns:a16="http://schemas.microsoft.com/office/drawing/2014/main" id="{B36076E9-5F9D-05A3-2926-C8E4C970984C}"/>
                  </a:ext>
                </a:extLst>
              </p:cNvPr>
              <p:cNvSpPr/>
              <p:nvPr>
                <p:custDataLst>
                  <p:tags r:id="rId4"/>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26" name="43 Conector recto">
                <a:extLst>
                  <a:ext uri="{FF2B5EF4-FFF2-40B4-BE49-F238E27FC236}">
                    <a16:creationId xmlns:a16="http://schemas.microsoft.com/office/drawing/2014/main" id="{A6AC6658-DB85-A86B-762C-9EE55B7815BC}"/>
                  </a:ext>
                </a:extLst>
              </p:cNvPr>
              <p:cNvCxnSpPr>
                <a:cxnSpLocks/>
              </p:cNvCxnSpPr>
              <p:nvPr>
                <p:custDataLst>
                  <p:tags r:id="rId5"/>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27" name="43 Conector recto">
                <a:extLst>
                  <a:ext uri="{FF2B5EF4-FFF2-40B4-BE49-F238E27FC236}">
                    <a16:creationId xmlns:a16="http://schemas.microsoft.com/office/drawing/2014/main" id="{76415DA2-8754-201F-FE24-74FC153B87F2}"/>
                  </a:ext>
                </a:extLst>
              </p:cNvPr>
              <p:cNvCxnSpPr>
                <a:cxnSpLocks/>
              </p:cNvCxnSpPr>
              <p:nvPr>
                <p:custDataLst>
                  <p:tags r:id="rId6"/>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sp>
          <p:nvSpPr>
            <p:cNvPr id="37" name="Rectángulo: esquinas redondeadas 36">
              <a:extLst>
                <a:ext uri="{FF2B5EF4-FFF2-40B4-BE49-F238E27FC236}">
                  <a16:creationId xmlns:a16="http://schemas.microsoft.com/office/drawing/2014/main" id="{3A4AB07B-07E0-F939-87D6-DE6EAA268A1D}"/>
                </a:ext>
              </a:extLst>
            </p:cNvPr>
            <p:cNvSpPr/>
            <p:nvPr/>
          </p:nvSpPr>
          <p:spPr>
            <a:xfrm>
              <a:off x="259807" y="6478674"/>
              <a:ext cx="4216932" cy="730587"/>
            </a:xfrm>
            <a:prstGeom prst="roundRect">
              <a:avLst/>
            </a:prstGeom>
            <a:solidFill>
              <a:srgbClr val="DBEFFB">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ángulo: esquinas redondeadas 41">
              <a:extLst>
                <a:ext uri="{FF2B5EF4-FFF2-40B4-BE49-F238E27FC236}">
                  <a16:creationId xmlns:a16="http://schemas.microsoft.com/office/drawing/2014/main" id="{6D1EA8E4-5AE4-5934-9A4D-9C68F9455258}"/>
                </a:ext>
              </a:extLst>
            </p:cNvPr>
            <p:cNvSpPr/>
            <p:nvPr/>
          </p:nvSpPr>
          <p:spPr>
            <a:xfrm>
              <a:off x="259807" y="7284166"/>
              <a:ext cx="4216932" cy="730587"/>
            </a:xfrm>
            <a:prstGeom prst="roundRect">
              <a:avLst/>
            </a:prstGeom>
            <a:solidFill>
              <a:srgbClr val="FFEBCC">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CuadroTexto 43">
              <a:extLst>
                <a:ext uri="{FF2B5EF4-FFF2-40B4-BE49-F238E27FC236}">
                  <a16:creationId xmlns:a16="http://schemas.microsoft.com/office/drawing/2014/main" id="{989423B3-5E30-A48F-84BE-E33F7F311566}"/>
                </a:ext>
              </a:extLst>
            </p:cNvPr>
            <p:cNvSpPr txBox="1"/>
            <p:nvPr/>
          </p:nvSpPr>
          <p:spPr>
            <a:xfrm rot="16200000">
              <a:off x="19312" y="6670053"/>
              <a:ext cx="1015720" cy="261610"/>
            </a:xfrm>
            <a:prstGeom prst="rect">
              <a:avLst/>
            </a:prstGeom>
            <a:noFill/>
          </p:spPr>
          <p:txBody>
            <a:bodyPr wrap="square" rtlCol="0">
              <a:spAutoFit/>
            </a:bodyPr>
            <a:lstStyle/>
            <a:p>
              <a:r>
                <a:rPr lang="en-GB" sz="1050" b="1">
                  <a:solidFill>
                    <a:srgbClr val="0F6C7D"/>
                  </a:solidFill>
                  <a:latin typeface="Arial" panose="020B0604020202020204" pitchFamily="34" charset="0"/>
                  <a:cs typeface="Arial" panose="020B0604020202020204" pitchFamily="34" charset="0"/>
                </a:rPr>
                <a:t>STRATEGY</a:t>
              </a:r>
            </a:p>
          </p:txBody>
        </p:sp>
        <p:sp>
          <p:nvSpPr>
            <p:cNvPr id="45" name="CuadroTexto 44">
              <a:extLst>
                <a:ext uri="{FF2B5EF4-FFF2-40B4-BE49-F238E27FC236}">
                  <a16:creationId xmlns:a16="http://schemas.microsoft.com/office/drawing/2014/main" id="{3463F280-0FE1-48D7-15C5-5D17DA78D65E}"/>
                </a:ext>
              </a:extLst>
            </p:cNvPr>
            <p:cNvSpPr txBox="1"/>
            <p:nvPr/>
          </p:nvSpPr>
          <p:spPr>
            <a:xfrm rot="16200000">
              <a:off x="19288" y="7518654"/>
              <a:ext cx="1015720" cy="261610"/>
            </a:xfrm>
            <a:prstGeom prst="rect">
              <a:avLst/>
            </a:prstGeom>
            <a:noFill/>
          </p:spPr>
          <p:txBody>
            <a:bodyPr wrap="square" rtlCol="0">
              <a:spAutoFit/>
            </a:bodyPr>
            <a:lstStyle/>
            <a:p>
              <a:pPr algn="ctr"/>
              <a:r>
                <a:rPr lang="en-GB" sz="1050" b="1">
                  <a:solidFill>
                    <a:srgbClr val="0F6C7D"/>
                  </a:solidFill>
                  <a:latin typeface="Arial" panose="020B0604020202020204" pitchFamily="34" charset="0"/>
                  <a:cs typeface="Arial" panose="020B0604020202020204" pitchFamily="34" charset="0"/>
                </a:rPr>
                <a:t>ACTION</a:t>
              </a:r>
            </a:p>
          </p:txBody>
        </p:sp>
        <p:sp>
          <p:nvSpPr>
            <p:cNvPr id="47" name="CuadroTexto 46">
              <a:extLst>
                <a:ext uri="{FF2B5EF4-FFF2-40B4-BE49-F238E27FC236}">
                  <a16:creationId xmlns:a16="http://schemas.microsoft.com/office/drawing/2014/main" id="{CB86AA50-0F96-1893-8F4B-79FF2A4B536E}"/>
                </a:ext>
              </a:extLst>
            </p:cNvPr>
            <p:cNvSpPr txBox="1"/>
            <p:nvPr/>
          </p:nvSpPr>
          <p:spPr>
            <a:xfrm>
              <a:off x="259807" y="6429782"/>
              <a:ext cx="4256748" cy="1620957"/>
            </a:xfrm>
            <a:prstGeom prst="rect">
              <a:avLst/>
            </a:prstGeom>
            <a:noFill/>
          </p:spPr>
          <p:txBody>
            <a:bodyPr wrap="square">
              <a:spAutoFit/>
            </a:bodyPr>
            <a:lstStyle/>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0F6C7D"/>
                  </a:solidFill>
                  <a:effectLst/>
                  <a:uLnTx/>
                  <a:uFillTx/>
                  <a:latin typeface="Arial" panose="020B0604020202020204" pitchFamily="34" charset="0"/>
                  <a:ea typeface="Times New Roman" panose="02020603050405020304" pitchFamily="18" charset="0"/>
                  <a:cs typeface="Arial" panose="020B0604020202020204" pitchFamily="34" charset="0"/>
                </a:rPr>
                <a:t>Discover: </a:t>
              </a: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IKANOS Site</a:t>
              </a: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CD0038"/>
                  </a:solidFill>
                  <a:effectLst/>
                  <a:uLnTx/>
                  <a:uFillTx/>
                  <a:latin typeface="Arial" panose="020B0604020202020204" pitchFamily="34" charset="0"/>
                  <a:ea typeface="Times New Roman" panose="02020603050405020304" pitchFamily="18" charset="0"/>
                  <a:cs typeface="Arial" panose="020B0604020202020204" pitchFamily="34" charset="0"/>
                </a:rPr>
                <a:t>Audit: </a:t>
              </a: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Self-assessment Test &amp; Personal Digital Profile</a:t>
              </a: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00ADEC"/>
                  </a:solidFill>
                  <a:effectLst/>
                  <a:uLnTx/>
                  <a:uFillTx/>
                  <a:latin typeface="Arial" panose="020B0604020202020204" pitchFamily="34" charset="0"/>
                  <a:ea typeface="Times New Roman" panose="02020603050405020304" pitchFamily="18" charset="0"/>
                  <a:cs typeface="Arial" panose="020B0604020202020204" pitchFamily="34" charset="0"/>
                </a:rPr>
                <a:t>Analyse: </a:t>
              </a: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Professional Digital Profile</a:t>
              </a: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FF9900"/>
                  </a:solidFill>
                  <a:effectLst/>
                  <a:uLnTx/>
                  <a:uFillTx/>
                  <a:latin typeface="Arial" panose="020B0604020202020204" pitchFamily="34" charset="0"/>
                  <a:ea typeface="Times New Roman" panose="02020603050405020304" pitchFamily="18" charset="0"/>
                  <a:cs typeface="Arial" panose="020B0604020202020204" pitchFamily="34" charset="0"/>
                </a:rPr>
                <a:t>Guide: </a:t>
              </a: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Orientation Guide &amp; Resource Cataloguing</a:t>
              </a: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91D04E"/>
                  </a:solidFill>
                  <a:effectLst/>
                  <a:uLnTx/>
                  <a:uFillTx/>
                  <a:latin typeface="Arial" panose="020B0604020202020204" pitchFamily="34" charset="0"/>
                  <a:ea typeface="Times New Roman" panose="02020603050405020304" pitchFamily="18" charset="0"/>
                  <a:cs typeface="Arial" panose="020B0604020202020204" pitchFamily="34" charset="0"/>
                </a:rPr>
                <a:t>Learn: </a:t>
              </a: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PLE e-portfolio</a:t>
              </a:r>
            </a:p>
            <a:p>
              <a:pPr marL="685800" marR="0" lvl="1" indent="-228600" algn="just" defTabSz="970138" rtl="0" eaLnBrk="1" fontAlgn="base" latinLnBrk="0" hangingPunct="1">
                <a:lnSpc>
                  <a:spcPct val="1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8B1970"/>
                  </a:solidFill>
                  <a:effectLst/>
                  <a:uLnTx/>
                  <a:uFillTx/>
                  <a:latin typeface="Arial" panose="020B0604020202020204" pitchFamily="34" charset="0"/>
                  <a:ea typeface="Times New Roman" panose="02020603050405020304" pitchFamily="18" charset="0"/>
                  <a:cs typeface="Arial" panose="020B0604020202020204" pitchFamily="34" charset="0"/>
                </a:rPr>
                <a:t>Evidence: </a:t>
              </a: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BAIT Digital Skills Certification</a:t>
              </a:r>
            </a:p>
          </p:txBody>
        </p:sp>
      </p:grpSp>
      <p:pic>
        <p:nvPicPr>
          <p:cNvPr id="117762" name="Picture 2" descr="Home - Ikanos">
            <a:extLst>
              <a:ext uri="{FF2B5EF4-FFF2-40B4-BE49-F238E27FC236}">
                <a16:creationId xmlns:a16="http://schemas.microsoft.com/office/drawing/2014/main" id="{C26AE234-500C-817B-1AC6-55F52D0F8167}"/>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945032" y="2710585"/>
            <a:ext cx="1106487" cy="34400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El Gobierno Vasco participa en la reunión de coordinación convocada por el  Ministerio sobre el brote de listerioris - Osakidetza">
            <a:extLst>
              <a:ext uri="{FF2B5EF4-FFF2-40B4-BE49-F238E27FC236}">
                <a16:creationId xmlns:a16="http://schemas.microsoft.com/office/drawing/2014/main" id="{7B4AB6F8-9877-7597-953F-C916063976D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530" b="24334"/>
          <a:stretch/>
        </p:blipFill>
        <p:spPr bwMode="auto">
          <a:xfrm>
            <a:off x="3914969" y="2063030"/>
            <a:ext cx="1166611" cy="491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090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a:t>
            </a:r>
            <a:r>
              <a:rPr kumimoji="0" lang="en-GB" sz="1070" b="1" i="0" u="none" strike="noStrike" kern="1200" cap="none" spc="0" normalizeH="0" baseline="30000" noProof="0">
                <a:ln>
                  <a:noFill/>
                </a:ln>
                <a:solidFill>
                  <a:srgbClr val="FFFFFF"/>
                </a:solidFill>
                <a:effectLst/>
                <a:uLnTx/>
                <a:uFillTx/>
                <a:latin typeface="Arial"/>
                <a:ea typeface="+mn-ea"/>
                <a:cs typeface="+mn-cs"/>
              </a:rPr>
              <a:t>4</a:t>
            </a:r>
            <a:endParaRPr kumimoji="0" lang="en-GB" sz="1070" b="1" i="0" u="none" strike="noStrike" kern="1200" cap="none" spc="0" normalizeH="0" baseline="0" noProof="0">
              <a:ln>
                <a:noFill/>
              </a:ln>
              <a:solidFill>
                <a:srgbClr val="FFFFFF"/>
              </a:solidFill>
              <a:effectLst/>
              <a:uLnTx/>
              <a:uFillTx/>
              <a:latin typeface="Arial"/>
              <a:ea typeface="+mn-ea"/>
              <a:cs typeface="+mn-cs"/>
            </a:endParaRP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F5A06BCE-44A5-35C6-85F6-CC658A8A43A2}"/>
              </a:ext>
            </a:extLst>
          </p:cNvPr>
          <p:cNvGrpSpPr/>
          <p:nvPr/>
        </p:nvGrpSpPr>
        <p:grpSpPr>
          <a:xfrm>
            <a:off x="154988" y="2031855"/>
            <a:ext cx="7272000" cy="7802311"/>
            <a:chOff x="861864" y="3105903"/>
            <a:chExt cx="6318132" cy="6441579"/>
          </a:xfrm>
        </p:grpSpPr>
        <p:sp>
          <p:nvSpPr>
            <p:cNvPr id="9" name="Rectángulo 8">
              <a:extLst>
                <a:ext uri="{FF2B5EF4-FFF2-40B4-BE49-F238E27FC236}">
                  <a16:creationId xmlns:a16="http://schemas.microsoft.com/office/drawing/2014/main" id="{5D66BA4B-27B0-7D49-0B53-2B13250F62B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29">
              <a:extLst>
                <a:ext uri="{FF2B5EF4-FFF2-40B4-BE49-F238E27FC236}">
                  <a16:creationId xmlns:a16="http://schemas.microsoft.com/office/drawing/2014/main" id="{2D1E1DCA-2619-1326-6CDF-66FF346CA640}"/>
                </a:ext>
              </a:extLst>
            </p:cNvPr>
            <p:cNvSpPr/>
            <p:nvPr/>
          </p:nvSpPr>
          <p:spPr>
            <a:xfrm>
              <a:off x="861864" y="3105903"/>
              <a:ext cx="6318132" cy="644157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cs typeface="Arial" panose="020B0604020202020204" pitchFamily="34" charset="0"/>
                </a:rPr>
                <a:t>development of each profession-specific profile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elaborated by IKANOS (including the one for primary care health professionals) is done by </a:t>
              </a:r>
              <a:r>
                <a:rPr lang="en-GB" sz="1100" b="1">
                  <a:solidFill>
                    <a:srgbClr val="000000"/>
                  </a:solidFill>
                  <a:latin typeface="Arial" panose="020B0604020202020204" pitchFamily="34" charset="0"/>
                  <a:cs typeface="Arial" panose="020B0604020202020204" pitchFamily="34" charset="0"/>
                </a:rPr>
                <a:t>adapting the DigComp framework</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original </a:t>
              </a:r>
              <a:r>
                <a:rPr lang="en-GB" sz="1100" b="1">
                  <a:solidFill>
                    <a:srgbClr val="000000"/>
                  </a:solidFill>
                  <a:latin typeface="Arial" panose="020B0604020202020204" pitchFamily="34" charset="0"/>
                  <a:cs typeface="Arial" panose="020B0604020202020204" pitchFamily="34" charset="0"/>
                </a:rPr>
                <a:t>5 areas and 21 competences of DigComp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are maintained, and additional </a:t>
              </a:r>
              <a:r>
                <a:rPr lang="en-GB" sz="1100" b="1">
                  <a:solidFill>
                    <a:srgbClr val="000000"/>
                  </a:solidFill>
                  <a:latin typeface="Arial" panose="020B0604020202020204" pitchFamily="34" charset="0"/>
                  <a:cs typeface="Arial" panose="020B0604020202020204" pitchFamily="34" charset="0"/>
                </a:rPr>
                <a:t>sub-competences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are developed for </a:t>
              </a:r>
              <a:r>
                <a:rPr lang="en-GB" sz="1100" b="1">
                  <a:solidFill>
                    <a:srgbClr val="000000"/>
                  </a:solidFill>
                  <a:latin typeface="Arial" panose="020B0604020202020204" pitchFamily="34" charset="0"/>
                  <a:cs typeface="Arial" panose="020B0604020202020204" pitchFamily="34" charset="0"/>
                </a:rPr>
                <a:t>each specific profession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which is being profiled, depending on the </a:t>
              </a:r>
              <a:r>
                <a:rPr lang="en-GB" sz="1100" b="1">
                  <a:solidFill>
                    <a:srgbClr val="000000"/>
                  </a:solidFill>
                  <a:latin typeface="Arial" panose="020B0604020202020204" pitchFamily="34" charset="0"/>
                  <a:cs typeface="Arial" panose="020B0604020202020204" pitchFamily="34" charset="0"/>
                </a:rPr>
                <a:t>specific digital needs that the occupation requires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From this starting point, for each specific profession, these DigComp competences and its sub-competences are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classified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in terms of relevance as: </a:t>
              </a:r>
            </a:p>
            <a:p>
              <a:pPr marL="171450" indent="-171450" algn="just" defTabSz="970138" fontAlgn="base">
                <a:spcAft>
                  <a:spcPts val="781"/>
                </a:spcAft>
                <a:buFont typeface="Arial" panose="020B0604020202020204" pitchFamily="34" charset="0"/>
                <a:buChar char="•"/>
                <a:defRPr/>
              </a:pPr>
              <a:r>
                <a:rPr lang="en-GB" sz="1100" b="1">
                  <a:solidFill>
                    <a:srgbClr val="8B1970"/>
                  </a:solidFill>
                  <a:latin typeface="Arial" panose="020B0604020202020204" pitchFamily="34" charset="0"/>
                  <a:ea typeface="Times New Roman" panose="02020603050405020304" pitchFamily="18" charset="0"/>
                  <a:cs typeface="Arial" panose="020B0604020202020204" pitchFamily="34" charset="0"/>
                </a:rPr>
                <a:t>Core: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DCs that are </a:t>
              </a:r>
              <a:r>
                <a:rPr lang="en-GB" sz="1100" b="1">
                  <a:solidFill>
                    <a:srgbClr val="000000"/>
                  </a:solidFill>
                  <a:latin typeface="Arial" panose="020B0604020202020204" pitchFamily="34" charset="0"/>
                  <a:cs typeface="Arial" panose="020B0604020202020204" pitchFamily="34" charset="0"/>
                </a:rPr>
                <a:t>mandatory for the activities associated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with the given job.</a:t>
              </a:r>
            </a:p>
            <a:p>
              <a:pPr marL="171450" indent="-171450" algn="just" defTabSz="970138" fontAlgn="base">
                <a:spcAft>
                  <a:spcPts val="781"/>
                </a:spcAft>
                <a:buFont typeface="Arial" panose="020B0604020202020204" pitchFamily="34" charset="0"/>
                <a:buChar char="•"/>
                <a:defRPr/>
              </a:pPr>
              <a:r>
                <a:rPr lang="en-GB" sz="1100" b="1">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Transversal: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DCs which are</a:t>
              </a:r>
              <a:r>
                <a:rPr lang="en-GB" sz="1100" b="1">
                  <a:solidFill>
                    <a:srgbClr val="000000"/>
                  </a:solidFill>
                  <a:latin typeface="Arial" panose="020B0604020202020204" pitchFamily="34" charset="0"/>
                  <a:cs typeface="Arial" panose="020B0604020202020204" pitchFamily="34" charset="0"/>
                </a:rPr>
                <a:t> common to all ICT-based work</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in the sector.</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Complementary: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DCs that are </a:t>
              </a:r>
              <a:r>
                <a:rPr lang="en-GB" sz="1100" b="1">
                  <a:solidFill>
                    <a:srgbClr val="000000"/>
                  </a:solidFill>
                  <a:latin typeface="Arial" panose="020B0604020202020204" pitchFamily="34" charset="0"/>
                  <a:cs typeface="Arial" panose="020B0604020202020204" pitchFamily="34" charset="0"/>
                </a:rPr>
                <a:t>helpful and enhance work performance but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are </a:t>
              </a:r>
              <a:r>
                <a:rPr lang="en-GB" sz="1100" b="1">
                  <a:solidFill>
                    <a:srgbClr val="000000"/>
                  </a:solidFill>
                  <a:latin typeface="Arial" panose="020B0604020202020204" pitchFamily="34" charset="0"/>
                  <a:cs typeface="Arial" panose="020B0604020202020204" pitchFamily="34" charset="0"/>
                </a:rPr>
                <a:t>not strictly necessary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carry out the job in question .</a:t>
              </a:r>
            </a:p>
            <a:p>
              <a:pPr algn="just" defTabSz="970138" fontAlgn="base">
                <a:spcAft>
                  <a:spcPts val="781"/>
                </a:spcAf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DigComp competences may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not be </a:t>
              </a:r>
              <a:r>
                <a:rPr lang="en-GB" sz="1100" b="1">
                  <a:solidFill>
                    <a:srgbClr val="000000"/>
                  </a:solidFill>
                  <a:latin typeface="Arial" panose="020B0604020202020204" pitchFamily="34" charset="0"/>
                  <a:cs typeface="Arial" panose="020B0604020202020204" pitchFamily="34" charset="0"/>
                </a:rPr>
                <a:t>included if they have no relevance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the </a:t>
              </a:r>
              <a:r>
                <a:rPr lang="en-GB" sz="1100" b="1">
                  <a:solidFill>
                    <a:srgbClr val="000000"/>
                  </a:solidFill>
                  <a:latin typeface="Arial" panose="020B0604020202020204" pitchFamily="34" charset="0"/>
                  <a:cs typeface="Arial" panose="020B0604020202020204" pitchFamily="34" charset="0"/>
                </a:rPr>
                <a:t>profession’s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activity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lvl="0" algn="just" defTabSz="970138" fontAlgn="base">
                <a:spcAft>
                  <a:spcPts val="781"/>
                </a:spcAf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Each competence and sub-competence in a PDP has a </a:t>
              </a:r>
              <a:r>
                <a:rPr lang="en-GB" sz="1100" b="1">
                  <a:solidFill>
                    <a:srgbClr val="000000"/>
                  </a:solidFill>
                  <a:latin typeface="Arial" panose="020B0604020202020204" pitchFamily="34" charset="0"/>
                  <a:cs typeface="Arial" panose="020B0604020202020204" pitchFamily="34" charset="0"/>
                </a:rPr>
                <a:t>level of expertise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is </a:t>
              </a:r>
              <a:r>
                <a:rPr lang="en-GB" sz="1100" b="1">
                  <a:solidFill>
                    <a:srgbClr val="000000"/>
                  </a:solidFill>
                  <a:latin typeface="Arial" panose="020B0604020202020204" pitchFamily="34" charset="0"/>
                  <a:cs typeface="Arial" panose="020B0604020202020204" pitchFamily="34" charset="0"/>
                </a:rPr>
                <a:t>expected to be achieved.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There are </a:t>
              </a:r>
              <a:r>
                <a:rPr lang="en-GB" sz="1100" b="1">
                  <a:solidFill>
                    <a:srgbClr val="000000"/>
                  </a:solidFill>
                  <a:latin typeface="Arial" panose="020B0604020202020204" pitchFamily="34" charset="0"/>
                  <a:cs typeface="Arial" panose="020B0604020202020204" pitchFamily="34" charset="0"/>
                </a:rPr>
                <a:t>4 possible levels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gn="just" defTabSz="970138" fontAlgn="base">
                <a:spcAft>
                  <a:spcPts val="781"/>
                </a:spcAft>
                <a:buFont typeface="+mj-lt"/>
                <a:buAutoNum type="arabicPeriod"/>
                <a:defRPr/>
              </a:pPr>
              <a:r>
                <a:rPr lang="en-GB" sz="1100" b="1">
                  <a:solidFill>
                    <a:srgbClr val="FF0000"/>
                  </a:solidFill>
                  <a:latin typeface="Arial" panose="020B0604020202020204" pitchFamily="34" charset="0"/>
                  <a:cs typeface="Arial" panose="020B0604020202020204" pitchFamily="34" charset="0"/>
                </a:rPr>
                <a:t>Basic: </a:t>
              </a:r>
              <a:r>
                <a:rPr lang="en-GB" sz="1100">
                  <a:solidFill>
                    <a:srgbClr val="FF0000"/>
                  </a:solidFill>
                  <a:latin typeface="Arial" panose="020B0604020202020204" pitchFamily="34" charset="0"/>
                  <a:cs typeface="Arial" panose="020B0604020202020204" pitchFamily="34" charset="0"/>
                </a:rPr>
                <a:t>A1, A2</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b="1">
                  <a:solidFill>
                    <a:srgbClr val="FF9900"/>
                  </a:solidFill>
                  <a:latin typeface="Arial" panose="020B0604020202020204" pitchFamily="34" charset="0"/>
                  <a:ea typeface="Times New Roman" panose="02020603050405020304" pitchFamily="18" charset="0"/>
                  <a:cs typeface="Arial" panose="020B0604020202020204" pitchFamily="34" charset="0"/>
                </a:rPr>
                <a:t>Intermediate: </a:t>
              </a:r>
              <a:r>
                <a:rPr lang="en-GB" sz="1100">
                  <a:solidFill>
                    <a:srgbClr val="FF9900"/>
                  </a:solidFill>
                  <a:latin typeface="Arial" panose="020B0604020202020204" pitchFamily="34" charset="0"/>
                  <a:ea typeface="Times New Roman" panose="02020603050405020304" pitchFamily="18" charset="0"/>
                  <a:cs typeface="Arial" panose="020B0604020202020204" pitchFamily="34" charset="0"/>
                </a:rPr>
                <a:t>B1, B2</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b="1">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Advanced: </a:t>
              </a:r>
              <a:r>
                <a:rPr lang="en-GB" sz="110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C1, C2</a:t>
              </a:r>
            </a:p>
            <a:p>
              <a:pPr marL="228600" marR="0" lvl="0" indent="-228600" algn="just" defTabSz="970138" rtl="0" eaLnBrk="1" fontAlgn="base" latinLnBrk="0" hangingPunct="1">
                <a:spcBef>
                  <a:spcPts val="0"/>
                </a:spcBef>
                <a:spcAft>
                  <a:spcPts val="781"/>
                </a:spcAft>
                <a:buClrTx/>
                <a:buSzTx/>
                <a:buFont typeface="+mj-lt"/>
                <a:buAutoNum type="arabicPeriod"/>
                <a:tabLst/>
                <a:defRPr/>
              </a:pPr>
              <a:r>
                <a:rPr lang="en-GB" sz="1100" b="1">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Expert: </a:t>
              </a:r>
              <a:r>
                <a:rPr lang="en-GB" sz="110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rPr>
                <a:t>D1, D2</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development of these PDPs involves a </a:t>
              </a:r>
              <a:r>
                <a:rPr lang="en-GB" sz="1100" b="1">
                  <a:solidFill>
                    <a:srgbClr val="000000"/>
                  </a:solidFill>
                  <a:latin typeface="Arial" panose="020B0604020202020204" pitchFamily="34" charset="0"/>
                  <a:cs typeface="Arial" panose="020B0604020202020204" pitchFamily="34" charset="0"/>
                </a:rPr>
                <a:t>two step-process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First,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cs typeface="Arial" panose="020B0604020202020204" pitchFamily="34" charset="0"/>
                </a:rPr>
                <a:t>main activities performed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the profession in question are </a:t>
              </a:r>
              <a:r>
                <a:rPr lang="en-GB" sz="1100" b="1">
                  <a:solidFill>
                    <a:srgbClr val="000000"/>
                  </a:solidFill>
                  <a:latin typeface="Arial" panose="020B0604020202020204" pitchFamily="34" charset="0"/>
                  <a:cs typeface="Arial" panose="020B0604020202020204" pitchFamily="34" charset="0"/>
                </a:rPr>
                <a:t>described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reflecting the different levels of experience and proficiency required for the different tasks ident</a:t>
              </a:r>
              <a:r>
                <a:rPr lang="en-GB" sz="1100" b="1">
                  <a:solidFill>
                    <a:srgbClr val="000000"/>
                  </a:solidFill>
                  <a:latin typeface="Arial" panose="020B0604020202020204" pitchFamily="34" charset="0"/>
                  <a:cs typeface="Arial" panose="020B0604020202020204" pitchFamily="34" charset="0"/>
                </a:rPr>
                <a:t>i</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fied. </a:t>
              </a:r>
              <a:r>
                <a:rPr lang="en-GB" sz="1100" b="1">
                  <a:solidFill>
                    <a:srgbClr val="000000"/>
                  </a:solidFill>
                  <a:latin typeface="Arial" panose="020B0604020202020204" pitchFamily="34" charset="0"/>
                  <a:cs typeface="Arial" panose="020B0604020202020204" pitchFamily="34" charset="0"/>
                </a:rPr>
                <a:t>Secondly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tasks which can be performed using </a:t>
              </a:r>
              <a:r>
                <a:rPr lang="en-GB" sz="1100" b="1">
                  <a:solidFill>
                    <a:srgbClr val="000000"/>
                  </a:solidFill>
                  <a:latin typeface="Arial" panose="020B0604020202020204" pitchFamily="34" charset="0"/>
                  <a:cs typeface="Arial" panose="020B0604020202020204" pitchFamily="34" charset="0"/>
                </a:rPr>
                <a:t>digital tools are identified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and these tasks are then </a:t>
              </a:r>
              <a:r>
                <a:rPr lang="en-GB" sz="1100" b="1">
                  <a:solidFill>
                    <a:srgbClr val="000000"/>
                  </a:solidFill>
                  <a:latin typeface="Arial" panose="020B0604020202020204" pitchFamily="34" charset="0"/>
                  <a:cs typeface="Arial" panose="020B0604020202020204" pitchFamily="34" charset="0"/>
                </a:rPr>
                <a:t>associated </a:t>
              </a:r>
              <a:r>
                <a:rPr lang="en-GB" sz="1100">
                  <a:solidFill>
                    <a:srgbClr val="000000"/>
                  </a:solidFill>
                  <a:latin typeface="Arial" panose="020B0604020202020204" pitchFamily="34" charset="0"/>
                  <a:cs typeface="Arial" panose="020B0604020202020204" pitchFamily="34" charset="0"/>
                </a:rPr>
                <a:t>with the different </a:t>
              </a:r>
              <a:r>
                <a:rPr lang="en-GB" sz="1100" b="1">
                  <a:solidFill>
                    <a:srgbClr val="000000"/>
                  </a:solidFill>
                  <a:latin typeface="Arial" panose="020B0604020202020204" pitchFamily="34" charset="0"/>
                  <a:cs typeface="Arial" panose="020B0604020202020204" pitchFamily="34" charset="0"/>
                </a:rPr>
                <a:t>DigComp competences and proficiency level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 </a:t>
              </a:r>
            </a:p>
            <a:p>
              <a:pPr algn="just" defTabSz="970138" fontAlgn="base">
                <a:spcAft>
                  <a:spcPts val="781"/>
                </a:spcAft>
                <a:defRPr/>
              </a:pPr>
              <a:r>
                <a:rPr lang="en-GB" sz="1100" b="1">
                  <a:solidFill>
                    <a:srgbClr val="000000"/>
                  </a:solidFill>
                  <a:latin typeface="Arial" panose="020B0604020202020204" pitchFamily="34" charset="0"/>
                  <a:cs typeface="Arial" panose="020B0604020202020204" pitchFamily="34" charset="0"/>
                </a:rPr>
                <a:t>Interviews with experts in the field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are carried out throughout this process to identify </a:t>
              </a:r>
              <a:r>
                <a:rPr lang="en-GB" sz="1100" b="1">
                  <a:solidFill>
                    <a:srgbClr val="000000"/>
                  </a:solidFill>
                  <a:latin typeface="Arial" panose="020B0604020202020204" pitchFamily="34" charset="0"/>
                  <a:cs typeface="Arial" panose="020B0604020202020204" pitchFamily="34" charset="0"/>
                </a:rPr>
                <a:t>further</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details in the aspects of these job tasks, and to </a:t>
              </a:r>
              <a:r>
                <a:rPr lang="en-GB" sz="1100" b="1">
                  <a:solidFill>
                    <a:srgbClr val="000000"/>
                  </a:solidFill>
                  <a:latin typeface="Arial" panose="020B0604020202020204" pitchFamily="34" charset="0"/>
                  <a:cs typeface="Arial" panose="020B0604020202020204" pitchFamily="34" charset="0"/>
                </a:rPr>
                <a:t>specify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the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description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of the different </a:t>
              </a:r>
              <a:r>
                <a:rPr lang="en-GB" sz="1100" b="1">
                  <a:solidFill>
                    <a:srgbClr val="000000"/>
                  </a:solidFill>
                  <a:latin typeface="Arial" panose="020B0604020202020204" pitchFamily="34" charset="0"/>
                  <a:cs typeface="Arial" panose="020B0604020202020204" pitchFamily="34" charset="0"/>
                </a:rPr>
                <a:t>competences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Once the specific framework is designed, users can then </a:t>
              </a:r>
              <a:r>
                <a:rPr lang="en-GB" sz="1100" b="1">
                  <a:solidFill>
                    <a:srgbClr val="000000"/>
                  </a:solidFill>
                  <a:latin typeface="Arial" panose="020B0604020202020204" pitchFamily="34" charset="0"/>
                  <a:cs typeface="Arial" panose="020B0604020202020204" pitchFamily="34" charset="0"/>
                </a:rPr>
                <a:t>evaluate their proficiency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each competency and observe their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current gap against the expected level for their profession, through the </a:t>
              </a:r>
              <a:r>
                <a:rPr lang="en-GB" sz="1100" b="1">
                  <a:solidFill>
                    <a:srgbClr val="000000"/>
                  </a:solidFill>
                  <a:latin typeface="Arial" panose="020B0604020202020204" pitchFamily="34" charset="0"/>
                  <a:cs typeface="Arial" panose="020B0604020202020204" pitchFamily="34" charset="0"/>
                </a:rPr>
                <a:t>IKANOS self-assessment test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By this way, users can get a very clear idea of the </a:t>
              </a:r>
              <a:r>
                <a:rPr lang="en-GB" sz="1100" b="1">
                  <a:solidFill>
                    <a:srgbClr val="000000"/>
                  </a:solidFill>
                  <a:latin typeface="Arial" panose="020B0604020202020204" pitchFamily="34" charset="0"/>
                  <a:cs typeface="Arial" panose="020B0604020202020204" pitchFamily="34" charset="0"/>
                </a:rPr>
                <a:t>competences they have to put more focus on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(those in which their level is far from the expected level) and can thus </a:t>
              </a:r>
              <a:r>
                <a:rPr lang="en-GB" sz="1100" b="1">
                  <a:solidFill>
                    <a:srgbClr val="000000"/>
                  </a:solidFill>
                  <a:latin typeface="Arial" panose="020B0604020202020204" pitchFamily="34" charset="0"/>
                  <a:cs typeface="Arial" panose="020B0604020202020204" pitchFamily="34" charset="0"/>
                </a:rPr>
                <a:t>tailor their learning needs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This system can aid not only users themselves, but also </a:t>
              </a:r>
              <a:r>
                <a:rPr lang="en-GB" sz="1100" b="1">
                  <a:solidFill>
                    <a:srgbClr val="000000"/>
                  </a:solidFill>
                  <a:latin typeface="Arial" panose="020B0604020202020204" pitchFamily="34" charset="0"/>
                  <a:cs typeface="Arial" panose="020B0604020202020204" pitchFamily="34" charset="0"/>
                </a:rPr>
                <a:t>employers, </a:t>
              </a:r>
              <a:r>
                <a:rPr lang="en-GB" sz="1100">
                  <a:solidFill>
                    <a:srgbClr val="000000"/>
                  </a:solidFill>
                  <a:latin typeface="Arial" panose="020B0604020202020204" pitchFamily="34" charset="0"/>
                  <a:cs typeface="Arial" panose="020B0604020202020204" pitchFamily="34" charset="0"/>
                </a:rPr>
                <a:t>who can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get a clear idea of what </a:t>
              </a:r>
              <a:r>
                <a:rPr lang="en-GB" sz="1100" b="1">
                  <a:solidFill>
                    <a:srgbClr val="000000"/>
                  </a:solidFill>
                  <a:latin typeface="Arial" panose="020B0604020202020204" pitchFamily="34" charset="0"/>
                  <a:cs typeface="Arial" panose="020B0604020202020204" pitchFamily="34" charset="0"/>
                </a:rPr>
                <a:t>level of digital skills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they should be aiming to obtain </a:t>
              </a:r>
              <a:r>
                <a:rPr lang="en-GB" sz="1100" b="1">
                  <a:solidFill>
                    <a:srgbClr val="000000"/>
                  </a:solidFill>
                  <a:latin typeface="Arial" panose="020B0604020202020204" pitchFamily="34" charset="0"/>
                  <a:cs typeface="Arial" panose="020B0604020202020204" pitchFamily="34" charset="0"/>
                </a:rPr>
                <a:t>from their candidates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e-Health, </a:t>
              </a:r>
              <a:r>
                <a:rPr lang="en-GB" sz="1100" b="1">
                  <a:solidFill>
                    <a:srgbClr val="000000"/>
                  </a:solidFill>
                  <a:latin typeface="Arial" panose="020B0604020202020204" pitchFamily="34" charset="0"/>
                  <a:cs typeface="Arial" panose="020B0604020202020204" pitchFamily="34" charset="0"/>
                </a:rPr>
                <a:t>3 PDPs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have been elaborated thus far:</a:t>
              </a:r>
            </a:p>
            <a:p>
              <a:pPr marL="228600" marR="0" lvl="0" indent="-228600" algn="just" defTabSz="970138" rtl="0" eaLnBrk="1" fontAlgn="base" latinLnBrk="0" hangingPunct="1">
                <a:spcBef>
                  <a:spcPts val="0"/>
                </a:spcBef>
                <a:spcAft>
                  <a:spcPts val="781"/>
                </a:spcAft>
                <a:buClrTx/>
                <a:buSzTx/>
                <a:buFont typeface="+mj-lt"/>
                <a:buAutoNum type="alphaLcParenR"/>
                <a:tabLst/>
                <a:defRPr/>
              </a:pPr>
              <a:r>
                <a:rPr lang="en-GB" sz="1100" b="1">
                  <a:solidFill>
                    <a:srgbClr val="000000"/>
                  </a:solidFill>
                  <a:latin typeface="Arial" panose="020B0604020202020204" pitchFamily="34" charset="0"/>
                  <a:cs typeface="Arial" panose="020B0604020202020204" pitchFamily="34" charset="0"/>
                </a:rPr>
                <a:t>Primary Care Doctor</a:t>
              </a:r>
            </a:p>
            <a:p>
              <a:pPr marL="228600" marR="0" lvl="0" indent="-228600" algn="just" defTabSz="970138" rtl="0" eaLnBrk="1" fontAlgn="base" latinLnBrk="0" hangingPunct="1">
                <a:spcBef>
                  <a:spcPts val="0"/>
                </a:spcBef>
                <a:spcAft>
                  <a:spcPts val="781"/>
                </a:spcAft>
                <a:buClrTx/>
                <a:buSzTx/>
                <a:buFont typeface="+mj-lt"/>
                <a:buAutoNum type="alphaLcParenR"/>
                <a:tabLst/>
                <a:defRPr/>
              </a:pPr>
              <a:r>
                <a:rPr lang="en-GB" sz="1100" b="1">
                  <a:solidFill>
                    <a:srgbClr val="000000"/>
                  </a:solidFill>
                  <a:latin typeface="Arial" panose="020B0604020202020204" pitchFamily="34" charset="0"/>
                  <a:cs typeface="Arial" panose="020B0604020202020204" pitchFamily="34" charset="0"/>
                </a:rPr>
                <a:t>Primary Care Leader</a:t>
              </a:r>
            </a:p>
            <a:p>
              <a:pPr marL="228600" marR="0" lvl="0" indent="-228600" algn="just" defTabSz="970138" rtl="0" eaLnBrk="1" fontAlgn="base" latinLnBrk="0" hangingPunct="1">
                <a:spcBef>
                  <a:spcPts val="0"/>
                </a:spcBef>
                <a:spcAft>
                  <a:spcPts val="781"/>
                </a:spcAft>
                <a:buClrTx/>
                <a:buSzTx/>
                <a:buFont typeface="+mj-lt"/>
                <a:buAutoNum type="alphaLcParenR"/>
                <a:tabLst/>
                <a:defRPr/>
              </a:pPr>
              <a:r>
                <a:rPr lang="en-GB" sz="1100" b="1">
                  <a:solidFill>
                    <a:srgbClr val="000000"/>
                  </a:solidFill>
                  <a:latin typeface="Arial" panose="020B0604020202020204" pitchFamily="34" charset="0"/>
                  <a:cs typeface="Arial" panose="020B0604020202020204" pitchFamily="34" charset="0"/>
                </a:rPr>
                <a:t>Health Centre Administrative</a:t>
              </a:r>
            </a:p>
            <a:p>
              <a:pPr marR="0" lvl="0" algn="just" defTabSz="970138" rtl="0" eaLnBrk="1" fontAlgn="base" latinLnBrk="0" hangingPunct="1">
                <a:spcBef>
                  <a:spcPts val="0"/>
                </a:spcBef>
                <a:spcAft>
                  <a:spcPts val="781"/>
                </a:spcAft>
                <a:buClrTx/>
                <a:buSzTx/>
                <a:tabLst/>
                <a:defRPr/>
              </a:pPr>
              <a:endParaRPr lang="en-GB" sz="1800" b="0" i="0" u="none" strike="noStrike">
                <a:effectLst/>
                <a:latin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18" name="Rectángulo: esquinas redondeadas 38">
            <a:extLst>
              <a:ext uri="{FF2B5EF4-FFF2-40B4-BE49-F238E27FC236}">
                <a16:creationId xmlns:a16="http://schemas.microsoft.com/office/drawing/2014/main" id="{9BB0CB95-A30C-0F30-388C-1EE201831BFB}"/>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IKANOS (2</a:t>
            </a:r>
            <a:r>
              <a:rPr kumimoji="0" lang="en-GB" sz="1250" b="1" i="0" u="none" strike="noStrike" kern="1200" cap="none" spc="0" normalizeH="0" baseline="0" noProof="0">
                <a:ln>
                  <a:noFill/>
                </a:ln>
                <a:solidFill>
                  <a:srgbClr val="000000"/>
                </a:solidFill>
                <a:effectLst/>
                <a:uLnTx/>
                <a:uFillTx/>
                <a:latin typeface="Arial"/>
                <a:ea typeface="+mn-ea"/>
                <a:cs typeface="+mn-cs"/>
              </a:rPr>
              <a:t>/4)        </a:t>
            </a:r>
          </a:p>
        </p:txBody>
      </p:sp>
      <p:grpSp>
        <p:nvGrpSpPr>
          <p:cNvPr id="19" name="Grupo 18">
            <a:extLst>
              <a:ext uri="{FF2B5EF4-FFF2-40B4-BE49-F238E27FC236}">
                <a16:creationId xmlns:a16="http://schemas.microsoft.com/office/drawing/2014/main" id="{B0687873-2AC0-9BB4-67AF-8609E1A0420F}"/>
              </a:ext>
            </a:extLst>
          </p:cNvPr>
          <p:cNvGrpSpPr/>
          <p:nvPr/>
        </p:nvGrpSpPr>
        <p:grpSpPr>
          <a:xfrm>
            <a:off x="6331133" y="1296382"/>
            <a:ext cx="1106210" cy="430806"/>
            <a:chOff x="6331133" y="1293381"/>
            <a:chExt cx="1106210" cy="430806"/>
          </a:xfrm>
        </p:grpSpPr>
        <p:sp>
          <p:nvSpPr>
            <p:cNvPr id="20" name="Rectángulo: esquinas redondeadas 38">
              <a:extLst>
                <a:ext uri="{FF2B5EF4-FFF2-40B4-BE49-F238E27FC236}">
                  <a16:creationId xmlns:a16="http://schemas.microsoft.com/office/drawing/2014/main" id="{3D5ACD7E-C9FF-005E-D4DF-2A93ED3B0232}"/>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1" name="Google Shape;417;p5" descr="{&quot;Key&quot;:&quot;POWER_USER_SHAPE_ICON&quot;,&quot;Value&quot;:&quot;POWER_USER_SHAPE_ICON_STYLE_1&quot;}">
              <a:extLst>
                <a:ext uri="{FF2B5EF4-FFF2-40B4-BE49-F238E27FC236}">
                  <a16:creationId xmlns:a16="http://schemas.microsoft.com/office/drawing/2014/main" id="{C2536E91-9CBA-79AD-79CF-76D841251818}"/>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1;p5">
              <a:extLst>
                <a:ext uri="{FF2B5EF4-FFF2-40B4-BE49-F238E27FC236}">
                  <a16:creationId xmlns:a16="http://schemas.microsoft.com/office/drawing/2014/main" id="{252EA565-48ED-72FE-AAA4-FD879559A597}"/>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3" name="Google Shape;412;p5">
              <a:extLst>
                <a:ext uri="{FF2B5EF4-FFF2-40B4-BE49-F238E27FC236}">
                  <a16:creationId xmlns:a16="http://schemas.microsoft.com/office/drawing/2014/main" id="{AC3ADEFF-50BF-D1EC-69CE-DDAA629C9564}"/>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4" name="Google Shape;413;p5">
              <a:extLst>
                <a:ext uri="{FF2B5EF4-FFF2-40B4-BE49-F238E27FC236}">
                  <a16:creationId xmlns:a16="http://schemas.microsoft.com/office/drawing/2014/main" id="{12321D47-1B1C-8A2B-2A90-6A6C363A88BB}"/>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4;p5">
              <a:extLst>
                <a:ext uri="{FF2B5EF4-FFF2-40B4-BE49-F238E27FC236}">
                  <a16:creationId xmlns:a16="http://schemas.microsoft.com/office/drawing/2014/main" id="{E23810E6-A6A8-3207-10C6-0BFCE4398C91}"/>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5;p5">
              <a:extLst>
                <a:ext uri="{FF2B5EF4-FFF2-40B4-BE49-F238E27FC236}">
                  <a16:creationId xmlns:a16="http://schemas.microsoft.com/office/drawing/2014/main" id="{18F02CD7-4F48-5FB4-23BE-3A75DD1A621F}"/>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08;p5">
              <a:extLst>
                <a:ext uri="{FF2B5EF4-FFF2-40B4-BE49-F238E27FC236}">
                  <a16:creationId xmlns:a16="http://schemas.microsoft.com/office/drawing/2014/main" id="{7D2E6EB7-0526-CDCF-3EDA-3AE764254D1A}"/>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8" name="Google Shape;409;p5">
              <a:extLst>
                <a:ext uri="{FF2B5EF4-FFF2-40B4-BE49-F238E27FC236}">
                  <a16:creationId xmlns:a16="http://schemas.microsoft.com/office/drawing/2014/main" id="{5409FF7F-A33A-9E52-2BBD-4287F11A3277}"/>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30" name="Slide Number Placeholder 4">
            <a:extLst>
              <a:ext uri="{FF2B5EF4-FFF2-40B4-BE49-F238E27FC236}">
                <a16:creationId xmlns:a16="http://schemas.microsoft.com/office/drawing/2014/main" id="{D7BE6D92-B227-156B-556F-F467F14359A1}"/>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25</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31" name="Elipse 30">
            <a:extLst>
              <a:ext uri="{FF2B5EF4-FFF2-40B4-BE49-F238E27FC236}">
                <a16:creationId xmlns:a16="http://schemas.microsoft.com/office/drawing/2014/main" id="{9DF8DE18-B2E7-4ABA-50C6-291AAFAF3475}"/>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5</a:t>
            </a:r>
          </a:p>
        </p:txBody>
      </p:sp>
      <p:sp>
        <p:nvSpPr>
          <p:cNvPr id="2" name="Título 78">
            <a:extLst>
              <a:ext uri="{FF2B5EF4-FFF2-40B4-BE49-F238E27FC236}">
                <a16:creationId xmlns:a16="http://schemas.microsoft.com/office/drawing/2014/main" id="{A132DFA5-AB80-0B64-CB39-E86AD896FF0F}"/>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28639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F5A06BCE-44A5-35C6-85F6-CC658A8A43A2}"/>
              </a:ext>
            </a:extLst>
          </p:cNvPr>
          <p:cNvGrpSpPr/>
          <p:nvPr/>
        </p:nvGrpSpPr>
        <p:grpSpPr>
          <a:xfrm>
            <a:off x="154988" y="2031856"/>
            <a:ext cx="7272000" cy="7728409"/>
            <a:chOff x="861864" y="3105904"/>
            <a:chExt cx="6318132" cy="6380566"/>
          </a:xfrm>
        </p:grpSpPr>
        <p:sp>
          <p:nvSpPr>
            <p:cNvPr id="9" name="Rectángulo 8">
              <a:extLst>
                <a:ext uri="{FF2B5EF4-FFF2-40B4-BE49-F238E27FC236}">
                  <a16:creationId xmlns:a16="http://schemas.microsoft.com/office/drawing/2014/main" id="{5D66BA4B-27B0-7D49-0B53-2B13250F62B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29">
              <a:extLst>
                <a:ext uri="{FF2B5EF4-FFF2-40B4-BE49-F238E27FC236}">
                  <a16:creationId xmlns:a16="http://schemas.microsoft.com/office/drawing/2014/main" id="{2D1E1DCA-2619-1326-6CDF-66FF346CA640}"/>
                </a:ext>
              </a:extLst>
            </p:cNvPr>
            <p:cNvSpPr/>
            <p:nvPr/>
          </p:nvSpPr>
          <p:spPr>
            <a:xfrm>
              <a:off x="861864" y="3105904"/>
              <a:ext cx="6318132" cy="6380566"/>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following table shows the </a:t>
              </a:r>
              <a:r>
                <a:rPr lang="en-GB" sz="1100" b="1">
                  <a:solidFill>
                    <a:srgbClr val="000000"/>
                  </a:solidFill>
                  <a:latin typeface="Arial" panose="020B0604020202020204" pitchFamily="34" charset="0"/>
                  <a:cs typeface="Arial" panose="020B0604020202020204" pitchFamily="34" charset="0"/>
                </a:rPr>
                <a:t>DC framework </a:t>
              </a:r>
              <a:r>
                <a:rPr lang="en-GB" sz="1100">
                  <a:solidFill>
                    <a:srgbClr val="000000"/>
                  </a:solidFill>
                  <a:latin typeface="Arial" panose="020B0604020202020204" pitchFamily="34" charset="0"/>
                  <a:cs typeface="Arial" panose="020B0604020202020204" pitchFamily="34" charset="0"/>
                </a:rPr>
                <a:t>elaborated for </a:t>
              </a:r>
              <a:r>
                <a:rPr lang="en-GB" sz="1100" b="1">
                  <a:solidFill>
                    <a:srgbClr val="000000"/>
                  </a:solidFill>
                  <a:latin typeface="Arial" panose="020B0604020202020204" pitchFamily="34" charset="0"/>
                  <a:cs typeface="Arial" panose="020B0604020202020204" pitchFamily="34" charset="0"/>
                </a:rPr>
                <a:t>primary health professionals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As explained previously, the framework starts with </a:t>
              </a:r>
              <a:r>
                <a:rPr lang="en-GB" sz="1100" b="1">
                  <a:solidFill>
                    <a:srgbClr val="000000"/>
                  </a:solidFill>
                  <a:latin typeface="Arial" panose="020B0604020202020204" pitchFamily="34" charset="0"/>
                  <a:cs typeface="Arial" panose="020B0604020202020204" pitchFamily="34" charset="0"/>
                </a:rPr>
                <a:t>DigComp’s 5 areas and 21 competences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Some competences have </a:t>
              </a:r>
              <a:r>
                <a:rPr lang="en-GB" sz="1100" b="1">
                  <a:solidFill>
                    <a:srgbClr val="000000"/>
                  </a:solidFill>
                  <a:latin typeface="Arial" panose="020B0604020202020204" pitchFamily="34" charset="0"/>
                  <a:cs typeface="Arial" panose="020B0604020202020204" pitchFamily="34" charset="0"/>
                </a:rPr>
                <a:t>profession-specific sub-competences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(e.g. 1.1.1. “Use of internal clinical information services”) arising from it. There is an expected level for all competences and sub-competences. </a:t>
              </a:r>
            </a:p>
            <a:p>
              <a:pPr marR="0" lvl="0" algn="just" defTabSz="970138" rtl="0" eaLnBrk="1" fontAlgn="base" latinLnBrk="0" hangingPunct="1">
                <a:spcBef>
                  <a:spcPts val="0"/>
                </a:spcBef>
                <a:spcAft>
                  <a:spcPts val="781"/>
                </a:spcAft>
                <a:buClrTx/>
                <a:buSzTx/>
                <a:tabLst/>
                <a:defRPr/>
              </a:pPr>
              <a:r>
                <a:rPr lang="en-GB" sz="1100" b="1">
                  <a:solidFill>
                    <a:srgbClr val="000000"/>
                  </a:solidFill>
                  <a:latin typeface="Arial" panose="020B0604020202020204" pitchFamily="34" charset="0"/>
                  <a:cs typeface="Arial" panose="020B0604020202020204" pitchFamily="34" charset="0"/>
                </a:rPr>
                <a:t>Competences are color-coded,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depending on whether they are </a:t>
              </a:r>
              <a:r>
                <a:rPr lang="en-GB" sz="1100" b="1">
                  <a:solidFill>
                    <a:srgbClr val="8B1970"/>
                  </a:solidFill>
                  <a:latin typeface="Arial" panose="020B0604020202020204" pitchFamily="34" charset="0"/>
                  <a:ea typeface="Times New Roman" panose="02020603050405020304" pitchFamily="18" charset="0"/>
                  <a:cs typeface="Arial" panose="020B0604020202020204" pitchFamily="34" charset="0"/>
                </a:rPr>
                <a:t>core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chemeClr val="accent6">
                      <a:lumMod val="75000"/>
                    </a:schemeClr>
                  </a:solidFill>
                  <a:latin typeface="Arial" panose="020B0604020202020204" pitchFamily="34" charset="0"/>
                  <a:cs typeface="Arial" panose="020B0604020202020204" pitchFamily="34" charset="0"/>
                </a:rPr>
                <a:t>transversal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or </a:t>
              </a:r>
              <a:r>
                <a:rPr lang="en-GB" sz="1100" b="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complementary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Competences in </a:t>
              </a:r>
              <a:r>
                <a:rPr lang="en-GB" sz="1100" b="1">
                  <a:solidFill>
                    <a:schemeClr val="bg1">
                      <a:lumMod val="75000"/>
                    </a:schemeClr>
                  </a:solidFill>
                  <a:latin typeface="Arial" panose="020B0604020202020204" pitchFamily="34" charset="0"/>
                  <a:ea typeface="Times New Roman" panose="02020603050405020304" pitchFamily="18" charset="0"/>
                  <a:cs typeface="Arial" panose="020B0604020202020204" pitchFamily="34" charset="0"/>
                </a:rPr>
                <a:t>grey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are those included in DigComp, but considered not relevant for the profession analysed.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aphicFrame>
        <p:nvGraphicFramePr>
          <p:cNvPr id="11" name="Tabla 11">
            <a:extLst>
              <a:ext uri="{FF2B5EF4-FFF2-40B4-BE49-F238E27FC236}">
                <a16:creationId xmlns:a16="http://schemas.microsoft.com/office/drawing/2014/main" id="{872EFB55-6171-76B9-0AE0-FE0D65E2634F}"/>
              </a:ext>
            </a:extLst>
          </p:cNvPr>
          <p:cNvGraphicFramePr>
            <a:graphicFrameLocks noGrp="1"/>
          </p:cNvGraphicFramePr>
          <p:nvPr>
            <p:extLst>
              <p:ext uri="{D42A27DB-BD31-4B8C-83A1-F6EECF244321}">
                <p14:modId xmlns:p14="http://schemas.microsoft.com/office/powerpoint/2010/main" val="4135766049"/>
              </p:ext>
            </p:extLst>
          </p:nvPr>
        </p:nvGraphicFramePr>
        <p:xfrm>
          <a:off x="245941" y="3257953"/>
          <a:ext cx="7067791" cy="6405482"/>
        </p:xfrm>
        <a:graphic>
          <a:graphicData uri="http://schemas.openxmlformats.org/drawingml/2006/table">
            <a:tbl>
              <a:tblPr firstRow="1" bandRow="1">
                <a:tableStyleId>{5C22544A-7EE6-4342-B048-85BDC9FD1C3A}</a:tableStyleId>
              </a:tblPr>
              <a:tblGrid>
                <a:gridCol w="1298454">
                  <a:extLst>
                    <a:ext uri="{9D8B030D-6E8A-4147-A177-3AD203B41FA5}">
                      <a16:colId xmlns:a16="http://schemas.microsoft.com/office/drawing/2014/main" val="3709392153"/>
                    </a:ext>
                  </a:extLst>
                </a:gridCol>
                <a:gridCol w="4578652">
                  <a:extLst>
                    <a:ext uri="{9D8B030D-6E8A-4147-A177-3AD203B41FA5}">
                      <a16:colId xmlns:a16="http://schemas.microsoft.com/office/drawing/2014/main" val="1489502228"/>
                    </a:ext>
                  </a:extLst>
                </a:gridCol>
                <a:gridCol w="1190685">
                  <a:extLst>
                    <a:ext uri="{9D8B030D-6E8A-4147-A177-3AD203B41FA5}">
                      <a16:colId xmlns:a16="http://schemas.microsoft.com/office/drawing/2014/main" val="408169902"/>
                    </a:ext>
                  </a:extLst>
                </a:gridCol>
              </a:tblGrid>
              <a:tr h="321713">
                <a:tc>
                  <a:txBody>
                    <a:bodyPr/>
                    <a:lstStyle/>
                    <a:p>
                      <a:pPr algn="ctr"/>
                      <a:r>
                        <a:rPr lang="en-GB" sz="1100">
                          <a:latin typeface="Arial" panose="020B0604020202020204" pitchFamily="34" charset="0"/>
                          <a:cs typeface="Arial" panose="020B0604020202020204" pitchFamily="34" charset="0"/>
                        </a:rPr>
                        <a:t>Area </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accent1">
                        <a:lumMod val="50000"/>
                      </a:schemeClr>
                    </a:solidFill>
                  </a:tcPr>
                </a:tc>
                <a:tc>
                  <a:txBody>
                    <a:bodyPr/>
                    <a:lstStyle/>
                    <a:p>
                      <a:pPr algn="ctr"/>
                      <a:r>
                        <a:rPr lang="en-GB" sz="1100">
                          <a:latin typeface="Arial" panose="020B0604020202020204" pitchFamily="34" charset="0"/>
                          <a:cs typeface="Arial" panose="020B0604020202020204" pitchFamily="34" charset="0"/>
                        </a:rPr>
                        <a:t>Competence</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accent1">
                        <a:lumMod val="50000"/>
                      </a:schemeClr>
                    </a:solidFill>
                  </a:tcPr>
                </a:tc>
                <a:tc>
                  <a:txBody>
                    <a:bodyPr/>
                    <a:lstStyle/>
                    <a:p>
                      <a:pPr algn="ctr"/>
                      <a:r>
                        <a:rPr lang="en-GB" sz="1100">
                          <a:latin typeface="Arial" panose="020B0604020202020204" pitchFamily="34" charset="0"/>
                          <a:cs typeface="Arial" panose="020B0604020202020204" pitchFamily="34" charset="0"/>
                        </a:rPr>
                        <a:t>Expected level</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19805720"/>
                  </a:ext>
                </a:extLst>
              </a:tr>
              <a:tr h="442455">
                <a:tc rowSpan="10">
                  <a:txBody>
                    <a:bodyPr/>
                    <a:lstStyle/>
                    <a:p>
                      <a:pPr algn="ctr"/>
                      <a:r>
                        <a:rPr lang="en-GB" sz="1100" b="1" kern="1200">
                          <a:solidFill>
                            <a:schemeClr val="dk1"/>
                          </a:solidFill>
                          <a:latin typeface="Arial" panose="020B0604020202020204" pitchFamily="34" charset="0"/>
                          <a:ea typeface="+mn-ea"/>
                          <a:cs typeface="Arial" panose="020B0604020202020204" pitchFamily="34" charset="0"/>
                        </a:rPr>
                        <a:t>Information</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0E5EC"/>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a:solidFill>
                            <a:srgbClr val="8B1970"/>
                          </a:solidFill>
                          <a:latin typeface="Arial" panose="020B0604020202020204" pitchFamily="34" charset="0"/>
                          <a:cs typeface="Arial" panose="020B0604020202020204" pitchFamily="34" charset="0"/>
                        </a:rPr>
                        <a:t>1.1. Browsing, searching and filtering data, information and digital content</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1100" b="1">
                          <a:solidFill>
                            <a:schemeClr val="accent6">
                              <a:lumMod val="50000"/>
                            </a:schemeClr>
                          </a:solidFill>
                          <a:latin typeface="Arial" panose="020B0604020202020204" pitchFamily="34" charset="0"/>
                          <a:cs typeface="Arial" panose="020B0604020202020204" pitchFamily="34" charset="0"/>
                        </a:rPr>
                        <a:t>C1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64472554"/>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377967" marR="0" lvl="1" indent="0" algn="l" defTabSz="755934" rtl="0" eaLnBrk="1" fontAlgn="auto" latinLnBrk="0" hangingPunct="1">
                        <a:lnSpc>
                          <a:spcPct val="100000"/>
                        </a:lnSpc>
                        <a:spcBef>
                          <a:spcPts val="0"/>
                        </a:spcBef>
                        <a:spcAft>
                          <a:spcPts val="0"/>
                        </a:spcAft>
                        <a:buClrTx/>
                        <a:buSzTx/>
                        <a:buFontTx/>
                        <a:buNone/>
                        <a:tabLst/>
                        <a:defRPr/>
                      </a:pPr>
                      <a:r>
                        <a:rPr lang="en-GB" sz="1100">
                          <a:solidFill>
                            <a:srgbClr val="8B1970"/>
                          </a:solidFill>
                          <a:latin typeface="Arial" panose="020B0604020202020204" pitchFamily="34" charset="0"/>
                          <a:cs typeface="Arial" panose="020B0604020202020204" pitchFamily="34" charset="0"/>
                        </a:rPr>
                        <a:t>1.1.1. Use internal clinical information services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97736288"/>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377967" marR="0" lvl="1" indent="0" algn="l" defTabSz="755934" rtl="0" eaLnBrk="1" fontAlgn="auto" latinLnBrk="0" hangingPunct="1">
                        <a:lnSpc>
                          <a:spcPct val="100000"/>
                        </a:lnSpc>
                        <a:spcBef>
                          <a:spcPts val="0"/>
                        </a:spcBef>
                        <a:spcAft>
                          <a:spcPts val="0"/>
                        </a:spcAft>
                        <a:buClrTx/>
                        <a:buSzTx/>
                        <a:buFontTx/>
                        <a:buNone/>
                        <a:tabLst/>
                        <a:defRPr/>
                      </a:pPr>
                      <a:r>
                        <a:rPr lang="en-GB" sz="1100">
                          <a:solidFill>
                            <a:srgbClr val="8B1970"/>
                          </a:solidFill>
                          <a:latin typeface="Arial" panose="020B0604020202020204" pitchFamily="34" charset="0"/>
                          <a:cs typeface="Arial" panose="020B0604020202020204" pitchFamily="34" charset="0"/>
                        </a:rPr>
                        <a:t>1.1.2. Use external clinical information services </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77956790"/>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a:solidFill>
                            <a:srgbClr val="8B1970"/>
                          </a:solidFill>
                          <a:latin typeface="Arial" panose="020B0604020202020204" pitchFamily="34" charset="0"/>
                          <a:cs typeface="Arial" panose="020B0604020202020204" pitchFamily="34" charset="0"/>
                        </a:rPr>
                        <a:t>1.2. Evaluating data, information and digital content</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19085136"/>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377967" marR="0" lvl="1" indent="0" algn="l" defTabSz="755934" rtl="0" eaLnBrk="1" fontAlgn="auto" latinLnBrk="0" hangingPunct="1">
                        <a:lnSpc>
                          <a:spcPct val="100000"/>
                        </a:lnSpc>
                        <a:spcBef>
                          <a:spcPts val="0"/>
                        </a:spcBef>
                        <a:spcAft>
                          <a:spcPts val="0"/>
                        </a:spcAft>
                        <a:buClrTx/>
                        <a:buSzTx/>
                        <a:buFontTx/>
                        <a:buNone/>
                        <a:tabLst/>
                        <a:defRPr/>
                      </a:pPr>
                      <a:r>
                        <a:rPr lang="en-GB" sz="1100">
                          <a:solidFill>
                            <a:srgbClr val="8B1970"/>
                          </a:solidFill>
                          <a:latin typeface="Arial" panose="020B0604020202020204" pitchFamily="34" charset="0"/>
                          <a:cs typeface="Arial" panose="020B0604020202020204" pitchFamily="34" charset="0"/>
                        </a:rPr>
                        <a:t>1.2.1. Value the quality of clinical information (PILAR)</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45140117"/>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377967" marR="0" lvl="1" indent="0" algn="l" defTabSz="755934" rtl="0" eaLnBrk="1" fontAlgn="auto" latinLnBrk="0" hangingPunct="1">
                        <a:lnSpc>
                          <a:spcPct val="100000"/>
                        </a:lnSpc>
                        <a:spcBef>
                          <a:spcPts val="0"/>
                        </a:spcBef>
                        <a:spcAft>
                          <a:spcPts val="0"/>
                        </a:spcAft>
                        <a:buClrTx/>
                        <a:buSzTx/>
                        <a:buFontTx/>
                        <a:buNone/>
                        <a:tabLst/>
                        <a:defRPr/>
                      </a:pPr>
                      <a:r>
                        <a:rPr lang="en-GB" sz="1100">
                          <a:solidFill>
                            <a:srgbClr val="8B1970"/>
                          </a:solidFill>
                          <a:latin typeface="Arial" panose="020B0604020202020204" pitchFamily="34" charset="0"/>
                          <a:cs typeface="Arial" panose="020B0604020202020204" pitchFamily="34" charset="0"/>
                        </a:rPr>
                        <a:t>1.2.2. Value patient apps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1100" b="1">
                          <a:solidFill>
                            <a:srgbClr val="FF9900"/>
                          </a:solidFill>
                          <a:latin typeface="Arial" panose="020B0604020202020204" pitchFamily="34" charset="0"/>
                          <a:cs typeface="Arial" panose="020B0604020202020204" pitchFamily="34" charset="0"/>
                        </a:rPr>
                        <a:t>B2</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03016081"/>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rgbClr val="8B1970"/>
                          </a:solidFill>
                          <a:latin typeface="Arial" panose="020B0604020202020204" pitchFamily="34" charset="0"/>
                          <a:ea typeface="+mn-ea"/>
                          <a:cs typeface="Arial" panose="020B0604020202020204" pitchFamily="34" charset="0"/>
                        </a:rPr>
                        <a:t>1.3. Managing data, information and digital content</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804793564"/>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377967" marR="0" lvl="1" indent="0" algn="l" defTabSz="755934" rtl="0" eaLnBrk="1" fontAlgn="auto" latinLnBrk="0" hangingPunct="1">
                        <a:lnSpc>
                          <a:spcPct val="100000"/>
                        </a:lnSpc>
                        <a:spcBef>
                          <a:spcPts val="0"/>
                        </a:spcBef>
                        <a:spcAft>
                          <a:spcPts val="0"/>
                        </a:spcAft>
                        <a:buClrTx/>
                        <a:buSzTx/>
                        <a:buFontTx/>
                        <a:buNone/>
                        <a:tabLst/>
                        <a:defRPr/>
                      </a:pPr>
                      <a:r>
                        <a:rPr lang="en-GB" sz="1100">
                          <a:solidFill>
                            <a:srgbClr val="8B1970"/>
                          </a:solidFill>
                          <a:latin typeface="Arial" panose="020B0604020202020204" pitchFamily="34" charset="0"/>
                          <a:cs typeface="Arial" panose="020B0604020202020204" pitchFamily="34" charset="0"/>
                        </a:rPr>
                        <a:t>1.3.1. Know and maintain an Integrated Management system</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609149704"/>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377967" marR="0" lvl="1" indent="0" algn="l" defTabSz="755934" rtl="0" eaLnBrk="1" fontAlgn="auto" latinLnBrk="0" hangingPunct="1">
                        <a:lnSpc>
                          <a:spcPct val="100000"/>
                        </a:lnSpc>
                        <a:spcBef>
                          <a:spcPts val="0"/>
                        </a:spcBef>
                        <a:spcAft>
                          <a:spcPts val="0"/>
                        </a:spcAft>
                        <a:buClrTx/>
                        <a:buSzTx/>
                        <a:buFontTx/>
                        <a:buNone/>
                        <a:tabLst/>
                        <a:defRPr/>
                      </a:pPr>
                      <a:r>
                        <a:rPr lang="en-GB" sz="1100">
                          <a:solidFill>
                            <a:srgbClr val="8B1970"/>
                          </a:solidFill>
                          <a:latin typeface="Arial" panose="020B0604020202020204" pitchFamily="34" charset="0"/>
                          <a:cs typeface="Arial" panose="020B0604020202020204" pitchFamily="34" charset="0"/>
                        </a:rPr>
                        <a:t>1.3.2. Order and delete versions of documents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B03B"/>
                          </a:solidFill>
                          <a:effectLst/>
                          <a:uLnTx/>
                          <a:uFillTx/>
                          <a:latin typeface="Arial" panose="020B0604020202020204" pitchFamily="34" charset="0"/>
                          <a:ea typeface="+mn-ea"/>
                          <a:cs typeface="Arial" panose="020B0604020202020204" pitchFamily="34" charset="0"/>
                        </a:rPr>
                        <a:t>B1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48453095"/>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377967" marR="0" lvl="1" indent="0" algn="l" defTabSz="755934" rtl="0" eaLnBrk="1" fontAlgn="auto" latinLnBrk="0" hangingPunct="1">
                        <a:lnSpc>
                          <a:spcPct val="100000"/>
                        </a:lnSpc>
                        <a:spcBef>
                          <a:spcPts val="0"/>
                        </a:spcBef>
                        <a:spcAft>
                          <a:spcPts val="0"/>
                        </a:spcAft>
                        <a:buClrTx/>
                        <a:buSzTx/>
                        <a:buFontTx/>
                        <a:buNone/>
                        <a:tabLst/>
                        <a:defRPr/>
                      </a:pPr>
                      <a:r>
                        <a:rPr lang="en-GB" sz="1100">
                          <a:solidFill>
                            <a:srgbClr val="8B1970"/>
                          </a:solidFill>
                          <a:latin typeface="Arial" panose="020B0604020202020204" pitchFamily="34" charset="0"/>
                          <a:cs typeface="Arial" panose="020B0604020202020204" pitchFamily="34" charset="0"/>
                        </a:rPr>
                        <a:t>1.3.3. Content adaptation</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B2</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78222760"/>
                  </a:ext>
                </a:extLst>
              </a:tr>
              <a:tr h="268634">
                <a:tc rowSpan="12">
                  <a:txBody>
                    <a:bodyPr/>
                    <a:lstStyle/>
                    <a:p>
                      <a:pPr algn="ctr"/>
                      <a:r>
                        <a:rPr lang="en-GB" sz="1100" b="1" kern="1200">
                          <a:solidFill>
                            <a:schemeClr val="dk1"/>
                          </a:solidFill>
                          <a:latin typeface="Arial" panose="020B0604020202020204" pitchFamily="34" charset="0"/>
                          <a:ea typeface="+mn-ea"/>
                          <a:cs typeface="Arial" panose="020B0604020202020204" pitchFamily="34" charset="0"/>
                        </a:rPr>
                        <a:t>Communication</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E0E5EC"/>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6">
                              <a:lumMod val="75000"/>
                            </a:schemeClr>
                          </a:solidFill>
                          <a:latin typeface="Arial" panose="020B0604020202020204" pitchFamily="34" charset="0"/>
                          <a:ea typeface="+mn-ea"/>
                          <a:cs typeface="Arial" panose="020B0604020202020204" pitchFamily="34" charset="0"/>
                        </a:rPr>
                        <a:t>2.1. Interacting through digital technologies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B2</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283716266"/>
                  </a:ext>
                </a:extLst>
              </a:tr>
              <a:tr h="268634">
                <a:tc vMerge="1">
                  <a:txBody>
                    <a:bodyPr/>
                    <a:lstStyle/>
                    <a:p>
                      <a:endParaRPr lang="en-GB"/>
                    </a:p>
                  </a:txBody>
                  <a:tcPr/>
                </a:tc>
                <a:tc>
                  <a:txBody>
                    <a:bodyPr/>
                    <a:lstStyle/>
                    <a:p>
                      <a:pPr lvl="1"/>
                      <a:r>
                        <a:rPr lang="en-GB" sz="1100">
                          <a:solidFill>
                            <a:schemeClr val="accent6">
                              <a:lumMod val="75000"/>
                            </a:schemeClr>
                          </a:solidFill>
                          <a:latin typeface="Arial" panose="020B0604020202020204" pitchFamily="34" charset="0"/>
                          <a:cs typeface="Arial" panose="020B0604020202020204" pitchFamily="34" charset="0"/>
                        </a:rPr>
                        <a:t>2.1.1. Make videocalls with </a:t>
                      </a:r>
                      <a:r>
                        <a:rPr lang="en-GB" sz="1100" i="1">
                          <a:solidFill>
                            <a:schemeClr val="accent6">
                              <a:lumMod val="75000"/>
                            </a:schemeClr>
                          </a:solidFill>
                          <a:latin typeface="Arial" panose="020B0604020202020204" pitchFamily="34" charset="0"/>
                          <a:cs typeface="Arial" panose="020B0604020202020204" pitchFamily="34" charset="0"/>
                        </a:rPr>
                        <a:t>Lync</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B2</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4273319024"/>
                  </a:ext>
                </a:extLst>
              </a:tr>
              <a:tr h="268634">
                <a:tc vMerge="1">
                  <a:txBody>
                    <a:bodyPr/>
                    <a:lstStyle/>
                    <a:p>
                      <a:endParaRPr lang="en-GB"/>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6">
                              <a:lumMod val="75000"/>
                            </a:schemeClr>
                          </a:solidFill>
                          <a:latin typeface="Arial" panose="020B0604020202020204" pitchFamily="34" charset="0"/>
                          <a:ea typeface="+mn-ea"/>
                          <a:cs typeface="Arial" panose="020B0604020202020204" pitchFamily="34" charset="0"/>
                        </a:rPr>
                        <a:t>2.2. Sharing through digital technologies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B2</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654884226"/>
                  </a:ext>
                </a:extLst>
              </a:tr>
              <a:tr h="268634">
                <a:tc vMerge="1">
                  <a:txBody>
                    <a:bodyPr/>
                    <a:lstStyle/>
                    <a:p>
                      <a:endParaRPr lang="en-GB"/>
                    </a:p>
                  </a:txBody>
                  <a:tcPr/>
                </a:tc>
                <a:tc>
                  <a:txBody>
                    <a:bodyPr/>
                    <a:lstStyle/>
                    <a:p>
                      <a:pPr marL="377967" marR="0" lvl="1" indent="0" algn="l" defTabSz="755934" rtl="0" eaLnBrk="1" fontAlgn="auto" latinLnBrk="0" hangingPunct="1">
                        <a:lnSpc>
                          <a:spcPct val="100000"/>
                        </a:lnSpc>
                        <a:spcBef>
                          <a:spcPts val="0"/>
                        </a:spcBef>
                        <a:spcAft>
                          <a:spcPts val="0"/>
                        </a:spcAft>
                        <a:buClrTx/>
                        <a:buSzTx/>
                        <a:buFontTx/>
                        <a:buNone/>
                        <a:tabLst/>
                        <a:defRPr/>
                      </a:pPr>
                      <a:r>
                        <a:rPr lang="en-GB" sz="1100" kern="1200">
                          <a:solidFill>
                            <a:schemeClr val="accent6">
                              <a:lumMod val="75000"/>
                            </a:schemeClr>
                          </a:solidFill>
                          <a:latin typeface="Arial" panose="020B0604020202020204" pitchFamily="34" charset="0"/>
                          <a:ea typeface="+mn-ea"/>
                          <a:cs typeface="Arial" panose="020B0604020202020204" pitchFamily="34" charset="0"/>
                        </a:rPr>
                        <a:t>2.2.1. Share documents through </a:t>
                      </a:r>
                      <a:r>
                        <a:rPr lang="en-GB" sz="1100" i="1" kern="1200">
                          <a:solidFill>
                            <a:schemeClr val="accent6">
                              <a:lumMod val="75000"/>
                            </a:schemeClr>
                          </a:solidFill>
                          <a:latin typeface="Arial" panose="020B0604020202020204" pitchFamily="34" charset="0"/>
                          <a:ea typeface="+mn-ea"/>
                          <a:cs typeface="Arial" panose="020B0604020202020204" pitchFamily="34" charset="0"/>
                        </a:rPr>
                        <a:t>Osabox</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3398813711"/>
                  </a:ext>
                </a:extLst>
              </a:tr>
              <a:tr h="268634">
                <a:tc vMerge="1">
                  <a:txBody>
                    <a:bodyPr/>
                    <a:lstStyle/>
                    <a:p>
                      <a:endParaRPr lang="en-GB"/>
                    </a:p>
                  </a:txBody>
                  <a:tcPr/>
                </a:tc>
                <a:tc>
                  <a:txBody>
                    <a:bodyPr/>
                    <a:lstStyle/>
                    <a:p>
                      <a:pPr marL="377967" lvl="1" algn="l" defTabSz="755934" rtl="0" eaLnBrk="1" latinLnBrk="0" hangingPunct="1"/>
                      <a:r>
                        <a:rPr lang="en-GB" sz="1100" kern="1200">
                          <a:solidFill>
                            <a:schemeClr val="accent6">
                              <a:lumMod val="75000"/>
                            </a:schemeClr>
                          </a:solidFill>
                          <a:latin typeface="Arial" panose="020B0604020202020204" pitchFamily="34" charset="0"/>
                          <a:ea typeface="+mn-ea"/>
                          <a:cs typeface="Arial" panose="020B0604020202020204" pitchFamily="34" charset="0"/>
                        </a:rPr>
                        <a:t>2.2.2. Use </a:t>
                      </a:r>
                      <a:r>
                        <a:rPr lang="en-GB" sz="1100" i="1" kern="1200">
                          <a:solidFill>
                            <a:schemeClr val="accent6">
                              <a:lumMod val="75000"/>
                            </a:schemeClr>
                          </a:solidFill>
                          <a:latin typeface="Arial" panose="020B0604020202020204" pitchFamily="34" charset="0"/>
                          <a:ea typeface="+mn-ea"/>
                          <a:cs typeface="Arial" panose="020B0604020202020204" pitchFamily="34" charset="0"/>
                        </a:rPr>
                        <a:t>Osabegi</a:t>
                      </a:r>
                      <a:r>
                        <a:rPr lang="en-GB" sz="1100" kern="1200">
                          <a:solidFill>
                            <a:schemeClr val="accent6">
                              <a:lumMod val="75000"/>
                            </a:schemeClr>
                          </a:solidFill>
                          <a:latin typeface="Arial" panose="020B0604020202020204" pitchFamily="34" charset="0"/>
                          <a:ea typeface="+mn-ea"/>
                          <a:cs typeface="Arial" panose="020B0604020202020204" pitchFamily="34" charset="0"/>
                        </a:rPr>
                        <a:t> to share information </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B03B"/>
                          </a:solidFill>
                          <a:effectLst/>
                          <a:uLnTx/>
                          <a:uFillTx/>
                          <a:latin typeface="Arial" panose="020B0604020202020204" pitchFamily="34" charset="0"/>
                          <a:ea typeface="+mn-ea"/>
                          <a:cs typeface="Arial" panose="020B0604020202020204" pitchFamily="34" charset="0"/>
                        </a:rPr>
                        <a:t>B1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3719344261"/>
                  </a:ext>
                </a:extLst>
              </a:tr>
              <a:tr h="268634">
                <a:tc vMerge="1">
                  <a:txBody>
                    <a:bodyPr/>
                    <a:lstStyle/>
                    <a:p>
                      <a:endParaRPr lang="en-GB"/>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bg1">
                              <a:lumMod val="75000"/>
                            </a:schemeClr>
                          </a:solidFill>
                          <a:latin typeface="Arial" panose="020B0604020202020204" pitchFamily="34" charset="0"/>
                          <a:ea typeface="+mn-ea"/>
                          <a:cs typeface="Arial" panose="020B0604020202020204" pitchFamily="34" charset="0"/>
                        </a:rPr>
                        <a:t>2.3. Engaging in citizenship through digital technologies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algn="ctr"/>
                      <a:r>
                        <a:rPr lang="en-GB" sz="1100">
                          <a:latin typeface="Arial" panose="020B0604020202020204" pitchFamily="34" charset="0"/>
                          <a:cs typeface="Arial" panose="020B0604020202020204" pitchFamily="34" charset="0"/>
                        </a:rPr>
                        <a:t>-</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348713422"/>
                  </a:ext>
                </a:extLst>
              </a:tr>
              <a:tr h="268634">
                <a:tc vMerge="1">
                  <a:txBody>
                    <a:bodyPr/>
                    <a:lstStyle/>
                    <a:p>
                      <a:endParaRPr lang="en-GB"/>
                    </a:p>
                  </a:txBody>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6">
                              <a:lumMod val="75000"/>
                            </a:schemeClr>
                          </a:solidFill>
                          <a:latin typeface="Arial" panose="020B0604020202020204" pitchFamily="34" charset="0"/>
                          <a:ea typeface="+mn-ea"/>
                          <a:cs typeface="Arial" panose="020B0604020202020204" pitchFamily="34" charset="0"/>
                        </a:rPr>
                        <a:t>2.4 Collaborating through digital technologies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B2</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1273584224"/>
                  </a:ext>
                </a:extLst>
              </a:tr>
              <a:tr h="268634">
                <a:tc vMerge="1">
                  <a:txBody>
                    <a:bodyPr/>
                    <a:lstStyle/>
                    <a:p>
                      <a:endParaRPr lang="en-GB"/>
                    </a:p>
                  </a:txBody>
                  <a:tcPr/>
                </a:tc>
                <a:tc>
                  <a:txBody>
                    <a:bodyPr/>
                    <a:lstStyle/>
                    <a:p>
                      <a:pPr marL="377967" lvl="1" algn="l" defTabSz="755934" rtl="0" eaLnBrk="1" latinLnBrk="0" hangingPunct="1"/>
                      <a:r>
                        <a:rPr lang="en-GB" sz="1100" kern="1200">
                          <a:solidFill>
                            <a:schemeClr val="accent6">
                              <a:lumMod val="75000"/>
                            </a:schemeClr>
                          </a:solidFill>
                          <a:latin typeface="Arial" panose="020B0604020202020204" pitchFamily="34" charset="0"/>
                          <a:ea typeface="+mn-ea"/>
                          <a:cs typeface="Arial" panose="020B0604020202020204" pitchFamily="34" charset="0"/>
                        </a:rPr>
                        <a:t>2.4.1. Manage knowledge through </a:t>
                      </a:r>
                      <a:r>
                        <a:rPr lang="en-GB" sz="1100" i="1" kern="1200">
                          <a:solidFill>
                            <a:schemeClr val="accent6">
                              <a:lumMod val="75000"/>
                            </a:schemeClr>
                          </a:solidFill>
                          <a:latin typeface="Arial" panose="020B0604020202020204" pitchFamily="34" charset="0"/>
                          <a:ea typeface="+mn-ea"/>
                          <a:cs typeface="Arial" panose="020B0604020202020204" pitchFamily="34" charset="0"/>
                        </a:rPr>
                        <a:t>Jakinsarea</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B03B"/>
                          </a:solidFill>
                          <a:effectLst/>
                          <a:uLnTx/>
                          <a:uFillTx/>
                          <a:latin typeface="Arial" panose="020B0604020202020204" pitchFamily="34" charset="0"/>
                          <a:ea typeface="+mn-ea"/>
                          <a:cs typeface="Arial" panose="020B0604020202020204" pitchFamily="34" charset="0"/>
                        </a:rPr>
                        <a:t>B1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567316847"/>
                  </a:ext>
                </a:extLst>
              </a:tr>
              <a:tr h="268634">
                <a:tc vMerge="1">
                  <a:txBody>
                    <a:bodyPr/>
                    <a:lstStyle/>
                    <a:p>
                      <a:endParaRPr lang="en-GB"/>
                    </a:p>
                  </a:txBody>
                  <a:tcPr/>
                </a:tc>
                <a:tc>
                  <a:txBody>
                    <a:bodyPr/>
                    <a:lstStyle/>
                    <a:p>
                      <a:pPr marL="377967" lvl="1" algn="l" defTabSz="755934" rtl="0" eaLnBrk="1" latinLnBrk="0" hangingPunct="1"/>
                      <a:r>
                        <a:rPr lang="en-GB" sz="1100" kern="1200">
                          <a:solidFill>
                            <a:schemeClr val="accent6">
                              <a:lumMod val="75000"/>
                            </a:schemeClr>
                          </a:solidFill>
                          <a:latin typeface="Arial" panose="020B0604020202020204" pitchFamily="34" charset="0"/>
                          <a:ea typeface="+mn-ea"/>
                          <a:cs typeface="Arial" panose="020B0604020202020204" pitchFamily="34" charset="0"/>
                        </a:rPr>
                        <a:t>2.4.2 Collaborate in projects through </a:t>
                      </a:r>
                      <a:r>
                        <a:rPr lang="en-GB" sz="1100" i="1" kern="1200">
                          <a:solidFill>
                            <a:schemeClr val="accent6">
                              <a:lumMod val="75000"/>
                            </a:schemeClr>
                          </a:solidFill>
                          <a:latin typeface="Arial" panose="020B0604020202020204" pitchFamily="34" charset="0"/>
                          <a:ea typeface="+mn-ea"/>
                          <a:cs typeface="Arial" panose="020B0604020202020204" pitchFamily="34" charset="0"/>
                        </a:rPr>
                        <a:t>Osagune</a:t>
                      </a:r>
                      <a:endParaRPr lang="en-GB" sz="1100" kern="1200">
                        <a:solidFill>
                          <a:schemeClr val="accent6">
                            <a:lumMod val="75000"/>
                          </a:schemeClr>
                        </a:solidFill>
                        <a:latin typeface="Arial" panose="020B0604020202020204" pitchFamily="34" charset="0"/>
                        <a:ea typeface="+mn-ea"/>
                        <a:cs typeface="Arial" panose="020B0604020202020204" pitchFamily="34" charset="0"/>
                      </a:endParaRP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9900"/>
                          </a:solidFill>
                          <a:effectLst/>
                          <a:uLnTx/>
                          <a:uFillTx/>
                          <a:latin typeface="Arial" panose="020B0604020202020204" pitchFamily="34" charset="0"/>
                          <a:ea typeface="+mn-ea"/>
                          <a:cs typeface="Arial" panose="020B0604020202020204" pitchFamily="34" charset="0"/>
                        </a:rPr>
                        <a:t>B2</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3049714488"/>
                  </a:ext>
                </a:extLst>
              </a:tr>
              <a:tr h="268634">
                <a:tc vMerge="1">
                  <a:txBody>
                    <a:bodyPr/>
                    <a:lstStyle/>
                    <a:p>
                      <a:endParaRPr lang="en-GB"/>
                    </a:p>
                  </a:txBody>
                  <a:tcPr/>
                </a:tc>
                <a:tc>
                  <a:txBody>
                    <a:bodyPr/>
                    <a:lstStyle/>
                    <a:p>
                      <a:pPr marL="377967" lvl="1" algn="l" defTabSz="755934" rtl="0" eaLnBrk="1" latinLnBrk="0" hangingPunct="1"/>
                      <a:r>
                        <a:rPr lang="en-GB" sz="1100" kern="1200">
                          <a:solidFill>
                            <a:schemeClr val="accent6">
                              <a:lumMod val="75000"/>
                            </a:schemeClr>
                          </a:solidFill>
                          <a:latin typeface="Arial" panose="020B0604020202020204" pitchFamily="34" charset="0"/>
                          <a:ea typeface="+mn-ea"/>
                          <a:cs typeface="Arial" panose="020B0604020202020204" pitchFamily="34" charset="0"/>
                        </a:rPr>
                        <a:t>2.4.3. Increase online relation with clients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B03B"/>
                          </a:solidFill>
                          <a:effectLst/>
                          <a:uLnTx/>
                          <a:uFillTx/>
                          <a:latin typeface="Arial" panose="020B0604020202020204" pitchFamily="34" charset="0"/>
                          <a:ea typeface="+mn-ea"/>
                          <a:cs typeface="Arial" panose="020B0604020202020204" pitchFamily="34" charset="0"/>
                        </a:rPr>
                        <a:t>B1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4067311414"/>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rgbClr val="8B1970"/>
                          </a:solidFill>
                          <a:latin typeface="Arial" panose="020B0604020202020204" pitchFamily="34" charset="0"/>
                          <a:ea typeface="+mn-ea"/>
                          <a:cs typeface="Arial" panose="020B0604020202020204" pitchFamily="34" charset="0"/>
                        </a:rPr>
                        <a:t>2.5 Netiquette</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B03B"/>
                          </a:solidFill>
                          <a:effectLst/>
                          <a:uLnTx/>
                          <a:uFillTx/>
                          <a:latin typeface="Arial" panose="020B0604020202020204" pitchFamily="34" charset="0"/>
                          <a:ea typeface="+mn-ea"/>
                          <a:cs typeface="Arial" panose="020B0604020202020204" pitchFamily="34" charset="0"/>
                        </a:rPr>
                        <a:t>B1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rgbClr val="F2F2F2"/>
                    </a:solidFill>
                  </a:tcPr>
                </a:tc>
                <a:extLst>
                  <a:ext uri="{0D108BD9-81ED-4DB2-BD59-A6C34878D82A}">
                    <a16:rowId xmlns:a16="http://schemas.microsoft.com/office/drawing/2014/main" val="3281476801"/>
                  </a:ext>
                </a:extLst>
              </a:tr>
              <a:tr h="268634">
                <a:tc vMerge="1">
                  <a:txBody>
                    <a:bodyPr/>
                    <a:lstStyle/>
                    <a:p>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1">
                              <a:lumMod val="75000"/>
                            </a:schemeClr>
                          </a:solidFill>
                          <a:latin typeface="Arial" panose="020B0604020202020204" pitchFamily="34" charset="0"/>
                          <a:ea typeface="+mn-ea"/>
                          <a:cs typeface="Arial" panose="020B0604020202020204" pitchFamily="34" charset="0"/>
                        </a:rPr>
                        <a:t>2.6 Managing digital identity</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F2F2F2"/>
                    </a:solidFill>
                  </a:tcPr>
                </a:tc>
                <a:tc>
                  <a:txBody>
                    <a:bodyPr/>
                    <a:lstStyle/>
                    <a:p>
                      <a:pPr algn="ctr"/>
                      <a:r>
                        <a:rPr lang="en-GB" sz="1100" b="1">
                          <a:solidFill>
                            <a:srgbClr val="FF0000"/>
                          </a:solidFill>
                          <a:latin typeface="Arial" panose="020B0604020202020204" pitchFamily="34" charset="0"/>
                          <a:cs typeface="Arial" panose="020B0604020202020204" pitchFamily="34" charset="0"/>
                        </a:rPr>
                        <a:t>A1</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327738685"/>
                  </a:ext>
                </a:extLst>
              </a:tr>
            </a:tbl>
          </a:graphicData>
        </a:graphic>
      </p:graphicFrame>
      <p:sp>
        <p:nvSpPr>
          <p:cNvPr id="31" name="Rectángulo: esquinas redondeadas 38">
            <a:extLst>
              <a:ext uri="{FF2B5EF4-FFF2-40B4-BE49-F238E27FC236}">
                <a16:creationId xmlns:a16="http://schemas.microsoft.com/office/drawing/2014/main" id="{5767AAEC-C21D-EEF8-A7AB-47D14290C3C6}"/>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IKANOS (3</a:t>
            </a:r>
            <a:r>
              <a:rPr kumimoji="0" lang="en-GB" sz="1250" b="1" i="0" u="none" strike="noStrike" kern="1200" cap="none" spc="0" normalizeH="0" baseline="0" noProof="0">
                <a:ln>
                  <a:noFill/>
                </a:ln>
                <a:solidFill>
                  <a:srgbClr val="000000"/>
                </a:solidFill>
                <a:effectLst/>
                <a:uLnTx/>
                <a:uFillTx/>
                <a:latin typeface="Arial"/>
                <a:ea typeface="+mn-ea"/>
                <a:cs typeface="+mn-cs"/>
              </a:rPr>
              <a:t>/4)        </a:t>
            </a:r>
          </a:p>
        </p:txBody>
      </p:sp>
      <p:grpSp>
        <p:nvGrpSpPr>
          <p:cNvPr id="32" name="Grupo 31">
            <a:extLst>
              <a:ext uri="{FF2B5EF4-FFF2-40B4-BE49-F238E27FC236}">
                <a16:creationId xmlns:a16="http://schemas.microsoft.com/office/drawing/2014/main" id="{3CE3B306-99C7-4E28-156C-EFAC1E2EBCB5}"/>
              </a:ext>
            </a:extLst>
          </p:cNvPr>
          <p:cNvGrpSpPr/>
          <p:nvPr/>
        </p:nvGrpSpPr>
        <p:grpSpPr>
          <a:xfrm>
            <a:off x="6331133" y="1296382"/>
            <a:ext cx="1106210" cy="430806"/>
            <a:chOff x="6331133" y="1293381"/>
            <a:chExt cx="1106210" cy="430806"/>
          </a:xfrm>
        </p:grpSpPr>
        <p:sp>
          <p:nvSpPr>
            <p:cNvPr id="33" name="Rectángulo: esquinas redondeadas 38">
              <a:extLst>
                <a:ext uri="{FF2B5EF4-FFF2-40B4-BE49-F238E27FC236}">
                  <a16:creationId xmlns:a16="http://schemas.microsoft.com/office/drawing/2014/main" id="{A3081FFC-3DEB-2780-9351-C7FDA5AD427B}"/>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34" name="Google Shape;417;p5" descr="{&quot;Key&quot;:&quot;POWER_USER_SHAPE_ICON&quot;,&quot;Value&quot;:&quot;POWER_USER_SHAPE_ICON_STYLE_1&quot;}">
              <a:extLst>
                <a:ext uri="{FF2B5EF4-FFF2-40B4-BE49-F238E27FC236}">
                  <a16:creationId xmlns:a16="http://schemas.microsoft.com/office/drawing/2014/main" id="{8F2ABCFB-A743-AAA9-7293-C52FB66D7EA0}"/>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5" name="Google Shape;411;p5">
              <a:extLst>
                <a:ext uri="{FF2B5EF4-FFF2-40B4-BE49-F238E27FC236}">
                  <a16:creationId xmlns:a16="http://schemas.microsoft.com/office/drawing/2014/main" id="{91EB28BB-701E-9A50-6727-1246EC843C25}"/>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6" name="Google Shape;412;p5">
              <a:extLst>
                <a:ext uri="{FF2B5EF4-FFF2-40B4-BE49-F238E27FC236}">
                  <a16:creationId xmlns:a16="http://schemas.microsoft.com/office/drawing/2014/main" id="{95F98DF5-2577-AEB2-2B98-C047BECE81A9}"/>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7" name="Google Shape;413;p5">
              <a:extLst>
                <a:ext uri="{FF2B5EF4-FFF2-40B4-BE49-F238E27FC236}">
                  <a16:creationId xmlns:a16="http://schemas.microsoft.com/office/drawing/2014/main" id="{F6E99E3F-A040-E08A-5D1F-C9748AC9C608}"/>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8" name="Google Shape;414;p5">
              <a:extLst>
                <a:ext uri="{FF2B5EF4-FFF2-40B4-BE49-F238E27FC236}">
                  <a16:creationId xmlns:a16="http://schemas.microsoft.com/office/drawing/2014/main" id="{E3930FA8-1967-4D27-F878-900FA0BE2191}"/>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9" name="Google Shape;415;p5">
              <a:extLst>
                <a:ext uri="{FF2B5EF4-FFF2-40B4-BE49-F238E27FC236}">
                  <a16:creationId xmlns:a16="http://schemas.microsoft.com/office/drawing/2014/main" id="{FADAEDE3-C7F3-9D58-9CCB-150B943F2388}"/>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0" name="Google Shape;408;p5">
              <a:extLst>
                <a:ext uri="{FF2B5EF4-FFF2-40B4-BE49-F238E27FC236}">
                  <a16:creationId xmlns:a16="http://schemas.microsoft.com/office/drawing/2014/main" id="{A50F3CAF-4E85-B340-E0CF-B1E94DCCF1EF}"/>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1" name="Google Shape;409;p5">
              <a:extLst>
                <a:ext uri="{FF2B5EF4-FFF2-40B4-BE49-F238E27FC236}">
                  <a16:creationId xmlns:a16="http://schemas.microsoft.com/office/drawing/2014/main" id="{432612F1-02ED-AA4C-905D-1F67DF7959F3}"/>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43" name="Slide Number Placeholder 4">
            <a:extLst>
              <a:ext uri="{FF2B5EF4-FFF2-40B4-BE49-F238E27FC236}">
                <a16:creationId xmlns:a16="http://schemas.microsoft.com/office/drawing/2014/main" id="{ABD75738-37CB-AABF-F3C1-A3F18F468C7E}"/>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26</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44" name="Elipse 43">
            <a:extLst>
              <a:ext uri="{FF2B5EF4-FFF2-40B4-BE49-F238E27FC236}">
                <a16:creationId xmlns:a16="http://schemas.microsoft.com/office/drawing/2014/main" id="{67C9FC40-3F11-1499-183E-50C6D96BDCEF}"/>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5</a:t>
            </a:r>
          </a:p>
        </p:txBody>
      </p:sp>
      <p:sp>
        <p:nvSpPr>
          <p:cNvPr id="2" name="Título 78">
            <a:extLst>
              <a:ext uri="{FF2B5EF4-FFF2-40B4-BE49-F238E27FC236}">
                <a16:creationId xmlns:a16="http://schemas.microsoft.com/office/drawing/2014/main" id="{E5AB4873-0104-E3EC-4103-CC2AC67F0C55}"/>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604872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(III)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F5A06BCE-44A5-35C6-85F6-CC658A8A43A2}"/>
              </a:ext>
            </a:extLst>
          </p:cNvPr>
          <p:cNvGrpSpPr/>
          <p:nvPr/>
        </p:nvGrpSpPr>
        <p:grpSpPr>
          <a:xfrm>
            <a:off x="154988" y="2031858"/>
            <a:ext cx="7272000" cy="3736246"/>
            <a:chOff x="861864" y="3105904"/>
            <a:chExt cx="6318132" cy="6380566"/>
          </a:xfrm>
        </p:grpSpPr>
        <p:sp>
          <p:nvSpPr>
            <p:cNvPr id="9" name="Rectángulo 8">
              <a:extLst>
                <a:ext uri="{FF2B5EF4-FFF2-40B4-BE49-F238E27FC236}">
                  <a16:creationId xmlns:a16="http://schemas.microsoft.com/office/drawing/2014/main" id="{5D66BA4B-27B0-7D49-0B53-2B13250F62B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29">
              <a:extLst>
                <a:ext uri="{FF2B5EF4-FFF2-40B4-BE49-F238E27FC236}">
                  <a16:creationId xmlns:a16="http://schemas.microsoft.com/office/drawing/2014/main" id="{2D1E1DCA-2619-1326-6CDF-66FF346CA640}"/>
                </a:ext>
              </a:extLst>
            </p:cNvPr>
            <p:cNvSpPr/>
            <p:nvPr/>
          </p:nvSpPr>
          <p:spPr>
            <a:xfrm>
              <a:off x="861864" y="3105904"/>
              <a:ext cx="6318132" cy="6380566"/>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aphicFrame>
        <p:nvGraphicFramePr>
          <p:cNvPr id="11" name="Tabla 11">
            <a:extLst>
              <a:ext uri="{FF2B5EF4-FFF2-40B4-BE49-F238E27FC236}">
                <a16:creationId xmlns:a16="http://schemas.microsoft.com/office/drawing/2014/main" id="{872EFB55-6171-76B9-0AE0-FE0D65E2634F}"/>
              </a:ext>
            </a:extLst>
          </p:cNvPr>
          <p:cNvGraphicFramePr>
            <a:graphicFrameLocks noGrp="1"/>
          </p:cNvGraphicFramePr>
          <p:nvPr>
            <p:extLst>
              <p:ext uri="{D42A27DB-BD31-4B8C-83A1-F6EECF244321}">
                <p14:modId xmlns:p14="http://schemas.microsoft.com/office/powerpoint/2010/main" val="90630823"/>
              </p:ext>
            </p:extLst>
          </p:nvPr>
        </p:nvGraphicFramePr>
        <p:xfrm>
          <a:off x="267586" y="2095442"/>
          <a:ext cx="7067791" cy="3416742"/>
        </p:xfrm>
        <a:graphic>
          <a:graphicData uri="http://schemas.openxmlformats.org/drawingml/2006/table">
            <a:tbl>
              <a:tblPr firstRow="1" bandRow="1">
                <a:tableStyleId>{5C22544A-7EE6-4342-B048-85BDC9FD1C3A}</a:tableStyleId>
              </a:tblPr>
              <a:tblGrid>
                <a:gridCol w="1171487">
                  <a:extLst>
                    <a:ext uri="{9D8B030D-6E8A-4147-A177-3AD203B41FA5}">
                      <a16:colId xmlns:a16="http://schemas.microsoft.com/office/drawing/2014/main" val="3709392153"/>
                    </a:ext>
                  </a:extLst>
                </a:gridCol>
                <a:gridCol w="4705619">
                  <a:extLst>
                    <a:ext uri="{9D8B030D-6E8A-4147-A177-3AD203B41FA5}">
                      <a16:colId xmlns:a16="http://schemas.microsoft.com/office/drawing/2014/main" val="1489502228"/>
                    </a:ext>
                  </a:extLst>
                </a:gridCol>
                <a:gridCol w="1190685">
                  <a:extLst>
                    <a:ext uri="{9D8B030D-6E8A-4147-A177-3AD203B41FA5}">
                      <a16:colId xmlns:a16="http://schemas.microsoft.com/office/drawing/2014/main" val="408169902"/>
                    </a:ext>
                  </a:extLst>
                </a:gridCol>
              </a:tblGrid>
              <a:tr h="307782">
                <a:tc>
                  <a:txBody>
                    <a:bodyPr/>
                    <a:lstStyle/>
                    <a:p>
                      <a:pPr algn="ctr"/>
                      <a:r>
                        <a:rPr lang="en-GB" sz="1100">
                          <a:latin typeface="Arial" panose="020B0604020202020204" pitchFamily="34" charset="0"/>
                          <a:cs typeface="Arial" panose="020B0604020202020204" pitchFamily="34" charset="0"/>
                        </a:rPr>
                        <a:t>Area </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accent1">
                        <a:lumMod val="50000"/>
                      </a:schemeClr>
                    </a:solidFill>
                  </a:tcPr>
                </a:tc>
                <a:tc>
                  <a:txBody>
                    <a:bodyPr/>
                    <a:lstStyle/>
                    <a:p>
                      <a:pPr algn="ctr"/>
                      <a:r>
                        <a:rPr lang="en-GB" sz="1100">
                          <a:latin typeface="Arial" panose="020B0604020202020204" pitchFamily="34" charset="0"/>
                          <a:cs typeface="Arial" panose="020B0604020202020204" pitchFamily="34" charset="0"/>
                        </a:rPr>
                        <a:t>Competence</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accent1">
                        <a:lumMod val="50000"/>
                      </a:schemeClr>
                    </a:solidFill>
                  </a:tcPr>
                </a:tc>
                <a:tc>
                  <a:txBody>
                    <a:bodyPr/>
                    <a:lstStyle/>
                    <a:p>
                      <a:pPr algn="ctr"/>
                      <a:r>
                        <a:rPr lang="en-GB" sz="1100">
                          <a:latin typeface="Arial" panose="020B0604020202020204" pitchFamily="34" charset="0"/>
                          <a:cs typeface="Arial" panose="020B0604020202020204" pitchFamily="34" charset="0"/>
                        </a:rPr>
                        <a:t>Expected level</a:t>
                      </a: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19805720"/>
                  </a:ext>
                </a:extLst>
              </a:tr>
              <a:tr h="253667">
                <a:tc rowSpan="4">
                  <a:txBody>
                    <a:bodyPr/>
                    <a:lstStyle/>
                    <a:p>
                      <a:pPr algn="ctr"/>
                      <a:r>
                        <a:rPr lang="en-GB" sz="1100" b="1" kern="1200">
                          <a:solidFill>
                            <a:schemeClr val="dk1"/>
                          </a:solidFill>
                          <a:latin typeface="Arial" panose="020B0604020202020204" pitchFamily="34" charset="0"/>
                          <a:ea typeface="+mn-ea"/>
                          <a:cs typeface="Arial" panose="020B0604020202020204" pitchFamily="34" charset="0"/>
                        </a:rPr>
                        <a:t>Digital Content Creation</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E0E5EC"/>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rgbClr val="8B1970"/>
                          </a:solidFill>
                          <a:latin typeface="Arial" panose="020B0604020202020204" pitchFamily="34" charset="0"/>
                          <a:ea typeface="+mn-ea"/>
                          <a:cs typeface="Arial" panose="020B0604020202020204" pitchFamily="34" charset="0"/>
                        </a:rPr>
                        <a:t>3.1. Developing digital content</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188822922"/>
                  </a:ext>
                </a:extLst>
              </a:tr>
              <a:tr h="253667">
                <a:tc vMerge="1">
                  <a:txBody>
                    <a:bodyPr/>
                    <a:lstStyle/>
                    <a:p>
                      <a:pPr algn="ctr"/>
                      <a:endParaRPr lang="en-GB" sz="1100" b="1"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rgbClr val="8B1970"/>
                          </a:solidFill>
                          <a:latin typeface="Arial" panose="020B0604020202020204" pitchFamily="34" charset="0"/>
                          <a:ea typeface="+mn-ea"/>
                          <a:cs typeface="Arial" panose="020B0604020202020204" pitchFamily="34" charset="0"/>
                        </a:rPr>
                        <a:t>3.2. Integrating and re-elaborating digital content</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panose="020B0604020202020204" pitchFamily="34" charset="0"/>
                        </a:rPr>
                        <a:t>C1</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4201829568"/>
                  </a:ext>
                </a:extLst>
              </a:tr>
              <a:tr h="253667">
                <a:tc vMerge="1">
                  <a:txBody>
                    <a:bodyPr/>
                    <a:lstStyle/>
                    <a:p>
                      <a:pPr algn="ctr"/>
                      <a:endParaRPr lang="en-GB" sz="1100" b="1"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rgbClr val="8B1970"/>
                          </a:solidFill>
                          <a:latin typeface="Arial" panose="020B0604020202020204" pitchFamily="34" charset="0"/>
                          <a:ea typeface="+mn-ea"/>
                          <a:cs typeface="Arial" panose="020B0604020202020204" pitchFamily="34" charset="0"/>
                        </a:rPr>
                        <a:t>3.3. Copyright and licences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algn="ctr"/>
                      <a:r>
                        <a:rPr lang="en-GB" sz="1100" b="1">
                          <a:solidFill>
                            <a:srgbClr val="FF0000"/>
                          </a:solidFill>
                          <a:latin typeface="Arial" panose="020B0604020202020204" pitchFamily="34" charset="0"/>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2796231516"/>
                  </a:ext>
                </a:extLst>
              </a:tr>
              <a:tr h="253667">
                <a:tc vMerge="1">
                  <a:txBody>
                    <a:bodyPr/>
                    <a:lstStyle/>
                    <a:p>
                      <a:pPr algn="ctr"/>
                      <a:endParaRPr lang="en-GB" sz="1100" b="1"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1">
                              <a:lumMod val="75000"/>
                            </a:schemeClr>
                          </a:solidFill>
                          <a:latin typeface="Arial" panose="020B0604020202020204" pitchFamily="34" charset="0"/>
                          <a:ea typeface="+mn-ea"/>
                          <a:cs typeface="Arial" panose="020B0604020202020204" pitchFamily="34" charset="0"/>
                        </a:rPr>
                        <a:t>3.4. Programming</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67907091"/>
                  </a:ext>
                </a:extLst>
              </a:tr>
              <a:tr h="253801">
                <a:tc rowSpan="4">
                  <a:txBody>
                    <a:bodyPr/>
                    <a:lstStyle/>
                    <a:p>
                      <a:pPr algn="ctr"/>
                      <a:r>
                        <a:rPr lang="en-GB" sz="1100" b="1" kern="1200">
                          <a:solidFill>
                            <a:schemeClr val="dk1"/>
                          </a:solidFill>
                          <a:latin typeface="Arial" panose="020B0604020202020204" pitchFamily="34" charset="0"/>
                          <a:ea typeface="+mn-ea"/>
                          <a:cs typeface="Arial" panose="020B0604020202020204" pitchFamily="34" charset="0"/>
                        </a:rPr>
                        <a:t>Safety</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E0E5EC"/>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1">
                              <a:lumMod val="75000"/>
                            </a:schemeClr>
                          </a:solidFill>
                          <a:latin typeface="Arial" panose="020B0604020202020204" pitchFamily="34" charset="0"/>
                          <a:ea typeface="+mn-ea"/>
                          <a:cs typeface="Arial" panose="020B0604020202020204" pitchFamily="34" charset="0"/>
                        </a:rPr>
                        <a:t>4.1. Protecting devices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437897773"/>
                  </a:ext>
                </a:extLst>
              </a:tr>
              <a:tr h="253801">
                <a:tc vMerge="1">
                  <a:txBody>
                    <a:bodyPr/>
                    <a:lstStyle/>
                    <a:p>
                      <a:pPr algn="ctr"/>
                      <a:endParaRPr lang="en-GB" sz="1100" b="1"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rgbClr val="8B1970"/>
                          </a:solidFill>
                          <a:latin typeface="Arial" panose="020B0604020202020204" pitchFamily="34" charset="0"/>
                          <a:ea typeface="+mn-ea"/>
                          <a:cs typeface="Arial" panose="020B0604020202020204" pitchFamily="34" charset="0"/>
                        </a:rPr>
                        <a:t>4.2. Protecting personal data and privacy</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535939848"/>
                  </a:ext>
                </a:extLst>
              </a:tr>
              <a:tr h="253801">
                <a:tc vMerge="1">
                  <a:txBody>
                    <a:bodyPr/>
                    <a:lstStyle/>
                    <a:p>
                      <a:pPr algn="ctr"/>
                      <a:endParaRPr lang="en-GB" sz="1100" b="1"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rgbClr val="8B1970"/>
                          </a:solidFill>
                          <a:latin typeface="Arial" panose="020B0604020202020204" pitchFamily="34" charset="0"/>
                          <a:ea typeface="+mn-ea"/>
                          <a:cs typeface="Arial" panose="020B0604020202020204" pitchFamily="34" charset="0"/>
                        </a:rPr>
                        <a:t>4.3. Protecting health and well-being</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3578683189"/>
                  </a:ext>
                </a:extLst>
              </a:tr>
              <a:tr h="253801">
                <a:tc vMerge="1">
                  <a:txBody>
                    <a:bodyPr/>
                    <a:lstStyle/>
                    <a:p>
                      <a:pPr algn="ctr"/>
                      <a:endParaRPr lang="en-GB" sz="1100" b="1"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rgbClr val="8B1970"/>
                          </a:solidFill>
                          <a:latin typeface="Arial" panose="020B0604020202020204" pitchFamily="34" charset="0"/>
                          <a:ea typeface="+mn-ea"/>
                          <a:cs typeface="Arial" panose="020B0604020202020204" pitchFamily="34" charset="0"/>
                        </a:rPr>
                        <a:t>4.4. Protecting the environment</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9666062"/>
                  </a:ext>
                </a:extLst>
              </a:tr>
              <a:tr h="253801">
                <a:tc rowSpan="4">
                  <a:txBody>
                    <a:bodyPr/>
                    <a:lstStyle/>
                    <a:p>
                      <a:pPr algn="ctr"/>
                      <a:r>
                        <a:rPr lang="en-GB" sz="1100" b="1" kern="1200">
                          <a:solidFill>
                            <a:schemeClr val="dk1"/>
                          </a:solidFill>
                          <a:latin typeface="Arial" panose="020B0604020202020204" pitchFamily="34" charset="0"/>
                          <a:ea typeface="+mn-ea"/>
                          <a:cs typeface="Arial" panose="020B0604020202020204" pitchFamily="34" charset="0"/>
                        </a:rPr>
                        <a:t>Problem Solving</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rgbClr val="E0E5EC"/>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6">
                              <a:lumMod val="75000"/>
                            </a:schemeClr>
                          </a:solidFill>
                          <a:latin typeface="Arial" panose="020B0604020202020204" pitchFamily="34" charset="0"/>
                          <a:ea typeface="+mn-ea"/>
                          <a:cs typeface="Arial" panose="020B0604020202020204" pitchFamily="34" charset="0"/>
                        </a:rPr>
                        <a:t>5.1. Solving technical problems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2795075395"/>
                  </a:ext>
                </a:extLst>
              </a:tr>
              <a:tr h="253801">
                <a:tc vMerge="1">
                  <a:txBody>
                    <a:bodyPr/>
                    <a:lstStyle/>
                    <a:p>
                      <a:pPr algn="ctr"/>
                      <a:endParaRPr lang="en-GB" sz="1100" b="1"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1">
                              <a:lumMod val="75000"/>
                            </a:schemeClr>
                          </a:solidFill>
                          <a:latin typeface="Arial" panose="020B0604020202020204" pitchFamily="34" charset="0"/>
                          <a:ea typeface="+mn-ea"/>
                          <a:cs typeface="Arial" panose="020B0604020202020204" pitchFamily="34" charset="0"/>
                        </a:rPr>
                        <a:t>5.2. Identifying needs and technological responses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3011100651"/>
                  </a:ext>
                </a:extLst>
              </a:tr>
              <a:tr h="253801">
                <a:tc vMerge="1">
                  <a:txBody>
                    <a:bodyPr/>
                    <a:lstStyle/>
                    <a:p>
                      <a:pPr algn="ctr"/>
                      <a:endParaRPr lang="en-GB" sz="1100" b="1"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bg1">
                              <a:lumMod val="75000"/>
                            </a:schemeClr>
                          </a:solidFill>
                          <a:latin typeface="Arial" panose="020B0604020202020204" pitchFamily="34" charset="0"/>
                          <a:ea typeface="+mn-ea"/>
                          <a:cs typeface="Arial" panose="020B0604020202020204" pitchFamily="34" charset="0"/>
                        </a:rPr>
                        <a:t>5.3. Creatively using digital technologies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tc>
                  <a:txBody>
                    <a:bodyPr/>
                    <a:lstStyle/>
                    <a:p>
                      <a:pPr algn="ctr"/>
                      <a:r>
                        <a:rPr lang="en-GB" sz="1100">
                          <a:latin typeface="Arial" panose="020B0604020202020204" pitchFamily="34" charset="0"/>
                          <a:cs typeface="Arial" panose="020B0604020202020204" pitchFamily="34" charset="0"/>
                        </a:rPr>
                        <a:t>-</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3853811109"/>
                  </a:ext>
                </a:extLst>
              </a:tr>
              <a:tr h="253801">
                <a:tc vMerge="1">
                  <a:txBody>
                    <a:bodyPr/>
                    <a:lstStyle/>
                    <a:p>
                      <a:pPr algn="ctr"/>
                      <a:endParaRPr lang="en-GB" sz="1100" kern="1200">
                        <a:solidFill>
                          <a:schemeClr val="dk1"/>
                        </a:solidFill>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1" kern="1200">
                          <a:solidFill>
                            <a:schemeClr val="accent1">
                              <a:lumMod val="75000"/>
                            </a:schemeClr>
                          </a:solidFill>
                          <a:latin typeface="Arial" panose="020B0604020202020204" pitchFamily="34" charset="0"/>
                          <a:ea typeface="+mn-ea"/>
                          <a:cs typeface="Arial" panose="020B0604020202020204" pitchFamily="34" charset="0"/>
                        </a:rPr>
                        <a:t>5.4. Identifying digital competence gaps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ysDot"/>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lumMod val="95000"/>
                      </a:schemeClr>
                    </a:solidFill>
                  </a:tcPr>
                </a:tc>
                <a:tc>
                  <a:txBody>
                    <a:bodyPr/>
                    <a:lstStyle/>
                    <a:p>
                      <a:pPr marL="0" marR="0" lvl="0" indent="0" algn="ctr" defTabSz="755934" rtl="0" eaLnBrk="1" fontAlgn="auto" latinLnBrk="0" hangingPunct="1">
                        <a:lnSpc>
                          <a:spcPct val="100000"/>
                        </a:lnSpc>
                        <a:spcBef>
                          <a:spcPts val="0"/>
                        </a:spcBef>
                        <a:spcAft>
                          <a:spcPts val="0"/>
                        </a:spcAft>
                        <a:buClrTx/>
                        <a:buSzTx/>
                        <a:buFontTx/>
                        <a:buNone/>
                        <a:tabLst/>
                        <a:defRPr/>
                      </a:pPr>
                      <a:r>
                        <a:rPr lang="en-GB" sz="1100" b="1">
                          <a:solidFill>
                            <a:srgbClr val="FF0000"/>
                          </a:solidFill>
                          <a:latin typeface="Arial" panose="020B0604020202020204" pitchFamily="34" charset="0"/>
                          <a:cs typeface="Arial" panose="020B0604020202020204" pitchFamily="34" charset="0"/>
                        </a:rPr>
                        <a:t>A2</a:t>
                      </a:r>
                    </a:p>
                  </a:txBody>
                  <a:tcPr anchor="ctr">
                    <a:lnL w="12700" cap="flat" cmpd="sng" algn="ctr">
                      <a:solidFill>
                        <a:schemeClr val="tx2">
                          <a:lumMod val="60000"/>
                          <a:lumOff val="40000"/>
                        </a:schemeClr>
                      </a:solidFill>
                      <a:prstDash val="sysDot"/>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ysDot"/>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99117429"/>
                  </a:ext>
                </a:extLst>
              </a:tr>
            </a:tbl>
          </a:graphicData>
        </a:graphic>
      </p:graphicFrame>
      <p:sp>
        <p:nvSpPr>
          <p:cNvPr id="12" name="Rectángulo 40">
            <a:extLst>
              <a:ext uri="{FF2B5EF4-FFF2-40B4-BE49-F238E27FC236}">
                <a16:creationId xmlns:a16="http://schemas.microsoft.com/office/drawing/2014/main" id="{14C0F71D-BF8C-9689-A08B-603FBEFDF373}"/>
              </a:ext>
            </a:extLst>
          </p:cNvPr>
          <p:cNvSpPr/>
          <p:nvPr/>
        </p:nvSpPr>
        <p:spPr>
          <a:xfrm rot="5400000">
            <a:off x="3700645" y="2346999"/>
            <a:ext cx="190800" cy="7239582"/>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lang="en-GB" sz="1070" b="1">
                <a:solidFill>
                  <a:srgbClr val="FFFFFF"/>
                </a:solidFill>
                <a:latin typeface="Arial"/>
              </a:rPr>
              <a:t>IV</a:t>
            </a:r>
            <a:r>
              <a:rPr kumimoji="0" lang="en-GB" sz="1070" b="1" i="0" u="none" strike="noStrike" kern="1200" cap="none" spc="0" normalizeH="0" baseline="0" noProof="0">
                <a:ln>
                  <a:noFill/>
                </a:ln>
                <a:solidFill>
                  <a:srgbClr val="FFFFFF"/>
                </a:solidFill>
                <a:effectLst/>
                <a:uLnTx/>
                <a:uFillTx/>
                <a:latin typeface="Arial"/>
                <a:ea typeface="+mn-ea"/>
                <a:cs typeface="+mn-cs"/>
              </a:rPr>
              <a:t>. Training &amp; Certification tools </a:t>
            </a:r>
          </a:p>
        </p:txBody>
      </p:sp>
      <p:grpSp>
        <p:nvGrpSpPr>
          <p:cNvPr id="15" name="Grupo 14">
            <a:extLst>
              <a:ext uri="{FF2B5EF4-FFF2-40B4-BE49-F238E27FC236}">
                <a16:creationId xmlns:a16="http://schemas.microsoft.com/office/drawing/2014/main" id="{766C1C6E-CD2A-7467-5CC5-C643CE1B07DB}"/>
              </a:ext>
            </a:extLst>
          </p:cNvPr>
          <p:cNvGrpSpPr/>
          <p:nvPr/>
        </p:nvGrpSpPr>
        <p:grpSpPr>
          <a:xfrm>
            <a:off x="154988" y="6152863"/>
            <a:ext cx="7272000" cy="3736247"/>
            <a:chOff x="861864" y="3105905"/>
            <a:chExt cx="6318132" cy="6479160"/>
          </a:xfrm>
        </p:grpSpPr>
        <p:sp>
          <p:nvSpPr>
            <p:cNvPr id="16" name="Rectángulo 15">
              <a:extLst>
                <a:ext uri="{FF2B5EF4-FFF2-40B4-BE49-F238E27FC236}">
                  <a16:creationId xmlns:a16="http://schemas.microsoft.com/office/drawing/2014/main" id="{CB0E3FB3-F652-0CCB-B591-B0B92374BCE2}"/>
                </a:ext>
              </a:extLst>
            </p:cNvPr>
            <p:cNvSpPr/>
            <p:nvPr/>
          </p:nvSpPr>
          <p:spPr>
            <a:xfrm>
              <a:off x="861864" y="3105905"/>
              <a:ext cx="6318132" cy="6479160"/>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ángulo 29">
              <a:extLst>
                <a:ext uri="{FF2B5EF4-FFF2-40B4-BE49-F238E27FC236}">
                  <a16:creationId xmlns:a16="http://schemas.microsoft.com/office/drawing/2014/main" id="{1860CBC5-B974-1FC9-2A61-3E3135954A0C}"/>
                </a:ext>
              </a:extLst>
            </p:cNvPr>
            <p:cNvSpPr/>
            <p:nvPr/>
          </p:nvSpPr>
          <p:spPr>
            <a:xfrm>
              <a:off x="861864" y="3105905"/>
              <a:ext cx="6318132" cy="6479160"/>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Amongst the </a:t>
              </a:r>
              <a:r>
                <a:rPr lang="en-GB" sz="1100" b="1">
                  <a:solidFill>
                    <a:srgbClr val="000000"/>
                  </a:solidFill>
                  <a:latin typeface="Arial" panose="020B0604020202020204" pitchFamily="34" charset="0"/>
                  <a:cs typeface="Arial" panose="020B0604020202020204" pitchFamily="34" charset="0"/>
                </a:rPr>
                <a:t>most relevant IKANOS tools</a:t>
              </a:r>
              <a:r>
                <a:rPr lang="en-GB" sz="1100">
                  <a:solidFill>
                    <a:srgbClr val="000000"/>
                  </a:solidFill>
                  <a:latin typeface="Arial" panose="020B0604020202020204" pitchFamily="34" charset="0"/>
                  <a:cs typeface="Arial" panose="020B0604020202020204" pitchFamily="34" charset="0"/>
                </a:rPr>
                <a:t>, we highlight the following: </a:t>
              </a:r>
            </a:p>
          </p:txBody>
        </p:sp>
      </p:grpSp>
      <p:sp>
        <p:nvSpPr>
          <p:cNvPr id="22" name="Rectángulo 29">
            <a:extLst>
              <a:ext uri="{FF2B5EF4-FFF2-40B4-BE49-F238E27FC236}">
                <a16:creationId xmlns:a16="http://schemas.microsoft.com/office/drawing/2014/main" id="{30070734-73EC-A5FC-FC70-9AC0C812BE0E}"/>
              </a:ext>
            </a:extLst>
          </p:cNvPr>
          <p:cNvSpPr/>
          <p:nvPr/>
        </p:nvSpPr>
        <p:spPr>
          <a:xfrm>
            <a:off x="143704" y="6409588"/>
            <a:ext cx="5107129" cy="3549868"/>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b="1" u="sng">
                <a:solidFill>
                  <a:srgbClr val="000000"/>
                </a:solidFill>
                <a:latin typeface="Arial" panose="020B0604020202020204" pitchFamily="34" charset="0"/>
                <a:cs typeface="Arial" panose="020B0604020202020204" pitchFamily="34" charset="0"/>
              </a:rPr>
              <a:t>1. Self-assessment tool</a:t>
            </a:r>
            <a:r>
              <a:rPr lang="en-GB" sz="1100" b="1" u="sng" baseline="30000">
                <a:solidFill>
                  <a:srgbClr val="000000"/>
                </a:solidFill>
                <a:latin typeface="Arial" panose="020B0604020202020204" pitchFamily="34" charset="0"/>
                <a:cs typeface="Arial" panose="020B0604020202020204" pitchFamily="34" charset="0"/>
              </a:rPr>
              <a:t>5</a:t>
            </a:r>
            <a:r>
              <a:rPr lang="en-GB" sz="1100" b="1" u="sng">
                <a:solidFill>
                  <a:srgbClr val="000000"/>
                </a:solidFill>
                <a:latin typeface="Arial" panose="020B0604020202020204" pitchFamily="34"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r>
              <a:rPr lang="en-GB" sz="1100" b="1">
                <a:solidFill>
                  <a:srgbClr val="000000"/>
                </a:solidFill>
                <a:latin typeface="Arial" panose="020B0604020202020204" pitchFamily="34" charset="0"/>
                <a:cs typeface="Arial" panose="020B0604020202020204" pitchFamily="34" charset="0"/>
              </a:rPr>
              <a:t>Evaluation test </a:t>
            </a:r>
            <a:r>
              <a:rPr lang="en-GB" sz="1100">
                <a:solidFill>
                  <a:srgbClr val="000000"/>
                </a:solidFill>
                <a:latin typeface="Arial" panose="020B0604020202020204" pitchFamily="34" charset="0"/>
                <a:cs typeface="Arial" panose="020B0604020202020204" pitchFamily="34" charset="0"/>
              </a:rPr>
              <a:t>where citizens and professionals can </a:t>
            </a:r>
            <a:r>
              <a:rPr lang="en-GB" sz="1100" b="1">
                <a:solidFill>
                  <a:srgbClr val="000000"/>
                </a:solidFill>
                <a:latin typeface="Arial" panose="020B0604020202020204" pitchFamily="34" charset="0"/>
                <a:cs typeface="Arial" panose="020B0604020202020204" pitchFamily="34" charset="0"/>
              </a:rPr>
              <a:t>test their digital skills </a:t>
            </a:r>
            <a:r>
              <a:rPr lang="en-GB" sz="1100">
                <a:solidFill>
                  <a:srgbClr val="000000"/>
                </a:solidFill>
                <a:latin typeface="Arial" panose="020B0604020202020204" pitchFamily="34" charset="0"/>
                <a:cs typeface="Arial" panose="020B0604020202020204" pitchFamily="34" charset="0"/>
              </a:rPr>
              <a:t>and observe </a:t>
            </a:r>
            <a:r>
              <a:rPr lang="en-GB" sz="1100" b="1">
                <a:solidFill>
                  <a:srgbClr val="000000"/>
                </a:solidFill>
                <a:latin typeface="Arial" panose="020B0604020202020204" pitchFamily="34" charset="0"/>
                <a:cs typeface="Arial" panose="020B0604020202020204" pitchFamily="34" charset="0"/>
              </a:rPr>
              <a:t>what areas they should focus on</a:t>
            </a:r>
            <a:r>
              <a:rPr lang="en-GB" sz="1100">
                <a:solidFill>
                  <a:srgbClr val="000000"/>
                </a:solidFill>
                <a:latin typeface="Arial" panose="020B0604020202020204" pitchFamily="34" charset="0"/>
                <a:cs typeface="Arial" panose="020B0604020202020204" pitchFamily="34" charset="0"/>
              </a:rPr>
              <a:t>. There is a</a:t>
            </a:r>
            <a:r>
              <a:rPr lang="en-GB" sz="1100" b="1">
                <a:solidFill>
                  <a:srgbClr val="000000"/>
                </a:solidFill>
                <a:latin typeface="Arial" panose="020B0604020202020204" pitchFamily="34" charset="0"/>
                <a:cs typeface="Arial" panose="020B0604020202020204" pitchFamily="34" charset="0"/>
              </a:rPr>
              <a:t> general test </a:t>
            </a:r>
            <a:r>
              <a:rPr lang="en-GB" sz="1100">
                <a:solidFill>
                  <a:srgbClr val="000000"/>
                </a:solidFill>
                <a:latin typeface="Arial" panose="020B0604020202020204" pitchFamily="34" charset="0"/>
                <a:cs typeface="Arial" panose="020B0604020202020204" pitchFamily="34" charset="0"/>
              </a:rPr>
              <a:t>that is applicable to the </a:t>
            </a:r>
            <a:r>
              <a:rPr lang="en-GB" sz="1100" b="1">
                <a:solidFill>
                  <a:srgbClr val="000000"/>
                </a:solidFill>
                <a:latin typeface="Arial" panose="020B0604020202020204" pitchFamily="34" charset="0"/>
                <a:cs typeface="Arial" panose="020B0604020202020204" pitchFamily="34" charset="0"/>
              </a:rPr>
              <a:t>whole population </a:t>
            </a:r>
            <a:r>
              <a:rPr lang="en-GB" sz="1100">
                <a:solidFill>
                  <a:srgbClr val="000000"/>
                </a:solidFill>
                <a:latin typeface="Arial" panose="020B0604020202020204" pitchFamily="34" charset="0"/>
                <a:cs typeface="Arial" panose="020B0604020202020204" pitchFamily="34" charset="0"/>
              </a:rPr>
              <a:t>and</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cs typeface="Arial" panose="020B0604020202020204" pitchFamily="34" charset="0"/>
              </a:rPr>
              <a:t>others</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cs typeface="Arial" panose="020B0604020202020204" pitchFamily="34" charset="0"/>
              </a:rPr>
              <a:t>which are </a:t>
            </a:r>
            <a:r>
              <a:rPr lang="en-GB" sz="1100" b="1">
                <a:solidFill>
                  <a:srgbClr val="000000"/>
                </a:solidFill>
                <a:latin typeface="Arial" panose="020B0604020202020204" pitchFamily="34" charset="0"/>
                <a:cs typeface="Arial" panose="020B0604020202020204" pitchFamily="34" charset="0"/>
              </a:rPr>
              <a:t>specific</a:t>
            </a:r>
            <a:r>
              <a:rPr lang="en-GB" sz="1100">
                <a:solidFill>
                  <a:srgbClr val="000000"/>
                </a:solidFill>
                <a:latin typeface="Arial" panose="020B0604020202020204" pitchFamily="34" charset="0"/>
                <a:cs typeface="Arial" panose="020B0604020202020204" pitchFamily="34" charset="0"/>
              </a:rPr>
              <a:t> for certain </a:t>
            </a:r>
            <a:r>
              <a:rPr lang="en-GB" sz="1100" b="1">
                <a:solidFill>
                  <a:srgbClr val="000000"/>
                </a:solidFill>
                <a:latin typeface="Arial" panose="020B0604020202020204" pitchFamily="34" charset="0"/>
                <a:cs typeface="Arial" panose="020B0604020202020204" pitchFamily="34" charset="0"/>
              </a:rPr>
              <a:t>professions</a:t>
            </a:r>
            <a:r>
              <a:rPr lang="en-GB" sz="1100">
                <a:solidFill>
                  <a:srgbClr val="000000"/>
                </a:solidFill>
                <a:latin typeface="Arial" panose="020B0604020202020204" pitchFamily="34" charset="0"/>
                <a:cs typeface="Arial" panose="020B0604020202020204" pitchFamily="34" charset="0"/>
              </a:rPr>
              <a:t> (with reference to the respective PDP).</a:t>
            </a: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defTabSz="970138" fontAlgn="base">
              <a:lnSpc>
                <a:spcPct val="200000"/>
              </a:lnSpc>
              <a:spcAft>
                <a:spcPts val="781"/>
              </a:spcAft>
              <a:defRPr/>
            </a:pPr>
            <a:r>
              <a:rPr lang="en-GB" sz="1100" b="1" u="sng">
                <a:solidFill>
                  <a:srgbClr val="000000"/>
                </a:solidFill>
                <a:latin typeface="Arial" panose="020B0604020202020204" pitchFamily="34" charset="0"/>
                <a:cs typeface="Arial" panose="020B0604020202020204" pitchFamily="34" charset="0"/>
              </a:rPr>
              <a:t>2. Guide for professional digital profiling</a:t>
            </a:r>
            <a:r>
              <a:rPr lang="en-GB" sz="1100" b="1" u="sng" baseline="30000">
                <a:solidFill>
                  <a:srgbClr val="000000"/>
                </a:solidFill>
                <a:latin typeface="Arial" panose="020B0604020202020204" pitchFamily="34" charset="0"/>
                <a:cs typeface="Arial" panose="020B0604020202020204" pitchFamily="34" charset="0"/>
              </a:rPr>
              <a:t>6</a:t>
            </a:r>
            <a:r>
              <a:rPr lang="en-GB" sz="1100" b="1" u="sng">
                <a:solidFill>
                  <a:srgbClr val="000000"/>
                </a:solidFill>
                <a:latin typeface="Arial" panose="020B0604020202020204" pitchFamily="34"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Aid for the </a:t>
            </a:r>
            <a:r>
              <a:rPr lang="en-GB" sz="1100" b="1">
                <a:solidFill>
                  <a:srgbClr val="000000"/>
                </a:solidFill>
                <a:latin typeface="Arial" panose="020B0604020202020204" pitchFamily="34" charset="0"/>
                <a:cs typeface="Arial" panose="020B0604020202020204" pitchFamily="34" charset="0"/>
              </a:rPr>
              <a:t>conduction of the interview with experts for a specific occupation</a:t>
            </a:r>
            <a:r>
              <a:rPr lang="en-GB" sz="1100">
                <a:solidFill>
                  <a:srgbClr val="000000"/>
                </a:solidFill>
                <a:latin typeface="Arial" panose="020B0604020202020204" pitchFamily="34" charset="0"/>
                <a:cs typeface="Arial" panose="020B0604020202020204" pitchFamily="34" charset="0"/>
              </a:rPr>
              <a:t>. Includes </a:t>
            </a:r>
            <a:r>
              <a:rPr lang="en-GB" sz="1100" b="1">
                <a:solidFill>
                  <a:srgbClr val="000000"/>
                </a:solidFill>
                <a:latin typeface="Arial" panose="020B0604020202020204" pitchFamily="34" charset="0"/>
                <a:cs typeface="Arial" panose="020B0604020202020204" pitchFamily="34" charset="0"/>
              </a:rPr>
              <a:t>descriptors of DigComp framework</a:t>
            </a:r>
            <a:r>
              <a:rPr lang="en-GB" sz="1100">
                <a:solidFill>
                  <a:srgbClr val="000000"/>
                </a:solidFill>
                <a:latin typeface="Arial" panose="020B0604020202020204" pitchFamily="34" charset="0"/>
                <a:cs typeface="Arial" panose="020B0604020202020204" pitchFamily="34" charset="0"/>
              </a:rPr>
              <a:t>, so that the interviewer can ask whether the examples mentioned apply to each profession.</a:t>
            </a:r>
          </a:p>
          <a:p>
            <a:pPr marR="0" lvl="0" algn="just" defTabSz="970138" rtl="0" eaLnBrk="1" fontAlgn="base" latinLnBrk="0" hangingPunct="1">
              <a:lnSpc>
                <a:spcPct val="200000"/>
              </a:lnSpc>
              <a:spcBef>
                <a:spcPts val="0"/>
              </a:spcBef>
              <a:spcAft>
                <a:spcPts val="781"/>
              </a:spcAft>
              <a:buClrTx/>
              <a:buSzTx/>
              <a:tabLst/>
              <a:defRPr/>
            </a:pPr>
            <a:r>
              <a:rPr lang="en-GB" sz="1100" b="1" u="sng">
                <a:solidFill>
                  <a:srgbClr val="000000"/>
                </a:solidFill>
                <a:latin typeface="Arial" panose="020B0604020202020204" pitchFamily="34" charset="0"/>
                <a:cs typeface="Arial" panose="020B0604020202020204" pitchFamily="34" charset="0"/>
              </a:rPr>
              <a:t>3. BAIT Digital Skills Certification</a:t>
            </a:r>
            <a:r>
              <a:rPr lang="en-GB" sz="1100" b="1" u="sng" baseline="30000">
                <a:solidFill>
                  <a:srgbClr val="000000"/>
                </a:solidFill>
                <a:latin typeface="Arial" panose="020B0604020202020204" pitchFamily="34" charset="0"/>
                <a:cs typeface="Arial" panose="020B0604020202020204" pitchFamily="34" charset="0"/>
              </a:rPr>
              <a:t>7</a:t>
            </a:r>
            <a:r>
              <a:rPr lang="en-GB" sz="1100" b="1" u="sng">
                <a:solidFill>
                  <a:srgbClr val="000000"/>
                </a:solidFill>
                <a:latin typeface="Arial" panose="020B0604020202020204" pitchFamily="34"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r>
              <a:rPr lang="en-GB" sz="1100" b="1">
                <a:solidFill>
                  <a:srgbClr val="000000"/>
                </a:solidFill>
                <a:latin typeface="Arial" panose="020B0604020202020204" pitchFamily="34" charset="0"/>
                <a:cs typeface="Arial" panose="020B0604020202020204" pitchFamily="34" charset="0"/>
              </a:rPr>
              <a:t>External DC certification system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developed by the Basque Government to </a:t>
            </a:r>
            <a:r>
              <a:rPr lang="en-GB" sz="1100" b="1">
                <a:solidFill>
                  <a:srgbClr val="000000"/>
                </a:solidFill>
                <a:latin typeface="Arial" panose="020B0604020202020204" pitchFamily="34" charset="0"/>
                <a:cs typeface="Arial" panose="020B0604020202020204" pitchFamily="34" charset="0"/>
              </a:rPr>
              <a:t>evaluate and certify user’s digital skills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platform provides several </a:t>
            </a:r>
            <a:r>
              <a:rPr lang="en-GB" sz="1100" b="1">
                <a:solidFill>
                  <a:srgbClr val="000000"/>
                </a:solidFill>
                <a:latin typeface="Arial" panose="020B0604020202020204" pitchFamily="34" charset="0"/>
                <a:cs typeface="Arial" panose="020B0604020202020204" pitchFamily="34" charset="0"/>
              </a:rPr>
              <a:t>tasks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where the user has to </a:t>
            </a:r>
            <a:r>
              <a:rPr lang="en-GB" sz="1100" b="1">
                <a:solidFill>
                  <a:srgbClr val="000000"/>
                </a:solidFill>
                <a:latin typeface="Arial" panose="020B0604020202020204" pitchFamily="34" charset="0"/>
                <a:cs typeface="Arial" panose="020B0604020202020204" pitchFamily="34" charset="0"/>
              </a:rPr>
              <a:t>complete using different DigComp competences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If the user is </a:t>
            </a:r>
            <a:r>
              <a:rPr lang="en-GB" sz="1100" b="1">
                <a:solidFill>
                  <a:srgbClr val="000000"/>
                </a:solidFill>
                <a:latin typeface="Arial" panose="020B0604020202020204" pitchFamily="34" charset="0"/>
                <a:cs typeface="Arial" panose="020B0604020202020204" pitchFamily="34" charset="0"/>
              </a:rPr>
              <a:t>successful, </a:t>
            </a:r>
            <a:r>
              <a:rPr lang="en-GB" sz="1100">
                <a:solidFill>
                  <a:srgbClr val="000000"/>
                </a:solidFill>
                <a:latin typeface="Arial" panose="020B0604020202020204" pitchFamily="34" charset="0"/>
                <a:cs typeface="Arial" panose="020B0604020202020204" pitchFamily="34" charset="0"/>
              </a:rPr>
              <a:t>he/she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can receive a </a:t>
            </a:r>
            <a:r>
              <a:rPr lang="en-GB" sz="1100" b="1">
                <a:solidFill>
                  <a:srgbClr val="000000"/>
                </a:solidFill>
                <a:latin typeface="Arial" panose="020B0604020202020204" pitchFamily="34" charset="0"/>
                <a:cs typeface="Arial" panose="020B0604020202020204" pitchFamily="34" charset="0"/>
              </a:rPr>
              <a:t>certification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crediting</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his/her </a:t>
            </a:r>
            <a:r>
              <a:rPr lang="en-GB" sz="1100" b="1">
                <a:solidFill>
                  <a:srgbClr val="000000"/>
                </a:solidFill>
                <a:latin typeface="Arial" panose="020B0604020202020204" pitchFamily="34" charset="0"/>
                <a:cs typeface="Arial" panose="020B0604020202020204" pitchFamily="34" charset="0"/>
              </a:rPr>
              <a:t>skills. </a:t>
            </a:r>
            <a:r>
              <a:rPr lang="en-GB" sz="1100">
                <a:solidFill>
                  <a:srgbClr val="000000"/>
                </a:solidFill>
                <a:latin typeface="Arial" panose="020B0604020202020204" pitchFamily="34" charset="0"/>
                <a:cs typeface="Arial" panose="020B0604020202020204" pitchFamily="34" charset="0"/>
              </a:rPr>
              <a:t>This certification system is equivalent to TIC’s ACTIC.</a:t>
            </a:r>
            <a:endParaRPr lang="en-GB" sz="1100" b="1">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1" name="Imagen 20">
            <a:extLst>
              <a:ext uri="{FF2B5EF4-FFF2-40B4-BE49-F238E27FC236}">
                <a16:creationId xmlns:a16="http://schemas.microsoft.com/office/drawing/2014/main" id="{7D084857-F3FF-047D-E399-0F68779F3D60}"/>
              </a:ext>
            </a:extLst>
          </p:cNvPr>
          <p:cNvPicPr>
            <a:picLocks noChangeAspect="1"/>
          </p:cNvPicPr>
          <p:nvPr/>
        </p:nvPicPr>
        <p:blipFill rotWithShape="1">
          <a:blip r:embed="rId15"/>
          <a:srcRect l="25955" t="59043" r="52340" b="19351"/>
          <a:stretch/>
        </p:blipFill>
        <p:spPr>
          <a:xfrm>
            <a:off x="5608161" y="6524832"/>
            <a:ext cx="1640840" cy="918753"/>
          </a:xfrm>
          <a:prstGeom prst="rect">
            <a:avLst/>
          </a:prstGeom>
          <a:ln>
            <a:noFill/>
          </a:ln>
          <a:effectLst>
            <a:outerShdw blurRad="292100" dist="139700" dir="2700000" algn="tl" rotWithShape="0">
              <a:srgbClr val="333333">
                <a:alpha val="65000"/>
              </a:srgbClr>
            </a:outerShdw>
          </a:effectLst>
        </p:spPr>
      </p:pic>
      <p:pic>
        <p:nvPicPr>
          <p:cNvPr id="24" name="Imagen 23">
            <a:extLst>
              <a:ext uri="{FF2B5EF4-FFF2-40B4-BE49-F238E27FC236}">
                <a16:creationId xmlns:a16="http://schemas.microsoft.com/office/drawing/2014/main" id="{59E59569-6074-C7DB-4E3B-C83E6C627FFC}"/>
              </a:ext>
            </a:extLst>
          </p:cNvPr>
          <p:cNvPicPr>
            <a:picLocks noChangeAspect="1"/>
          </p:cNvPicPr>
          <p:nvPr/>
        </p:nvPicPr>
        <p:blipFill rotWithShape="1">
          <a:blip r:embed="rId16"/>
          <a:srcRect l="32442" t="22309" r="10521" b="5777"/>
          <a:stretch/>
        </p:blipFill>
        <p:spPr>
          <a:xfrm>
            <a:off x="5704339" y="7663113"/>
            <a:ext cx="1448485" cy="970220"/>
          </a:xfrm>
          <a:prstGeom prst="rect">
            <a:avLst/>
          </a:prstGeom>
          <a:ln>
            <a:noFill/>
          </a:ln>
          <a:effectLst>
            <a:outerShdw blurRad="292100" dist="139700" dir="2700000" algn="tl" rotWithShape="0">
              <a:srgbClr val="333333">
                <a:alpha val="65000"/>
              </a:srgbClr>
            </a:outerShdw>
          </a:effectLst>
        </p:spPr>
      </p:pic>
      <p:pic>
        <p:nvPicPr>
          <p:cNvPr id="26" name="Imagen 25">
            <a:extLst>
              <a:ext uri="{FF2B5EF4-FFF2-40B4-BE49-F238E27FC236}">
                <a16:creationId xmlns:a16="http://schemas.microsoft.com/office/drawing/2014/main" id="{CB3F1193-1798-6FBB-C83D-ED525F54F6D7}"/>
              </a:ext>
            </a:extLst>
          </p:cNvPr>
          <p:cNvPicPr>
            <a:picLocks noChangeAspect="1"/>
          </p:cNvPicPr>
          <p:nvPr/>
        </p:nvPicPr>
        <p:blipFill rotWithShape="1">
          <a:blip r:embed="rId17"/>
          <a:srcRect l="30167" t="30581" r="29320" b="29159"/>
          <a:stretch/>
        </p:blipFill>
        <p:spPr>
          <a:xfrm>
            <a:off x="5558450" y="8852862"/>
            <a:ext cx="1740262" cy="918753"/>
          </a:xfrm>
          <a:prstGeom prst="rect">
            <a:avLst/>
          </a:prstGeom>
          <a:ln>
            <a:noFill/>
          </a:ln>
          <a:effectLst>
            <a:outerShdw blurRad="292100" dist="139700" dir="2700000" algn="tl" rotWithShape="0">
              <a:srgbClr val="333333">
                <a:alpha val="65000"/>
              </a:srgbClr>
            </a:outerShdw>
          </a:effectLst>
        </p:spPr>
      </p:pic>
      <p:sp>
        <p:nvSpPr>
          <p:cNvPr id="28" name="Rectángulo: esquinas redondeadas 38">
            <a:extLst>
              <a:ext uri="{FF2B5EF4-FFF2-40B4-BE49-F238E27FC236}">
                <a16:creationId xmlns:a16="http://schemas.microsoft.com/office/drawing/2014/main" id="{EC609573-3A20-0228-1E2A-B4309C9B7FA3}"/>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IKANOS (4</a:t>
            </a:r>
            <a:r>
              <a:rPr kumimoji="0" lang="en-GB" sz="1250" b="1" i="0" u="none" strike="noStrike" kern="1200" cap="none" spc="0" normalizeH="0" baseline="0" noProof="0">
                <a:ln>
                  <a:noFill/>
                </a:ln>
                <a:solidFill>
                  <a:srgbClr val="000000"/>
                </a:solidFill>
                <a:effectLst/>
                <a:uLnTx/>
                <a:uFillTx/>
                <a:latin typeface="Arial"/>
                <a:ea typeface="+mn-ea"/>
                <a:cs typeface="+mn-cs"/>
              </a:rPr>
              <a:t>/4)        </a:t>
            </a:r>
          </a:p>
        </p:txBody>
      </p:sp>
      <p:grpSp>
        <p:nvGrpSpPr>
          <p:cNvPr id="29" name="Grupo 28">
            <a:extLst>
              <a:ext uri="{FF2B5EF4-FFF2-40B4-BE49-F238E27FC236}">
                <a16:creationId xmlns:a16="http://schemas.microsoft.com/office/drawing/2014/main" id="{9FEB070D-3071-318A-1E96-6540A67ABBF9}"/>
              </a:ext>
            </a:extLst>
          </p:cNvPr>
          <p:cNvGrpSpPr/>
          <p:nvPr/>
        </p:nvGrpSpPr>
        <p:grpSpPr>
          <a:xfrm>
            <a:off x="6331133" y="1296382"/>
            <a:ext cx="1106210" cy="430806"/>
            <a:chOff x="6331133" y="1293381"/>
            <a:chExt cx="1106210" cy="430806"/>
          </a:xfrm>
        </p:grpSpPr>
        <p:sp>
          <p:nvSpPr>
            <p:cNvPr id="30" name="Rectángulo: esquinas redondeadas 38">
              <a:extLst>
                <a:ext uri="{FF2B5EF4-FFF2-40B4-BE49-F238E27FC236}">
                  <a16:creationId xmlns:a16="http://schemas.microsoft.com/office/drawing/2014/main" id="{FD778350-5F56-D7A3-DC59-D63FC498F570}"/>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417;p5" descr="{&quot;Key&quot;:&quot;POWER_USER_SHAPE_ICON&quot;,&quot;Value&quot;:&quot;POWER_USER_SHAPE_ICON_STYLE_1&quot;}">
              <a:extLst>
                <a:ext uri="{FF2B5EF4-FFF2-40B4-BE49-F238E27FC236}">
                  <a16:creationId xmlns:a16="http://schemas.microsoft.com/office/drawing/2014/main" id="{CFD55055-109A-8ACE-A48B-B4B96A536A54}"/>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2" name="Google Shape;411;p5">
              <a:extLst>
                <a:ext uri="{FF2B5EF4-FFF2-40B4-BE49-F238E27FC236}">
                  <a16:creationId xmlns:a16="http://schemas.microsoft.com/office/drawing/2014/main" id="{BE4949B6-61C9-4CCF-9A33-7046D97E05D4}"/>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3" name="Google Shape;412;p5">
              <a:extLst>
                <a:ext uri="{FF2B5EF4-FFF2-40B4-BE49-F238E27FC236}">
                  <a16:creationId xmlns:a16="http://schemas.microsoft.com/office/drawing/2014/main" id="{D46C471A-ED5A-39C3-E496-606D5543D30F}"/>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4" name="Google Shape;413;p5">
              <a:extLst>
                <a:ext uri="{FF2B5EF4-FFF2-40B4-BE49-F238E27FC236}">
                  <a16:creationId xmlns:a16="http://schemas.microsoft.com/office/drawing/2014/main" id="{E164E363-7948-7D0E-4D2E-186C16A8FDE4}"/>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5" name="Google Shape;414;p5">
              <a:extLst>
                <a:ext uri="{FF2B5EF4-FFF2-40B4-BE49-F238E27FC236}">
                  <a16:creationId xmlns:a16="http://schemas.microsoft.com/office/drawing/2014/main" id="{8E03EA36-69BB-6E80-9295-EF84F27EE747}"/>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6" name="Google Shape;415;p5">
              <a:extLst>
                <a:ext uri="{FF2B5EF4-FFF2-40B4-BE49-F238E27FC236}">
                  <a16:creationId xmlns:a16="http://schemas.microsoft.com/office/drawing/2014/main" id="{CE0A2BA6-57B1-692B-C20C-B8D5BD4579DA}"/>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7" name="Google Shape;408;p5">
              <a:extLst>
                <a:ext uri="{FF2B5EF4-FFF2-40B4-BE49-F238E27FC236}">
                  <a16:creationId xmlns:a16="http://schemas.microsoft.com/office/drawing/2014/main" id="{1D7F9BD0-DDEB-D5BA-6F65-82455FE366D9}"/>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8" name="Google Shape;409;p5">
              <a:extLst>
                <a:ext uri="{FF2B5EF4-FFF2-40B4-BE49-F238E27FC236}">
                  <a16:creationId xmlns:a16="http://schemas.microsoft.com/office/drawing/2014/main" id="{7BDF16FC-F7FC-88C7-951D-090A8C4DEE14}"/>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41" name="Elipse 40">
            <a:extLst>
              <a:ext uri="{FF2B5EF4-FFF2-40B4-BE49-F238E27FC236}">
                <a16:creationId xmlns:a16="http://schemas.microsoft.com/office/drawing/2014/main" id="{781B78B2-A494-764B-18A7-AEAB727F6CCE}"/>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5</a:t>
            </a:r>
          </a:p>
        </p:txBody>
      </p:sp>
      <p:grpSp>
        <p:nvGrpSpPr>
          <p:cNvPr id="2" name="Grupo 1">
            <a:extLst>
              <a:ext uri="{FF2B5EF4-FFF2-40B4-BE49-F238E27FC236}">
                <a16:creationId xmlns:a16="http://schemas.microsoft.com/office/drawing/2014/main" id="{97BEC932-98B3-0344-4D7E-BD76FFD3D402}"/>
              </a:ext>
            </a:extLst>
          </p:cNvPr>
          <p:cNvGrpSpPr/>
          <p:nvPr/>
        </p:nvGrpSpPr>
        <p:grpSpPr>
          <a:xfrm>
            <a:off x="6503929" y="6407337"/>
            <a:ext cx="900758" cy="592201"/>
            <a:chOff x="4601299" y="1389919"/>
            <a:chExt cx="900758" cy="592201"/>
          </a:xfrm>
          <a:effectLst>
            <a:outerShdw blurRad="50800" dist="38100" dir="2700000" algn="tl" rotWithShape="0">
              <a:prstClr val="black">
                <a:alpha val="40000"/>
              </a:prstClr>
            </a:outerShdw>
          </a:effectLst>
        </p:grpSpPr>
        <p:sp>
          <p:nvSpPr>
            <p:cNvPr id="3" name="41 Rectángulo">
              <a:extLst>
                <a:ext uri="{FF2B5EF4-FFF2-40B4-BE49-F238E27FC236}">
                  <a16:creationId xmlns:a16="http://schemas.microsoft.com/office/drawing/2014/main" id="{97CE5C8A-8BB5-ACE9-B542-492672ED2C67}"/>
                </a:ext>
              </a:extLst>
            </p:cNvPr>
            <p:cNvSpPr/>
            <p:nvPr>
              <p:custDataLst>
                <p:tags r:id="rId9"/>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4" name="41 Rectángulo">
              <a:extLst>
                <a:ext uri="{FF2B5EF4-FFF2-40B4-BE49-F238E27FC236}">
                  <a16:creationId xmlns:a16="http://schemas.microsoft.com/office/drawing/2014/main" id="{94029FC1-A36A-4080-66C5-BB84DDBC088F}"/>
                </a:ext>
              </a:extLst>
            </p:cNvPr>
            <p:cNvSpPr/>
            <p:nvPr>
              <p:custDataLst>
                <p:tags r:id="rId10"/>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5" name="43 Conector recto">
              <a:extLst>
                <a:ext uri="{FF2B5EF4-FFF2-40B4-BE49-F238E27FC236}">
                  <a16:creationId xmlns:a16="http://schemas.microsoft.com/office/drawing/2014/main" id="{54C166E0-B42F-1823-E05A-0CF56D00F958}"/>
                </a:ext>
              </a:extLst>
            </p:cNvPr>
            <p:cNvCxnSpPr>
              <a:cxnSpLocks/>
            </p:cNvCxnSpPr>
            <p:nvPr>
              <p:custDataLst>
                <p:tags r:id="rId11"/>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6" name="43 Conector recto">
              <a:extLst>
                <a:ext uri="{FF2B5EF4-FFF2-40B4-BE49-F238E27FC236}">
                  <a16:creationId xmlns:a16="http://schemas.microsoft.com/office/drawing/2014/main" id="{FAE541CA-6F38-F6A7-B617-3730F270686B}"/>
                </a:ext>
              </a:extLst>
            </p:cNvPr>
            <p:cNvCxnSpPr>
              <a:cxnSpLocks/>
            </p:cNvCxnSpPr>
            <p:nvPr>
              <p:custDataLst>
                <p:tags r:id="rId12"/>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grpSp>
        <p:nvGrpSpPr>
          <p:cNvPr id="8" name="Grupo 7">
            <a:extLst>
              <a:ext uri="{FF2B5EF4-FFF2-40B4-BE49-F238E27FC236}">
                <a16:creationId xmlns:a16="http://schemas.microsoft.com/office/drawing/2014/main" id="{EDA1F393-FE27-4504-69AB-634DD52B6B2F}"/>
              </a:ext>
            </a:extLst>
          </p:cNvPr>
          <p:cNvGrpSpPr/>
          <p:nvPr/>
        </p:nvGrpSpPr>
        <p:grpSpPr>
          <a:xfrm>
            <a:off x="6433859" y="7584465"/>
            <a:ext cx="900758" cy="592201"/>
            <a:chOff x="4601299" y="1389919"/>
            <a:chExt cx="900758" cy="592201"/>
          </a:xfrm>
          <a:effectLst>
            <a:outerShdw blurRad="50800" dist="38100" dir="2700000" algn="tl" rotWithShape="0">
              <a:prstClr val="black">
                <a:alpha val="40000"/>
              </a:prstClr>
            </a:outerShdw>
          </a:effectLst>
        </p:grpSpPr>
        <p:sp>
          <p:nvSpPr>
            <p:cNvPr id="13" name="41 Rectángulo">
              <a:extLst>
                <a:ext uri="{FF2B5EF4-FFF2-40B4-BE49-F238E27FC236}">
                  <a16:creationId xmlns:a16="http://schemas.microsoft.com/office/drawing/2014/main" id="{95F5A37C-D481-95FC-2529-CB157E480DE5}"/>
                </a:ext>
              </a:extLst>
            </p:cNvPr>
            <p:cNvSpPr/>
            <p:nvPr>
              <p:custDataLst>
                <p:tags r:id="rId5"/>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14" name="41 Rectángulo">
              <a:extLst>
                <a:ext uri="{FF2B5EF4-FFF2-40B4-BE49-F238E27FC236}">
                  <a16:creationId xmlns:a16="http://schemas.microsoft.com/office/drawing/2014/main" id="{AC194749-158C-6F1E-7C54-31A9416D3229}"/>
                </a:ext>
              </a:extLst>
            </p:cNvPr>
            <p:cNvSpPr/>
            <p:nvPr>
              <p:custDataLst>
                <p:tags r:id="rId6"/>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19" name="43 Conector recto">
              <a:extLst>
                <a:ext uri="{FF2B5EF4-FFF2-40B4-BE49-F238E27FC236}">
                  <a16:creationId xmlns:a16="http://schemas.microsoft.com/office/drawing/2014/main" id="{8DADF992-1445-2A21-AB18-79499974FF54}"/>
                </a:ext>
              </a:extLst>
            </p:cNvPr>
            <p:cNvCxnSpPr>
              <a:cxnSpLocks/>
            </p:cNvCxnSpPr>
            <p:nvPr>
              <p:custDataLst>
                <p:tags r:id="rId7"/>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20" name="43 Conector recto">
              <a:extLst>
                <a:ext uri="{FF2B5EF4-FFF2-40B4-BE49-F238E27FC236}">
                  <a16:creationId xmlns:a16="http://schemas.microsoft.com/office/drawing/2014/main" id="{8C150733-931A-0CF8-3862-DB7D9827BD87}"/>
                </a:ext>
              </a:extLst>
            </p:cNvPr>
            <p:cNvCxnSpPr>
              <a:cxnSpLocks/>
            </p:cNvCxnSpPr>
            <p:nvPr>
              <p:custDataLst>
                <p:tags r:id="rId8"/>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grpSp>
        <p:nvGrpSpPr>
          <p:cNvPr id="23" name="Grupo 22">
            <a:extLst>
              <a:ext uri="{FF2B5EF4-FFF2-40B4-BE49-F238E27FC236}">
                <a16:creationId xmlns:a16="http://schemas.microsoft.com/office/drawing/2014/main" id="{FF6C04FD-0FE9-EC5A-40A6-2E645930DFA5}"/>
              </a:ext>
            </a:extLst>
          </p:cNvPr>
          <p:cNvGrpSpPr/>
          <p:nvPr/>
        </p:nvGrpSpPr>
        <p:grpSpPr>
          <a:xfrm>
            <a:off x="6536278" y="8752419"/>
            <a:ext cx="900758" cy="592201"/>
            <a:chOff x="4601299" y="1389919"/>
            <a:chExt cx="900758" cy="592201"/>
          </a:xfrm>
          <a:effectLst>
            <a:outerShdw blurRad="50800" dist="38100" dir="2700000" algn="tl" rotWithShape="0">
              <a:prstClr val="black">
                <a:alpha val="40000"/>
              </a:prstClr>
            </a:outerShdw>
          </a:effectLst>
        </p:grpSpPr>
        <p:sp>
          <p:nvSpPr>
            <p:cNvPr id="25" name="41 Rectángulo">
              <a:extLst>
                <a:ext uri="{FF2B5EF4-FFF2-40B4-BE49-F238E27FC236}">
                  <a16:creationId xmlns:a16="http://schemas.microsoft.com/office/drawing/2014/main" id="{10CD2D04-14FF-3350-A180-170A1F82163F}"/>
                </a:ext>
              </a:extLst>
            </p:cNvPr>
            <p:cNvSpPr/>
            <p:nvPr>
              <p:custDataLst>
                <p:tags r:id="rId1"/>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27" name="41 Rectángulo">
              <a:extLst>
                <a:ext uri="{FF2B5EF4-FFF2-40B4-BE49-F238E27FC236}">
                  <a16:creationId xmlns:a16="http://schemas.microsoft.com/office/drawing/2014/main" id="{FD935173-858A-1B7E-19E6-264683E02547}"/>
                </a:ext>
              </a:extLst>
            </p:cNvPr>
            <p:cNvSpPr/>
            <p:nvPr>
              <p:custDataLst>
                <p:tags r:id="rId2"/>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39" name="43 Conector recto">
              <a:extLst>
                <a:ext uri="{FF2B5EF4-FFF2-40B4-BE49-F238E27FC236}">
                  <a16:creationId xmlns:a16="http://schemas.microsoft.com/office/drawing/2014/main" id="{6CD5D12A-736D-1259-939D-D81627CC836E}"/>
                </a:ext>
              </a:extLst>
            </p:cNvPr>
            <p:cNvCxnSpPr>
              <a:cxnSpLocks/>
            </p:cNvCxnSpPr>
            <p:nvPr>
              <p:custDataLst>
                <p:tags r:id="rId3"/>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42" name="43 Conector recto">
              <a:extLst>
                <a:ext uri="{FF2B5EF4-FFF2-40B4-BE49-F238E27FC236}">
                  <a16:creationId xmlns:a16="http://schemas.microsoft.com/office/drawing/2014/main" id="{C22336E4-80FC-A5E7-F0F2-1A48F014BB97}"/>
                </a:ext>
              </a:extLst>
            </p:cNvPr>
            <p:cNvCxnSpPr>
              <a:cxnSpLocks/>
            </p:cNvCxnSpPr>
            <p:nvPr>
              <p:custDataLst>
                <p:tags r:id="rId4"/>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sp>
        <p:nvSpPr>
          <p:cNvPr id="43" name="Título 78">
            <a:extLst>
              <a:ext uri="{FF2B5EF4-FFF2-40B4-BE49-F238E27FC236}">
                <a16:creationId xmlns:a16="http://schemas.microsoft.com/office/drawing/2014/main" id="{CFE16FD1-D320-D3A8-9021-A4C2A0599454}"/>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44" name="CuadroTexto 43">
            <a:extLst>
              <a:ext uri="{FF2B5EF4-FFF2-40B4-BE49-F238E27FC236}">
                <a16:creationId xmlns:a16="http://schemas.microsoft.com/office/drawing/2014/main" id="{124A0B14-A748-2ADD-1085-49E700D8F239}"/>
              </a:ext>
            </a:extLst>
          </p:cNvPr>
          <p:cNvSpPr txBox="1"/>
          <p:nvPr/>
        </p:nvSpPr>
        <p:spPr>
          <a:xfrm>
            <a:off x="620272" y="5512184"/>
            <a:ext cx="6579017" cy="246221"/>
          </a:xfrm>
          <a:prstGeom prst="rect">
            <a:avLst/>
          </a:prstGeom>
          <a:noFill/>
        </p:spPr>
        <p:txBody>
          <a:bodyPr wrap="square" rtlCol="0">
            <a:spAutoFit/>
          </a:bodyPr>
          <a:lstStyle/>
          <a:p>
            <a:pPr algn="ctr"/>
            <a:r>
              <a:rPr lang="en-GB" sz="1000" i="1">
                <a:latin typeface="Arial" panose="020B0604020202020204" pitchFamily="34" charset="0"/>
                <a:cs typeface="Arial" panose="020B0604020202020204" pitchFamily="34" charset="0"/>
              </a:rPr>
              <a:t>Table X. Required competences and expected levels for primary health professionals </a:t>
            </a:r>
          </a:p>
        </p:txBody>
      </p:sp>
      <p:sp>
        <p:nvSpPr>
          <p:cNvPr id="45" name="Slide Number Placeholder 4">
            <a:extLst>
              <a:ext uri="{FF2B5EF4-FFF2-40B4-BE49-F238E27FC236}">
                <a16:creationId xmlns:a16="http://schemas.microsoft.com/office/drawing/2014/main" id="{D0CB31BD-6B3A-A93E-714B-5F51F7B3DCC1}"/>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27</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506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ángulo 33">
            <a:extLst>
              <a:ext uri="{FF2B5EF4-FFF2-40B4-BE49-F238E27FC236}">
                <a16:creationId xmlns:a16="http://schemas.microsoft.com/office/drawing/2014/main" id="{13D30CDA-B295-0F77-AA9B-51B4C4998393}"/>
              </a:ext>
            </a:extLst>
          </p:cNvPr>
          <p:cNvSpPr/>
          <p:nvPr/>
        </p:nvSpPr>
        <p:spPr>
          <a:xfrm rot="5400000">
            <a:off x="3706084" y="-1756781"/>
            <a:ext cx="190800" cy="725045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sp>
        <p:nvSpPr>
          <p:cNvPr id="50" name="Rectángulo 40">
            <a:extLst>
              <a:ext uri="{FF2B5EF4-FFF2-40B4-BE49-F238E27FC236}">
                <a16:creationId xmlns:a16="http://schemas.microsoft.com/office/drawing/2014/main" id="{92420F01-6BDB-7DC3-1FF4-8024712A2340}"/>
              </a:ext>
            </a:extLst>
          </p:cNvPr>
          <p:cNvSpPr/>
          <p:nvPr/>
        </p:nvSpPr>
        <p:spPr>
          <a:xfrm rot="5400000">
            <a:off x="3695460" y="-312752"/>
            <a:ext cx="191906" cy="727059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initiative &amp; driving institution</a:t>
            </a:r>
          </a:p>
        </p:txBody>
      </p:sp>
      <p:grpSp>
        <p:nvGrpSpPr>
          <p:cNvPr id="10" name="Grupo 9">
            <a:extLst>
              <a:ext uri="{FF2B5EF4-FFF2-40B4-BE49-F238E27FC236}">
                <a16:creationId xmlns:a16="http://schemas.microsoft.com/office/drawing/2014/main" id="{A865FB2E-3438-E3E7-7A8D-7BF513E45921}"/>
              </a:ext>
            </a:extLst>
          </p:cNvPr>
          <p:cNvGrpSpPr/>
          <p:nvPr/>
        </p:nvGrpSpPr>
        <p:grpSpPr>
          <a:xfrm>
            <a:off x="156115" y="2036426"/>
            <a:ext cx="7270600" cy="1111437"/>
            <a:chOff x="346160" y="2036426"/>
            <a:chExt cx="6819391" cy="1111437"/>
          </a:xfrm>
        </p:grpSpPr>
        <p:sp>
          <p:nvSpPr>
            <p:cNvPr id="52" name="Rectángulo 49">
              <a:extLst>
                <a:ext uri="{FF2B5EF4-FFF2-40B4-BE49-F238E27FC236}">
                  <a16:creationId xmlns:a16="http://schemas.microsoft.com/office/drawing/2014/main" id="{B5C1FEBF-BBAA-53CA-90B9-ED11882E93A2}"/>
                </a:ext>
              </a:extLst>
            </p:cNvPr>
            <p:cNvSpPr/>
            <p:nvPr/>
          </p:nvSpPr>
          <p:spPr>
            <a:xfrm>
              <a:off x="346160" y="2051666"/>
              <a:ext cx="113476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Driving institution:</a:t>
              </a:r>
            </a:p>
          </p:txBody>
        </p:sp>
        <p:sp>
          <p:nvSpPr>
            <p:cNvPr id="53" name="Rectángulo 51">
              <a:extLst>
                <a:ext uri="{FF2B5EF4-FFF2-40B4-BE49-F238E27FC236}">
                  <a16:creationId xmlns:a16="http://schemas.microsoft.com/office/drawing/2014/main" id="{8535D149-6D4F-6341-EDE7-38434F5F1EBB}"/>
                </a:ext>
              </a:extLst>
            </p:cNvPr>
            <p:cNvSpPr/>
            <p:nvPr/>
          </p:nvSpPr>
          <p:spPr>
            <a:xfrm>
              <a:off x="365053" y="2051666"/>
              <a:ext cx="4574074"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1" i="0" u="none" strike="noStrike" kern="1200" cap="none" spc="0" normalizeH="0" baseline="0" noProof="0">
                  <a:ln>
                    <a:noFill/>
                  </a:ln>
                  <a:solidFill>
                    <a:srgbClr val="000000"/>
                  </a:solidFill>
                  <a:effectLst/>
                  <a:uLnTx/>
                  <a:uFillTx/>
                  <a:latin typeface="Arial"/>
                  <a:ea typeface="+mn-ea"/>
                  <a:cs typeface="+mn-cs"/>
                </a:rPr>
                <a:t>National Health Service (NHS)</a:t>
              </a:r>
            </a:p>
          </p:txBody>
        </p:sp>
        <p:sp>
          <p:nvSpPr>
            <p:cNvPr id="54" name="Rectángulo 55">
              <a:extLst>
                <a:ext uri="{FF2B5EF4-FFF2-40B4-BE49-F238E27FC236}">
                  <a16:creationId xmlns:a16="http://schemas.microsoft.com/office/drawing/2014/main" id="{0AAC70ED-0EA8-161A-D679-314B8F7B25A5}"/>
                </a:ext>
              </a:extLst>
            </p:cNvPr>
            <p:cNvSpPr/>
            <p:nvPr/>
          </p:nvSpPr>
          <p:spPr>
            <a:xfrm>
              <a:off x="351571" y="2044046"/>
              <a:ext cx="4693455"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ángulo 50">
              <a:extLst>
                <a:ext uri="{FF2B5EF4-FFF2-40B4-BE49-F238E27FC236}">
                  <a16:creationId xmlns:a16="http://schemas.microsoft.com/office/drawing/2014/main" id="{CD7377D0-7499-A7B9-A5BD-86851D5E5989}"/>
                </a:ext>
              </a:extLst>
            </p:cNvPr>
            <p:cNvSpPr/>
            <p:nvPr/>
          </p:nvSpPr>
          <p:spPr>
            <a:xfrm>
              <a:off x="346160" y="2650348"/>
              <a:ext cx="1134761" cy="47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Source:  </a:t>
              </a:r>
            </a:p>
          </p:txBody>
        </p:sp>
        <p:sp>
          <p:nvSpPr>
            <p:cNvPr id="56" name="Rectángulo 57">
              <a:extLst>
                <a:ext uri="{FF2B5EF4-FFF2-40B4-BE49-F238E27FC236}">
                  <a16:creationId xmlns:a16="http://schemas.microsoft.com/office/drawing/2014/main" id="{A4FC5B37-BC8F-E6D1-E457-10B4B60D21CC}"/>
                </a:ext>
              </a:extLst>
            </p:cNvPr>
            <p:cNvSpPr/>
            <p:nvPr/>
          </p:nvSpPr>
          <p:spPr>
            <a:xfrm>
              <a:off x="351571" y="2625552"/>
              <a:ext cx="4693455" cy="522311"/>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0" b="0" i="0" u="none" strike="noStrike" kern="1200" cap="none" spc="0" normalizeH="0" baseline="0" noProof="0">
                  <a:ln>
                    <a:noFill/>
                  </a:ln>
                  <a:solidFill>
                    <a:schemeClr val="tx1"/>
                  </a:solidFill>
                  <a:effectLst/>
                  <a:uLnTx/>
                  <a:uFillTx/>
                  <a:latin typeface="Arial"/>
                  <a:ea typeface="+mn-ea"/>
                  <a:cs typeface="+mn-cs"/>
                  <a:hlinkClick r:id="rId3"/>
                </a:rPr>
                <a:t>Psychological Practitioners Digital </a:t>
              </a:r>
            </a:p>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0" b="0" i="0" u="none" strike="noStrike" kern="1200" cap="none" spc="0" normalizeH="0" baseline="0" noProof="0">
                  <a:ln>
                    <a:noFill/>
                  </a:ln>
                  <a:solidFill>
                    <a:schemeClr val="tx1"/>
                  </a:solidFill>
                  <a:effectLst/>
                  <a:uLnTx/>
                  <a:uFillTx/>
                  <a:latin typeface="Arial"/>
                  <a:ea typeface="+mn-ea"/>
                  <a:cs typeface="+mn-cs"/>
                  <a:hlinkClick r:id="rId3"/>
                </a:rPr>
                <a:t>Competence Framework Website</a:t>
              </a:r>
              <a:endParaRPr kumimoji="0" lang="en-GB" sz="1070" b="0" i="0" u="none" strike="noStrike" kern="1200" cap="none" spc="0" normalizeH="0" baseline="0" noProof="0">
                <a:ln>
                  <a:noFill/>
                </a:ln>
                <a:solidFill>
                  <a:schemeClr val="tx1"/>
                </a:solidFill>
                <a:effectLst/>
                <a:uLnTx/>
                <a:uFillTx/>
                <a:latin typeface="Arial"/>
                <a:ea typeface="+mn-ea"/>
                <a:cs typeface="+mn-cs"/>
                <a:hlinkClick r:id="rId3">
                  <a:extLst>
                    <a:ext uri="{A12FA001-AC4F-418D-AE19-62706E023703}">
                      <ahyp:hlinkClr xmlns:ahyp="http://schemas.microsoft.com/office/drawing/2018/hyperlinkcolor" xmlns="" val="tx"/>
                    </a:ext>
                  </a:extLst>
                </a:hlinkClick>
              </a:endParaRPr>
            </a:p>
          </p:txBody>
        </p:sp>
        <p:grpSp>
          <p:nvGrpSpPr>
            <p:cNvPr id="59" name="Group 58">
              <a:extLst>
                <a:ext uri="{FF2B5EF4-FFF2-40B4-BE49-F238E27FC236}">
                  <a16:creationId xmlns:a16="http://schemas.microsoft.com/office/drawing/2014/main" id="{9980A680-D7A7-3828-38C5-1D6F643E8273}"/>
                </a:ext>
              </a:extLst>
            </p:cNvPr>
            <p:cNvGrpSpPr/>
            <p:nvPr/>
          </p:nvGrpSpPr>
          <p:grpSpPr>
            <a:xfrm>
              <a:off x="5086759" y="2036426"/>
              <a:ext cx="2078792" cy="527608"/>
              <a:chOff x="5248655" y="1845236"/>
              <a:chExt cx="1931341" cy="527608"/>
            </a:xfrm>
          </p:grpSpPr>
          <p:sp>
            <p:nvSpPr>
              <p:cNvPr id="60" name="Rectángulo 49">
                <a:extLst>
                  <a:ext uri="{FF2B5EF4-FFF2-40B4-BE49-F238E27FC236}">
                    <a16:creationId xmlns:a16="http://schemas.microsoft.com/office/drawing/2014/main" id="{9D37D085-0383-5F76-89EF-4542A8670FA4}"/>
                  </a:ext>
                </a:extLst>
              </p:cNvPr>
              <p:cNvSpPr/>
              <p:nvPr/>
            </p:nvSpPr>
            <p:spPr>
              <a:xfrm>
                <a:off x="5249626" y="1845236"/>
                <a:ext cx="677412"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4" i="1">
                    <a:solidFill>
                      <a:srgbClr val="000000"/>
                    </a:solidFill>
                    <a:latin typeface="Arial"/>
                  </a:rPr>
                  <a:t>Y</a:t>
                </a:r>
                <a:r>
                  <a:rPr kumimoji="0" lang="en-GB" sz="1074" b="0" i="1" u="none" strike="noStrike" kern="1200" cap="none" spc="0" normalizeH="0" baseline="0" noProof="0">
                    <a:ln>
                      <a:noFill/>
                    </a:ln>
                    <a:solidFill>
                      <a:srgbClr val="000000"/>
                    </a:solidFill>
                    <a:effectLst/>
                    <a:uLnTx/>
                    <a:uFillTx/>
                    <a:latin typeface="Arial"/>
                    <a:ea typeface="+mn-ea"/>
                    <a:cs typeface="+mn-cs"/>
                  </a:rPr>
                  <a:t>ear:</a:t>
                </a:r>
              </a:p>
            </p:txBody>
          </p:sp>
          <p:sp>
            <p:nvSpPr>
              <p:cNvPr id="62" name="Rectángulo 55">
                <a:extLst>
                  <a:ext uri="{FF2B5EF4-FFF2-40B4-BE49-F238E27FC236}">
                    <a16:creationId xmlns:a16="http://schemas.microsoft.com/office/drawing/2014/main" id="{D3C6D87A-67C1-5E38-742E-7C833293C5EE}"/>
                  </a:ext>
                </a:extLst>
              </p:cNvPr>
              <p:cNvSpPr/>
              <p:nvPr/>
            </p:nvSpPr>
            <p:spPr>
              <a:xfrm>
                <a:off x="5248655" y="1852856"/>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D34D459-6E44-CF84-306F-C27F201D6AF8}"/>
                </a:ext>
              </a:extLst>
            </p:cNvPr>
            <p:cNvGrpSpPr/>
            <p:nvPr/>
          </p:nvGrpSpPr>
          <p:grpSpPr>
            <a:xfrm>
              <a:off x="5086759" y="2626713"/>
              <a:ext cx="2078792" cy="521150"/>
              <a:chOff x="5265130" y="2371515"/>
              <a:chExt cx="1931341" cy="521150"/>
            </a:xfrm>
          </p:grpSpPr>
          <p:sp>
            <p:nvSpPr>
              <p:cNvPr id="64" name="Rectángulo 49">
                <a:extLst>
                  <a:ext uri="{FF2B5EF4-FFF2-40B4-BE49-F238E27FC236}">
                    <a16:creationId xmlns:a16="http://schemas.microsoft.com/office/drawing/2014/main" id="{4B085D5B-70BB-4D13-53A1-84E642823A40}"/>
                  </a:ext>
                </a:extLst>
              </p:cNvPr>
              <p:cNvSpPr/>
              <p:nvPr/>
            </p:nvSpPr>
            <p:spPr>
              <a:xfrm>
                <a:off x="5266100" y="2372677"/>
                <a:ext cx="72822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Scope: </a:t>
                </a:r>
              </a:p>
            </p:txBody>
          </p:sp>
          <p:sp>
            <p:nvSpPr>
              <p:cNvPr id="66" name="Rectángulo 55">
                <a:extLst>
                  <a:ext uri="{FF2B5EF4-FFF2-40B4-BE49-F238E27FC236}">
                    <a16:creationId xmlns:a16="http://schemas.microsoft.com/office/drawing/2014/main" id="{E48B5708-EAAE-A773-F86D-8F44C37AB639}"/>
                  </a:ext>
                </a:extLst>
              </p:cNvPr>
              <p:cNvSpPr/>
              <p:nvPr/>
            </p:nvSpPr>
            <p:spPr>
              <a:xfrm>
                <a:off x="5265130" y="2371515"/>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32163" y="3522026"/>
            <a:ext cx="7270595" cy="2493098"/>
            <a:chOff x="861864" y="3105903"/>
            <a:chExt cx="6318132" cy="9342937"/>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7"/>
              <a:ext cx="6318132" cy="8752140"/>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3"/>
              <a:ext cx="6318132" cy="9342937"/>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“Psychological Practitioners Digital Competence Framework”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is one of four </a:t>
              </a:r>
              <a:r>
                <a:rPr lang="en-GB" sz="1100" b="1">
                  <a:solidFill>
                    <a:srgbClr val="000000"/>
                  </a:solidFill>
                  <a:latin typeface="Arial" panose="020B0604020202020204" pitchFamily="34" charset="0"/>
                  <a:cs typeface="Arial" panose="020B0604020202020204" pitchFamily="34" charset="0"/>
                </a:rPr>
                <a:t>profession-specific frameworks</a:t>
              </a:r>
              <a:r>
                <a:rPr lang="en-GB" sz="1100" b="1" baseline="30000">
                  <a:solidFill>
                    <a:srgbClr val="000000"/>
                  </a:solidFill>
                  <a:latin typeface="Arial" panose="020B0604020202020204" pitchFamily="34" charset="0"/>
                  <a:cs typeface="Arial" panose="020B0604020202020204" pitchFamily="34" charset="0"/>
                </a:rPr>
                <a:t>1</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developed by the </a:t>
              </a:r>
              <a:r>
                <a:rPr lang="en-GB" sz="1100" b="1">
                  <a:solidFill>
                    <a:srgbClr val="000000"/>
                  </a:solidFill>
                  <a:latin typeface="Arial" panose="020B0604020202020204" pitchFamily="34" charset="0"/>
                  <a:cs typeface="Arial" panose="020B0604020202020204" pitchFamily="34" charset="0"/>
                </a:rPr>
                <a:t>NHS Digital Academy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in the context of the </a:t>
              </a:r>
              <a:r>
                <a:rPr lang="en-GB" sz="1100" b="1">
                  <a:solidFill>
                    <a:srgbClr val="000000"/>
                  </a:solidFill>
                  <a:latin typeface="Arial" panose="020B0604020202020204" pitchFamily="34" charset="0"/>
                  <a:cs typeface="Arial" panose="020B0604020202020204" pitchFamily="34" charset="0"/>
                </a:rPr>
                <a:t>“Digital Readiness Education Programme”</a:t>
              </a:r>
              <a:r>
                <a:rPr lang="en-GB" sz="1100" baseline="30000">
                  <a:solidFill>
                    <a:srgbClr val="000000"/>
                  </a:solidFill>
                  <a:latin typeface="Arial" panose="020B0604020202020204" pitchFamily="34" charset="0"/>
                  <a:cs typeface="Arial" panose="020B0604020202020204" pitchFamily="34" charset="0"/>
                </a:rPr>
                <a:t>2</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promoted by United Kingdom’s Department of Health (see fiche on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4" action="ppaction://hlinksldjump"/>
                </a:rPr>
                <a:t>“A Health and Care Digital Capabilities Framework”</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the context of this strategy, the NHS Digital Academy considered that </a:t>
              </a:r>
              <a:r>
                <a:rPr lang="en-GB" sz="1100" b="1">
                  <a:solidFill>
                    <a:srgbClr val="000000"/>
                  </a:solidFill>
                  <a:latin typeface="Arial" panose="020B0604020202020204" pitchFamily="34" charset="0"/>
                  <a:cs typeface="Arial" panose="020B0604020202020204" pitchFamily="34" charset="0"/>
                </a:rPr>
                <a:t>psychologists required a tailored framework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supported the development of </a:t>
              </a:r>
              <a:r>
                <a:rPr lang="en-GB" sz="1100" b="1">
                  <a:solidFill>
                    <a:srgbClr val="000000"/>
                  </a:solidFill>
                  <a:latin typeface="Arial" panose="020B0604020202020204" pitchFamily="34" charset="0"/>
                  <a:cs typeface="Arial" panose="020B0604020202020204" pitchFamily="34" charset="0"/>
                </a:rPr>
                <a:t>DCs for all professionals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the </a:t>
              </a:r>
              <a:r>
                <a:rPr lang="en-GB" sz="1100" b="1">
                  <a:solidFill>
                    <a:srgbClr val="000000"/>
                  </a:solidFill>
                  <a:latin typeface="Arial" panose="020B0604020202020204" pitchFamily="34" charset="0"/>
                  <a:cs typeface="Arial" panose="020B0604020202020204" pitchFamily="34" charset="0"/>
                </a:rPr>
                <a:t>sector</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framework obtained can be </a:t>
              </a:r>
              <a:r>
                <a:rPr lang="en-GB" sz="1100" b="1">
                  <a:solidFill>
                    <a:srgbClr val="000000"/>
                  </a:solidFill>
                  <a:latin typeface="Arial" panose="020B0604020202020204" pitchFamily="34" charset="0"/>
                  <a:cs typeface="Arial" panose="020B0604020202020204" pitchFamily="34" charset="0"/>
                </a:rPr>
                <a:t>used by practitioners and trainers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as a reference to </a:t>
              </a:r>
              <a:r>
                <a:rPr lang="en-GB" sz="1100" b="1">
                  <a:solidFill>
                    <a:srgbClr val="000000"/>
                  </a:solidFill>
                  <a:latin typeface="Arial" panose="020B0604020202020204" pitchFamily="34" charset="0"/>
                  <a:cs typeface="Arial" panose="020B0604020202020204" pitchFamily="34" charset="0"/>
                </a:rPr>
                <a:t>monitor DCs, design curriculums and define the learning outcomes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that digital practice should have. It is considered to have a </a:t>
              </a:r>
              <a:r>
                <a:rPr lang="en-GB" sz="1100" b="1">
                  <a:solidFill>
                    <a:srgbClr val="000000"/>
                  </a:solidFill>
                  <a:latin typeface="Arial" panose="020B0604020202020204" pitchFamily="34" charset="0"/>
                  <a:cs typeface="Arial" panose="020B0604020202020204" pitchFamily="34" charset="0"/>
                </a:rPr>
                <a:t>broad application,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so it’s expected for </a:t>
              </a:r>
              <a:r>
                <a:rPr lang="en-GB" sz="1100">
                  <a:solidFill>
                    <a:srgbClr val="000000"/>
                  </a:solidFill>
                  <a:latin typeface="Arial" panose="020B0604020202020204" pitchFamily="34" charset="0"/>
                  <a:cs typeface="Arial" panose="020B0604020202020204" pitchFamily="34" charset="0"/>
                </a:rPr>
                <a:t>each clinical institution to adapt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it to their particular setting</a:t>
              </a:r>
              <a:r>
                <a:rPr lang="en-GB" sz="1100" baseline="30000">
                  <a:solidFill>
                    <a:srgbClr val="000000"/>
                  </a:solidFill>
                  <a:latin typeface="Arial" panose="020B0604020202020204" pitchFamily="34" charset="0"/>
                  <a:cs typeface="Arial" panose="020B0604020202020204" pitchFamily="34" charset="0"/>
                </a:rPr>
                <a:t> 3</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framework was prepared by an </a:t>
              </a:r>
              <a:r>
                <a:rPr lang="en-GB" sz="1100" b="1">
                  <a:solidFill>
                    <a:srgbClr val="000000"/>
                  </a:solidFill>
                  <a:latin typeface="Arial" panose="020B0604020202020204" pitchFamily="34" charset="0"/>
                  <a:cs typeface="Arial" panose="020B0604020202020204" pitchFamily="34" charset="0"/>
                </a:rPr>
                <a:t>expert reference group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of </a:t>
              </a:r>
              <a:r>
                <a:rPr lang="en-GB" sz="1100" b="1">
                  <a:solidFill>
                    <a:srgbClr val="000000"/>
                  </a:solidFill>
                  <a:latin typeface="Arial" panose="020B0604020202020204" pitchFamily="34" charset="0"/>
                  <a:cs typeface="Arial" panose="020B0604020202020204" pitchFamily="34" charset="0"/>
                </a:rPr>
                <a:t>the British Psychological Society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drawing together academics, professionals and practitioners with </a:t>
              </a:r>
              <a:r>
                <a:rPr lang="en-GB" sz="1100" b="1">
                  <a:solidFill>
                    <a:srgbClr val="000000"/>
                  </a:solidFill>
                  <a:latin typeface="Arial" panose="020B0604020202020204" pitchFamily="34" charset="0"/>
                  <a:cs typeface="Arial" panose="020B0604020202020204" pitchFamily="34" charset="0"/>
                </a:rPr>
                <a:t>experience in digital mental health</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It is a framework that has been </a:t>
              </a:r>
              <a:r>
                <a:rPr lang="en-GB" sz="1100" b="1">
                  <a:solidFill>
                    <a:srgbClr val="000000"/>
                  </a:solidFill>
                  <a:latin typeface="Arial" panose="020B0604020202020204" pitchFamily="34" charset="0"/>
                  <a:cs typeface="Arial" panose="020B0604020202020204" pitchFamily="34" charset="0"/>
                </a:rPr>
                <a:t>validated with psychological practitioners and trainers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a:t>
              </a:r>
              <a:r>
                <a:rPr lang="en-GB" sz="1100">
                  <a:solidFill>
                    <a:srgbClr val="000000"/>
                  </a:solidFill>
                  <a:latin typeface="Arial" panose="020B0604020202020204" pitchFamily="34" charset="0"/>
                  <a:cs typeface="Arial" panose="020B0604020202020204" pitchFamily="34" charset="0"/>
                </a:rPr>
                <a:t>two</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a:solidFill>
                    <a:srgbClr val="000000"/>
                  </a:solidFill>
                  <a:latin typeface="Arial" panose="020B0604020202020204" pitchFamily="34" charset="0"/>
                  <a:cs typeface="Arial" panose="020B0604020202020204" pitchFamily="34" charset="0"/>
                </a:rPr>
                <a:t>consultations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in 2019 and 2020</a:t>
              </a:r>
              <a:r>
                <a:rPr lang="en-GB" sz="1100">
                  <a:solidFill>
                    <a:srgbClr val="000000"/>
                  </a:solidFill>
                  <a:latin typeface="Arial" panose="020B0604020202020204" pitchFamily="34" charset="0"/>
                  <a:cs typeface="Arial" panose="020B0604020202020204" pitchFamily="34" charset="0"/>
                </a:rPr>
                <a:t>.</a:t>
              </a: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3" name="Rectángulo: esquinas redondeadas 38">
            <a:extLst>
              <a:ext uri="{FF2B5EF4-FFF2-40B4-BE49-F238E27FC236}">
                <a16:creationId xmlns:a16="http://schemas.microsoft.com/office/drawing/2014/main" id="{6EF651A1-6FE1-E483-5632-0EE0F02362F6}"/>
              </a:ext>
            </a:extLst>
          </p:cNvPr>
          <p:cNvSpPr/>
          <p:nvPr/>
        </p:nvSpPr>
        <p:spPr>
          <a:xfrm>
            <a:off x="154610" y="1300851"/>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Psychological Practitioners Digital Competence Framework (</a:t>
            </a:r>
            <a:r>
              <a:rPr kumimoji="0" lang="en-GB" sz="1250" b="1" i="0" u="none" strike="noStrike" kern="1200" cap="none" spc="0" normalizeH="0" baseline="0" noProof="0">
                <a:ln>
                  <a:noFill/>
                </a:ln>
                <a:solidFill>
                  <a:srgbClr val="000000"/>
                </a:solidFill>
                <a:effectLst/>
                <a:uLnTx/>
                <a:uFillTx/>
                <a:latin typeface="Arial"/>
                <a:ea typeface="+mn-ea"/>
                <a:cs typeface="+mn-cs"/>
              </a:rPr>
              <a:t>1/6)        </a:t>
            </a:r>
          </a:p>
        </p:txBody>
      </p:sp>
      <p:sp>
        <p:nvSpPr>
          <p:cNvPr id="5" name="Rectángulo 40">
            <a:extLst>
              <a:ext uri="{FF2B5EF4-FFF2-40B4-BE49-F238E27FC236}">
                <a16:creationId xmlns:a16="http://schemas.microsoft.com/office/drawing/2014/main" id="{D26D7D68-8F8E-8493-4619-C1FE185DF134}"/>
              </a:ext>
            </a:extLst>
          </p:cNvPr>
          <p:cNvSpPr/>
          <p:nvPr/>
        </p:nvSpPr>
        <p:spPr>
          <a:xfrm rot="5400000">
            <a:off x="3684437" y="2408838"/>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a:t>
            </a:r>
            <a:r>
              <a:rPr kumimoji="0" lang="en-GB" sz="1070" b="1" i="0" u="none" strike="noStrike" kern="1200" cap="none" spc="0" normalizeH="0" baseline="0" noProof="0">
                <a:ln>
                  <a:noFill/>
                </a:ln>
                <a:solidFill>
                  <a:schemeClr val="bg1"/>
                </a:solidFill>
                <a:effectLst/>
                <a:uLnTx/>
                <a:uFillTx/>
                <a:latin typeface="Arial"/>
                <a:ea typeface="+mn-ea"/>
                <a:cs typeface="+mn-cs"/>
              </a:rPr>
              <a:t>(I)</a:t>
            </a:r>
            <a:r>
              <a:rPr lang="en-GB" sz="1050" baseline="30000">
                <a:solidFill>
                  <a:schemeClr val="bg1"/>
                </a:solidFill>
                <a:latin typeface="Arial" panose="020B0604020202020204" pitchFamily="34" charset="0"/>
                <a:cs typeface="Arial" panose="020B0604020202020204" pitchFamily="34" charset="0"/>
              </a:rPr>
              <a:t> 4</a:t>
            </a:r>
            <a:endParaRPr kumimoji="0" lang="en-GB" sz="1070" b="1" i="0" u="none" strike="noStrike" kern="1200" cap="none" spc="0" normalizeH="0" baseline="0" noProof="0">
              <a:ln>
                <a:noFill/>
              </a:ln>
              <a:solidFill>
                <a:schemeClr val="bg1"/>
              </a:solidFill>
              <a:effectLst/>
              <a:uLnTx/>
              <a:uFillTx/>
              <a:latin typeface="Arial"/>
              <a:ea typeface="+mn-ea"/>
              <a:cs typeface="+mn-cs"/>
            </a:endParaRPr>
          </a:p>
        </p:txBody>
      </p:sp>
      <p:grpSp>
        <p:nvGrpSpPr>
          <p:cNvPr id="7" name="Grupo 6">
            <a:extLst>
              <a:ext uri="{FF2B5EF4-FFF2-40B4-BE49-F238E27FC236}">
                <a16:creationId xmlns:a16="http://schemas.microsoft.com/office/drawing/2014/main" id="{DB19BAC8-BB00-FC6F-C896-85D0B102CA99}"/>
              </a:ext>
            </a:extLst>
          </p:cNvPr>
          <p:cNvGrpSpPr/>
          <p:nvPr/>
        </p:nvGrpSpPr>
        <p:grpSpPr>
          <a:xfrm>
            <a:off x="132163" y="6204452"/>
            <a:ext cx="7270595" cy="3675272"/>
            <a:chOff x="861864" y="3105903"/>
            <a:chExt cx="6318132" cy="8397188"/>
          </a:xfrm>
        </p:grpSpPr>
        <p:sp>
          <p:nvSpPr>
            <p:cNvPr id="11" name="Rectángulo 10">
              <a:extLst>
                <a:ext uri="{FF2B5EF4-FFF2-40B4-BE49-F238E27FC236}">
                  <a16:creationId xmlns:a16="http://schemas.microsoft.com/office/drawing/2014/main" id="{5B9D0498-18E9-93E1-EFDE-3446C472FD66}"/>
                </a:ext>
              </a:extLst>
            </p:cNvPr>
            <p:cNvSpPr/>
            <p:nvPr/>
          </p:nvSpPr>
          <p:spPr>
            <a:xfrm>
              <a:off x="861864" y="3105905"/>
              <a:ext cx="6318132" cy="8397186"/>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ángulo 29">
              <a:extLst>
                <a:ext uri="{FF2B5EF4-FFF2-40B4-BE49-F238E27FC236}">
                  <a16:creationId xmlns:a16="http://schemas.microsoft.com/office/drawing/2014/main" id="{23BA81B1-2EC7-B67E-C11B-1F1E3273733E}"/>
                </a:ext>
              </a:extLst>
            </p:cNvPr>
            <p:cNvSpPr/>
            <p:nvPr/>
          </p:nvSpPr>
          <p:spPr>
            <a:xfrm>
              <a:off x="861864" y="3105903"/>
              <a:ext cx="6318132" cy="8397188"/>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framework is structured into</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 8 domains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with the first (“meta-competences”) including overarching factors that inform and overlap with the other seven. Each domain is then </a:t>
              </a:r>
              <a:r>
                <a:rPr lang="en-GB" sz="1100" b="1">
                  <a:solidFill>
                    <a:srgbClr val="000000"/>
                  </a:solidFill>
                  <a:latin typeface="Arial" panose="020B0604020202020204" pitchFamily="34" charset="0"/>
                  <a:cs typeface="Arial" panose="020B0604020202020204" pitchFamily="34" charset="0"/>
                </a:rPr>
                <a:t>described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with “</a:t>
              </a:r>
              <a:r>
                <a:rPr lang="en-GB" sz="1100" b="1">
                  <a:solidFill>
                    <a:srgbClr val="000000"/>
                  </a:solidFill>
                  <a:latin typeface="Arial" panose="020B0604020202020204" pitchFamily="34" charset="0"/>
                  <a:cs typeface="Arial" panose="020B0604020202020204" pitchFamily="34" charset="0"/>
                </a:rPr>
                <a:t>Knowledge” and “Abilities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that </a:t>
              </a:r>
              <a:r>
                <a:rPr lang="en-GB" sz="1100" b="1">
                  <a:solidFill>
                    <a:srgbClr val="000000"/>
                  </a:solidFill>
                  <a:latin typeface="Arial" panose="020B0604020202020204" pitchFamily="34" charset="0"/>
                  <a:cs typeface="Arial" panose="020B0604020202020204" pitchFamily="34" charset="0"/>
                </a:rPr>
                <a:t>psychological practitioners would be expected to achieve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For </a:t>
              </a:r>
              <a:r>
                <a:rPr lang="en-GB" sz="1100" b="1">
                  <a:solidFill>
                    <a:srgbClr val="000000"/>
                  </a:solidFill>
                  <a:latin typeface="Arial" panose="020B0604020202020204" pitchFamily="34" charset="0"/>
                  <a:cs typeface="Arial" panose="020B0604020202020204" pitchFamily="34" charset="0"/>
                </a:rPr>
                <a:t>some competences, further detail </a:t>
              </a:r>
              <a:r>
                <a:rPr lang="en-GB" sz="1100">
                  <a:solidFill>
                    <a:srgbClr val="000000"/>
                  </a:solidFill>
                  <a:latin typeface="Arial" panose="020B0604020202020204" pitchFamily="34" charset="0"/>
                  <a:cs typeface="Arial" panose="020B0604020202020204" pitchFamily="34" charset="0"/>
                </a:rPr>
                <a:t>about the specific </a:t>
              </a:r>
              <a:r>
                <a:rPr lang="en-GB" sz="1100" b="1">
                  <a:solidFill>
                    <a:srgbClr val="000000"/>
                  </a:solidFill>
                  <a:latin typeface="Arial" panose="020B0604020202020204" pitchFamily="34" charset="0"/>
                  <a:cs typeface="Arial" panose="020B0604020202020204" pitchFamily="34" charset="0"/>
                </a:rPr>
                <a:t>knowledge and skills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is given. In their description, these are</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 differentiated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terms of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“Core”: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expected to be achieved by all practitioners; and </a:t>
              </a:r>
              <a:r>
                <a:rPr lang="en-GB" sz="1100" b="1">
                  <a:solidFill>
                    <a:srgbClr val="000000"/>
                  </a:solidFill>
                  <a:latin typeface="Arial" panose="020B0604020202020204" pitchFamily="34" charset="0"/>
                  <a:cs typeface="Arial" panose="020B0604020202020204" pitchFamily="34" charset="0"/>
                </a:rPr>
                <a:t>“Advanced”: </a:t>
              </a:r>
              <a:r>
                <a:rPr lang="en-GB" sz="1100">
                  <a:solidFill>
                    <a:srgbClr val="000000"/>
                  </a:solidFill>
                  <a:latin typeface="Arial" panose="020B0604020202020204" pitchFamily="34" charset="0"/>
                  <a:cs typeface="Arial" panose="020B0604020202020204" pitchFamily="34" charset="0"/>
                </a:rPr>
                <a:t>might only be achieved by psychologists with further experience in digital mental health.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8 domains are the following:</a:t>
              </a:r>
            </a:p>
            <a:p>
              <a:pPr marL="685800" marR="0" lvl="1" indent="-228600" algn="just" defTabSz="970138" rtl="0" eaLnBrk="1" fontAlgn="base" latinLnBrk="0" hangingPunct="1">
                <a:lnSpc>
                  <a:spcPct val="200000"/>
                </a:lnSpc>
                <a:spcBef>
                  <a:spcPts val="0"/>
                </a:spcBef>
                <a:spcAft>
                  <a:spcPts val="781"/>
                </a:spcAft>
                <a:buClrTx/>
                <a:buSzTx/>
                <a:buFont typeface="+mj-lt"/>
                <a:buAutoNum type="arabicPeriod"/>
                <a:tabLst/>
                <a:defRPr/>
              </a:pPr>
              <a:r>
                <a:rPr kumimoji="0" lang="en-GB" sz="1100" b="1" i="0" u="none" strike="noStrike" kern="1200" cap="none" spc="0" normalizeH="0" baseline="0" noProof="0">
                  <a:ln>
                    <a:noFill/>
                  </a:ln>
                  <a:solidFill>
                    <a:srgbClr val="222A35"/>
                  </a:solidFill>
                  <a:effectLst/>
                  <a:uLnTx/>
                  <a:uFillTx/>
                  <a:latin typeface="Arial" panose="020B0604020202020204" pitchFamily="34" charset="0"/>
                  <a:ea typeface="Times New Roman" panose="02020603050405020304" pitchFamily="18" charset="0"/>
                  <a:cs typeface="Arial" panose="020B0604020202020204" pitchFamily="34" charset="0"/>
                </a:rPr>
                <a:t>Meta – Competencies</a:t>
              </a:r>
            </a:p>
            <a:p>
              <a:pPr marL="685800" lvl="1" indent="-228600" algn="just" defTabSz="970138" fontAlgn="base">
                <a:lnSpc>
                  <a:spcPct val="200000"/>
                </a:lnSpc>
                <a:spcAft>
                  <a:spcPts val="781"/>
                </a:spcAft>
                <a:buFont typeface="+mj-lt"/>
                <a:buAutoNum type="arabicPeriod"/>
                <a:defRPr/>
              </a:pPr>
              <a:r>
                <a:rPr lang="en-GB" sz="1100" b="1">
                  <a:solidFill>
                    <a:schemeClr val="accent1">
                      <a:lumMod val="50000"/>
                    </a:schemeClr>
                  </a:solidFill>
                  <a:latin typeface="Arial" panose="020B0604020202020204" pitchFamily="34" charset="0"/>
                  <a:cs typeface="Arial" panose="020B0604020202020204" pitchFamily="34" charset="0"/>
                </a:rPr>
                <a:t>Clinical Information Governance</a:t>
              </a:r>
            </a:p>
            <a:p>
              <a:pPr marL="685800" lvl="1" indent="-228600" algn="just" defTabSz="970138" fontAlgn="base">
                <a:lnSpc>
                  <a:spcPct val="200000"/>
                </a:lnSpc>
                <a:spcAft>
                  <a:spcPts val="781"/>
                </a:spcAft>
                <a:buFont typeface="+mj-lt"/>
                <a:buAutoNum type="arabicPeriod"/>
                <a:defRPr/>
              </a:pPr>
              <a:r>
                <a:rPr lang="en-GB" sz="1100" b="1">
                  <a:solidFill>
                    <a:srgbClr val="2E75B6"/>
                  </a:solidFill>
                  <a:latin typeface="Arial" panose="020B0604020202020204" pitchFamily="34" charset="0"/>
                  <a:ea typeface="Times New Roman" panose="02020603050405020304" pitchFamily="18" charset="0"/>
                  <a:cs typeface="Arial" panose="020B0604020202020204" pitchFamily="34" charset="0"/>
                </a:rPr>
                <a:t>Assessment &amp; Formulation</a:t>
              </a:r>
            </a:p>
            <a:p>
              <a:pPr marL="685800" lvl="1" indent="-228600" algn="just" defTabSz="970138" fontAlgn="base">
                <a:lnSpc>
                  <a:spcPct val="200000"/>
                </a:lnSpc>
                <a:spcAft>
                  <a:spcPts val="781"/>
                </a:spcAft>
                <a:buFont typeface="+mj-lt"/>
                <a:buAutoNum type="arabicPeriod"/>
                <a:defRPr/>
              </a:pPr>
              <a:r>
                <a:rPr lang="en-GB" sz="1100" b="1">
                  <a:solidFill>
                    <a:schemeClr val="accent6">
                      <a:lumMod val="50000"/>
                    </a:schemeClr>
                  </a:solidFill>
                  <a:latin typeface="Arial" panose="020B0604020202020204" pitchFamily="34" charset="0"/>
                  <a:cs typeface="Arial" panose="020B0604020202020204" pitchFamily="34" charset="0"/>
                </a:rPr>
                <a:t>Evaluation and Research</a:t>
              </a:r>
            </a:p>
            <a:p>
              <a:pPr marL="685800" marR="0" lvl="1" indent="-228600" algn="just" defTabSz="970138" rtl="0" eaLnBrk="1" fontAlgn="base" latinLnBrk="0" hangingPunct="1">
                <a:lnSpc>
                  <a:spcPct val="150000"/>
                </a:lnSpc>
                <a:spcBef>
                  <a:spcPts val="0"/>
                </a:spcBef>
                <a:spcAft>
                  <a:spcPts val="781"/>
                </a:spcAft>
                <a:buClrTx/>
                <a:buSzTx/>
                <a:buFont typeface="+mj-lt"/>
                <a:buAutoNum type="arabicPeriod"/>
                <a:tabLst/>
                <a:defRPr/>
              </a:pPr>
              <a:endParaRPr kumimoji="0" lang="en-GB" sz="1200" b="1" i="0" u="none" strike="noStrike" kern="1200" cap="none" spc="0" normalizeH="0" baseline="0" noProof="0">
                <a:ln>
                  <a:noFill/>
                </a:ln>
                <a:solidFill>
                  <a:srgbClr val="222A35"/>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15" name="Google Shape;417;p5" descr="{&quot;Key&quot;:&quot;POWER_USER_SHAPE_ICON&quot;,&quot;Value&quot;:&quot;POWER_USER_SHAPE_ICON_STYLE_1&quot;}">
            <a:extLst>
              <a:ext uri="{FF2B5EF4-FFF2-40B4-BE49-F238E27FC236}">
                <a16:creationId xmlns:a16="http://schemas.microsoft.com/office/drawing/2014/main" id="{5A24BF7B-9212-7B98-D3A1-C9F39DA2385F}"/>
              </a:ext>
            </a:extLst>
          </p:cNvPr>
          <p:cNvSpPr/>
          <p:nvPr/>
        </p:nvSpPr>
        <p:spPr>
          <a:xfrm>
            <a:off x="6477976" y="1336332"/>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6" name="Grupo 15">
            <a:extLst>
              <a:ext uri="{FF2B5EF4-FFF2-40B4-BE49-F238E27FC236}">
                <a16:creationId xmlns:a16="http://schemas.microsoft.com/office/drawing/2014/main" id="{AAE8B64B-76B6-4EEF-1FCB-263D451D0BC0}"/>
              </a:ext>
            </a:extLst>
          </p:cNvPr>
          <p:cNvGrpSpPr/>
          <p:nvPr/>
        </p:nvGrpSpPr>
        <p:grpSpPr>
          <a:xfrm>
            <a:off x="7069790" y="1337916"/>
            <a:ext cx="238968" cy="306602"/>
            <a:chOff x="7069790" y="1349732"/>
            <a:chExt cx="238968" cy="306602"/>
          </a:xfrm>
          <a:solidFill>
            <a:srgbClr val="C8DBDE"/>
          </a:solidFill>
        </p:grpSpPr>
        <p:sp>
          <p:nvSpPr>
            <p:cNvPr id="17" name="Google Shape;411;p5">
              <a:extLst>
                <a:ext uri="{FF2B5EF4-FFF2-40B4-BE49-F238E27FC236}">
                  <a16:creationId xmlns:a16="http://schemas.microsoft.com/office/drawing/2014/main" id="{AD59F4F2-C535-4E1E-37BC-3E003A867F6A}"/>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12;p5">
              <a:extLst>
                <a:ext uri="{FF2B5EF4-FFF2-40B4-BE49-F238E27FC236}">
                  <a16:creationId xmlns:a16="http://schemas.microsoft.com/office/drawing/2014/main" id="{FCCAF966-09D1-0CAD-89CC-B51FB7CC0F7F}"/>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3;p5">
              <a:extLst>
                <a:ext uri="{FF2B5EF4-FFF2-40B4-BE49-F238E27FC236}">
                  <a16:creationId xmlns:a16="http://schemas.microsoft.com/office/drawing/2014/main" id="{AA8433BF-D9BB-1E15-A521-61F5C5FE8AA8}"/>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4;p5">
              <a:extLst>
                <a:ext uri="{FF2B5EF4-FFF2-40B4-BE49-F238E27FC236}">
                  <a16:creationId xmlns:a16="http://schemas.microsoft.com/office/drawing/2014/main" id="{7829B3D7-D998-0068-CCDE-2D6C07F06A4D}"/>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15;p5">
              <a:extLst>
                <a:ext uri="{FF2B5EF4-FFF2-40B4-BE49-F238E27FC236}">
                  <a16:creationId xmlns:a16="http://schemas.microsoft.com/office/drawing/2014/main" id="{8153E354-03E5-C80E-094E-EA90103A3821}"/>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22" name="Grupo 21">
            <a:extLst>
              <a:ext uri="{FF2B5EF4-FFF2-40B4-BE49-F238E27FC236}">
                <a16:creationId xmlns:a16="http://schemas.microsoft.com/office/drawing/2014/main" id="{BB9CE730-3540-2905-F37D-FC98CF52BBCC}"/>
              </a:ext>
            </a:extLst>
          </p:cNvPr>
          <p:cNvGrpSpPr/>
          <p:nvPr/>
        </p:nvGrpSpPr>
        <p:grpSpPr>
          <a:xfrm>
            <a:off x="6771952" y="1348818"/>
            <a:ext cx="238968" cy="284798"/>
            <a:chOff x="6771952" y="1360634"/>
            <a:chExt cx="238968" cy="284798"/>
          </a:xfrm>
        </p:grpSpPr>
        <p:sp>
          <p:nvSpPr>
            <p:cNvPr id="23" name="Google Shape;408;p5">
              <a:extLst>
                <a:ext uri="{FF2B5EF4-FFF2-40B4-BE49-F238E27FC236}">
                  <a16:creationId xmlns:a16="http://schemas.microsoft.com/office/drawing/2014/main" id="{35B5E7EF-2D3F-B2F7-CB84-911A16AC3FC6}"/>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4" name="Google Shape;409;p5">
              <a:extLst>
                <a:ext uri="{FF2B5EF4-FFF2-40B4-BE49-F238E27FC236}">
                  <a16:creationId xmlns:a16="http://schemas.microsoft.com/office/drawing/2014/main" id="{7BF34EA3-901E-86B4-F2C2-B446EB0E3A73}"/>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6" name="Elipse 25">
            <a:extLst>
              <a:ext uri="{FF2B5EF4-FFF2-40B4-BE49-F238E27FC236}">
                <a16:creationId xmlns:a16="http://schemas.microsoft.com/office/drawing/2014/main" id="{E89B06B6-A8F2-EC1F-7FDB-0EE93138B826}"/>
              </a:ext>
            </a:extLst>
          </p:cNvPr>
          <p:cNvSpPr/>
          <p:nvPr/>
        </p:nvSpPr>
        <p:spPr>
          <a:xfrm>
            <a:off x="165622" y="12920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6</a:t>
            </a:r>
          </a:p>
        </p:txBody>
      </p:sp>
      <p:sp>
        <p:nvSpPr>
          <p:cNvPr id="27" name="Rectángulo 51">
            <a:extLst>
              <a:ext uri="{FF2B5EF4-FFF2-40B4-BE49-F238E27FC236}">
                <a16:creationId xmlns:a16="http://schemas.microsoft.com/office/drawing/2014/main" id="{CEF190F3-5DE1-0C7C-F485-8D440B27771A}"/>
              </a:ext>
            </a:extLst>
          </p:cNvPr>
          <p:cNvSpPr/>
          <p:nvPr/>
        </p:nvSpPr>
        <p:spPr>
          <a:xfrm>
            <a:off x="5979600" y="2047059"/>
            <a:ext cx="1087079"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0" i="0" u="none" strike="noStrike" kern="1200" cap="none" spc="0" normalizeH="0" baseline="0" noProof="0">
                <a:ln>
                  <a:noFill/>
                </a:ln>
                <a:solidFill>
                  <a:srgbClr val="000000"/>
                </a:solidFill>
                <a:effectLst/>
                <a:uLnTx/>
                <a:uFillTx/>
                <a:latin typeface="Arial"/>
                <a:ea typeface="+mn-ea"/>
                <a:cs typeface="+mn-cs"/>
              </a:rPr>
              <a:t>2019</a:t>
            </a:r>
          </a:p>
        </p:txBody>
      </p:sp>
      <p:sp>
        <p:nvSpPr>
          <p:cNvPr id="28" name="Rectángulo 51">
            <a:extLst>
              <a:ext uri="{FF2B5EF4-FFF2-40B4-BE49-F238E27FC236}">
                <a16:creationId xmlns:a16="http://schemas.microsoft.com/office/drawing/2014/main" id="{38D1BCDF-9E48-D94E-F507-9B7A0E092281}"/>
              </a:ext>
            </a:extLst>
          </p:cNvPr>
          <p:cNvSpPr/>
          <p:nvPr/>
        </p:nvSpPr>
        <p:spPr>
          <a:xfrm>
            <a:off x="5778423" y="2643251"/>
            <a:ext cx="1489432"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a:solidFill>
                  <a:srgbClr val="000000"/>
                </a:solidFill>
                <a:latin typeface="Arial"/>
              </a:rPr>
              <a:t>United Kingdom</a:t>
            </a:r>
            <a:endParaRPr kumimoji="0" lang="en-GB" sz="1074" i="0" u="none" strike="noStrike" kern="1200" cap="none" spc="0" normalizeH="0" baseline="0" noProof="0">
              <a:ln>
                <a:noFill/>
              </a:ln>
              <a:solidFill>
                <a:srgbClr val="000000"/>
              </a:solidFill>
              <a:effectLst/>
              <a:uLnTx/>
              <a:uFillTx/>
              <a:latin typeface="Arial"/>
              <a:ea typeface="+mn-ea"/>
              <a:cs typeface="+mn-cs"/>
            </a:endParaRPr>
          </a:p>
        </p:txBody>
      </p:sp>
      <p:sp>
        <p:nvSpPr>
          <p:cNvPr id="2" name="Título 78">
            <a:extLst>
              <a:ext uri="{FF2B5EF4-FFF2-40B4-BE49-F238E27FC236}">
                <a16:creationId xmlns:a16="http://schemas.microsoft.com/office/drawing/2014/main" id="{5AD7A9F8-25F8-FF1E-4101-34D15A1E6062}"/>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pic>
        <p:nvPicPr>
          <p:cNvPr id="29" name="Imagen 28" descr="Icono&#10;&#10;Descripción generada automáticamente">
            <a:extLst>
              <a:ext uri="{FF2B5EF4-FFF2-40B4-BE49-F238E27FC236}">
                <a16:creationId xmlns:a16="http://schemas.microsoft.com/office/drawing/2014/main" id="{EE20A40C-BB67-3AD4-E580-AF29662532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80" y="7760296"/>
            <a:ext cx="388800" cy="388800"/>
          </a:xfrm>
          <a:prstGeom prst="rect">
            <a:avLst/>
          </a:prstGeom>
        </p:spPr>
      </p:pic>
      <p:pic>
        <p:nvPicPr>
          <p:cNvPr id="30" name="Imagen 29" descr="Icono&#10;&#10;Descripción generada automáticamente">
            <a:extLst>
              <a:ext uri="{FF2B5EF4-FFF2-40B4-BE49-F238E27FC236}">
                <a16:creationId xmlns:a16="http://schemas.microsoft.com/office/drawing/2014/main" id="{2034F3CE-B384-8CC4-C64C-15DD6554AE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200" y="8225530"/>
            <a:ext cx="388161" cy="388161"/>
          </a:xfrm>
          <a:prstGeom prst="rect">
            <a:avLst/>
          </a:prstGeom>
        </p:spPr>
      </p:pic>
      <p:pic>
        <p:nvPicPr>
          <p:cNvPr id="31" name="Imagen 30" descr="Icono&#10;&#10;Descripción generada automáticamente">
            <a:extLst>
              <a:ext uri="{FF2B5EF4-FFF2-40B4-BE49-F238E27FC236}">
                <a16:creationId xmlns:a16="http://schemas.microsoft.com/office/drawing/2014/main" id="{818690F1-8406-1209-CAF4-2A2CBE37F4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406" y="8694645"/>
            <a:ext cx="358661" cy="358661"/>
          </a:xfrm>
          <a:prstGeom prst="rect">
            <a:avLst/>
          </a:prstGeom>
        </p:spPr>
      </p:pic>
      <p:pic>
        <p:nvPicPr>
          <p:cNvPr id="32" name="Imagen 31" descr="Icono&#10;&#10;Descripción generada automáticamente">
            <a:extLst>
              <a:ext uri="{FF2B5EF4-FFF2-40B4-BE49-F238E27FC236}">
                <a16:creationId xmlns:a16="http://schemas.microsoft.com/office/drawing/2014/main" id="{58E101F0-65C4-93FB-E165-8EEC930A1D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589" y="9151964"/>
            <a:ext cx="361382" cy="361382"/>
          </a:xfrm>
          <a:prstGeom prst="rect">
            <a:avLst/>
          </a:prstGeom>
        </p:spPr>
      </p:pic>
      <p:sp>
        <p:nvSpPr>
          <p:cNvPr id="33" name="CuadroTexto 32">
            <a:extLst>
              <a:ext uri="{FF2B5EF4-FFF2-40B4-BE49-F238E27FC236}">
                <a16:creationId xmlns:a16="http://schemas.microsoft.com/office/drawing/2014/main" id="{3DBA0A6F-D7E8-A3B0-4B94-769BAE85F2F5}"/>
              </a:ext>
            </a:extLst>
          </p:cNvPr>
          <p:cNvSpPr txBox="1"/>
          <p:nvPr/>
        </p:nvSpPr>
        <p:spPr>
          <a:xfrm>
            <a:off x="3464648" y="7673284"/>
            <a:ext cx="3962062" cy="1701813"/>
          </a:xfrm>
          <a:prstGeom prst="rect">
            <a:avLst/>
          </a:prstGeom>
          <a:noFill/>
        </p:spPr>
        <p:txBody>
          <a:bodyPr wrap="square">
            <a:spAutoFit/>
          </a:bodyPr>
          <a:lstStyle/>
          <a:p>
            <a:pPr marL="685800" lvl="1" indent="-228600" algn="just" defTabSz="970138" fontAlgn="base">
              <a:lnSpc>
                <a:spcPct val="200000"/>
              </a:lnSpc>
              <a:spcAft>
                <a:spcPts val="781"/>
              </a:spcAft>
              <a:buFont typeface="+mj-lt"/>
              <a:buAutoNum type="arabicPeriod" startAt="5"/>
              <a:defRPr/>
            </a:pPr>
            <a:r>
              <a:rPr lang="en-GB" sz="1100" b="1">
                <a:solidFill>
                  <a:srgbClr val="A24A0E"/>
                </a:solidFill>
                <a:latin typeface="Arial" panose="020B0604020202020204" pitchFamily="34" charset="0"/>
                <a:ea typeface="Times New Roman" panose="02020603050405020304" pitchFamily="18" charset="0"/>
                <a:cs typeface="Arial" panose="020B0604020202020204" pitchFamily="34" charset="0"/>
              </a:rPr>
              <a:t>Psychological Intervention</a:t>
            </a:r>
          </a:p>
          <a:p>
            <a:pPr marL="685800" lvl="1" indent="-228600" algn="just" defTabSz="970138" fontAlgn="base">
              <a:lnSpc>
                <a:spcPct val="200000"/>
              </a:lnSpc>
              <a:spcAft>
                <a:spcPts val="781"/>
              </a:spcAft>
              <a:buFont typeface="+mj-lt"/>
              <a:buAutoNum type="arabicPeriod" startAt="5"/>
              <a:defRPr/>
            </a:pPr>
            <a:r>
              <a:rPr lang="en-GB" sz="1100" b="1">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Communication and Teaching</a:t>
            </a:r>
          </a:p>
          <a:p>
            <a:pPr marL="685800" lvl="1" indent="-228600" algn="just" defTabSz="970138" fontAlgn="base">
              <a:lnSpc>
                <a:spcPct val="200000"/>
              </a:lnSpc>
              <a:spcAft>
                <a:spcPts val="781"/>
              </a:spcAft>
              <a:buFont typeface="+mj-lt"/>
              <a:buAutoNum type="arabicPeriod" startAt="5"/>
              <a:defRPr/>
            </a:pPr>
            <a:r>
              <a:rPr lang="en-GB" sz="1100" b="1">
                <a:solidFill>
                  <a:srgbClr val="3E1B59"/>
                </a:solidFill>
                <a:latin typeface="Arial" panose="020B0604020202020204" pitchFamily="34" charset="0"/>
                <a:ea typeface="Times New Roman" panose="02020603050405020304" pitchFamily="18" charset="0"/>
                <a:cs typeface="Arial" panose="020B0604020202020204" pitchFamily="34" charset="0"/>
              </a:rPr>
              <a:t>Leadership, Supervision and Consultation</a:t>
            </a:r>
          </a:p>
          <a:p>
            <a:pPr marL="685800" lvl="1" indent="-228600" algn="just" defTabSz="970138" fontAlgn="base">
              <a:lnSpc>
                <a:spcPct val="200000"/>
              </a:lnSpc>
              <a:spcAft>
                <a:spcPts val="781"/>
              </a:spcAft>
              <a:buFont typeface="+mj-lt"/>
              <a:buAutoNum type="arabicPeriod" startAt="5"/>
              <a:defRPr/>
            </a:pPr>
            <a:r>
              <a:rPr lang="en-GB" sz="1100" b="1">
                <a:solidFill>
                  <a:srgbClr val="767171"/>
                </a:solidFill>
                <a:latin typeface="Arial" panose="020B0604020202020204" pitchFamily="34" charset="0"/>
                <a:ea typeface="Times New Roman" panose="02020603050405020304" pitchFamily="18" charset="0"/>
                <a:cs typeface="Arial" panose="020B0604020202020204" pitchFamily="34" charset="0"/>
              </a:rPr>
              <a:t>Personal &amp; Professional Skills and Values</a:t>
            </a:r>
            <a:endParaRPr lang="en-GB" sz="1200" b="1">
              <a:solidFill>
                <a:srgbClr val="A24A0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4" name="Imagen 33" descr="Icono&#10;&#10;Descripción generada automáticamente">
            <a:extLst>
              <a:ext uri="{FF2B5EF4-FFF2-40B4-BE49-F238E27FC236}">
                <a16:creationId xmlns:a16="http://schemas.microsoft.com/office/drawing/2014/main" id="{019A6217-43E6-160D-F4A3-C35898BDA7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5151" y="8666354"/>
            <a:ext cx="415243" cy="415243"/>
          </a:xfrm>
          <a:prstGeom prst="rect">
            <a:avLst/>
          </a:prstGeom>
        </p:spPr>
      </p:pic>
      <p:pic>
        <p:nvPicPr>
          <p:cNvPr id="35" name="Imagen 34" descr="Icono&#10;&#10;Descripción generada automáticamente">
            <a:extLst>
              <a:ext uri="{FF2B5EF4-FFF2-40B4-BE49-F238E27FC236}">
                <a16:creationId xmlns:a16="http://schemas.microsoft.com/office/drawing/2014/main" id="{D9DF5D1C-689F-5994-94D6-98146CBC37A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572533" y="8249371"/>
            <a:ext cx="340478" cy="340478"/>
          </a:xfrm>
          <a:prstGeom prst="rect">
            <a:avLst/>
          </a:prstGeom>
        </p:spPr>
      </p:pic>
      <p:pic>
        <p:nvPicPr>
          <p:cNvPr id="36" name="Imagen 35" descr="Imagen que contiene objeto, luz, dibujo&#10;&#10;Descripción generada automáticamente">
            <a:extLst>
              <a:ext uri="{FF2B5EF4-FFF2-40B4-BE49-F238E27FC236}">
                <a16:creationId xmlns:a16="http://schemas.microsoft.com/office/drawing/2014/main" id="{988E41E8-8D0B-D26D-8550-D6F4D1717F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3996" y="7776427"/>
            <a:ext cx="357553" cy="357553"/>
          </a:xfrm>
          <a:prstGeom prst="rect">
            <a:avLst/>
          </a:prstGeom>
        </p:spPr>
      </p:pic>
      <p:pic>
        <p:nvPicPr>
          <p:cNvPr id="37" name="Imagen 36" descr="Icono&#10;&#10;Descripción generada automáticamente">
            <a:extLst>
              <a:ext uri="{FF2B5EF4-FFF2-40B4-BE49-F238E27FC236}">
                <a16:creationId xmlns:a16="http://schemas.microsoft.com/office/drawing/2014/main" id="{C7C16579-BCFF-ECB3-B26A-B7B40EDCE75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571486" y="9161369"/>
            <a:ext cx="342572" cy="342572"/>
          </a:xfrm>
          <a:prstGeom prst="rect">
            <a:avLst/>
          </a:prstGeom>
        </p:spPr>
      </p:pic>
      <p:pic>
        <p:nvPicPr>
          <p:cNvPr id="38" name="Picture 2">
            <a:extLst>
              <a:ext uri="{FF2B5EF4-FFF2-40B4-BE49-F238E27FC236}">
                <a16:creationId xmlns:a16="http://schemas.microsoft.com/office/drawing/2014/main" id="{0EF9AB4A-3D69-D2A1-5279-E1B299A0E597}"/>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4316443" y="2150702"/>
            <a:ext cx="754278" cy="305227"/>
          </a:xfrm>
          <a:prstGeom prst="rect">
            <a:avLst/>
          </a:prstGeom>
          <a:noFill/>
          <a:extLst>
            <a:ext uri="{909E8E84-426E-40DD-AFC4-6F175D3DCCD1}">
              <a14:hiddenFill xmlns:a14="http://schemas.microsoft.com/office/drawing/2010/main">
                <a:solidFill>
                  <a:srgbClr val="FFFFFF"/>
                </a:solidFill>
              </a14:hiddenFill>
            </a:ext>
          </a:extLst>
        </p:spPr>
      </p:pic>
      <p:sp>
        <p:nvSpPr>
          <p:cNvPr id="40" name="Slide Number Placeholder 4">
            <a:extLst>
              <a:ext uri="{FF2B5EF4-FFF2-40B4-BE49-F238E27FC236}">
                <a16:creationId xmlns:a16="http://schemas.microsoft.com/office/drawing/2014/main" id="{6C0002F6-3319-7EDC-D77A-F7F0B8D8C9A7}"/>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28</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39" name="Grupo 38">
            <a:extLst>
              <a:ext uri="{FF2B5EF4-FFF2-40B4-BE49-F238E27FC236}">
                <a16:creationId xmlns:a16="http://schemas.microsoft.com/office/drawing/2014/main" id="{F6BB7E4C-470E-40A5-ECCE-C93AA64FBEF7}"/>
              </a:ext>
            </a:extLst>
          </p:cNvPr>
          <p:cNvGrpSpPr/>
          <p:nvPr/>
        </p:nvGrpSpPr>
        <p:grpSpPr>
          <a:xfrm>
            <a:off x="6331133" y="1292099"/>
            <a:ext cx="1106210" cy="430806"/>
            <a:chOff x="6331133" y="1293381"/>
            <a:chExt cx="1106210" cy="430806"/>
          </a:xfrm>
        </p:grpSpPr>
        <p:sp>
          <p:nvSpPr>
            <p:cNvPr id="41" name="Rectángulo: esquinas redondeadas 38">
              <a:extLst>
                <a:ext uri="{FF2B5EF4-FFF2-40B4-BE49-F238E27FC236}">
                  <a16:creationId xmlns:a16="http://schemas.microsoft.com/office/drawing/2014/main" id="{DFE3646C-A07F-EAD9-2C5E-46AB6C53B4DE}"/>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17;p5" descr="{&quot;Key&quot;:&quot;POWER_USER_SHAPE_ICON&quot;,&quot;Value&quot;:&quot;POWER_USER_SHAPE_ICON_STYLE_1&quot;}">
              <a:extLst>
                <a:ext uri="{FF2B5EF4-FFF2-40B4-BE49-F238E27FC236}">
                  <a16:creationId xmlns:a16="http://schemas.microsoft.com/office/drawing/2014/main" id="{C1983383-F95B-679E-9770-826DA3B15608}"/>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3" name="Google Shape;411;p5">
              <a:extLst>
                <a:ext uri="{FF2B5EF4-FFF2-40B4-BE49-F238E27FC236}">
                  <a16:creationId xmlns:a16="http://schemas.microsoft.com/office/drawing/2014/main" id="{9F0C3253-087E-0312-D976-675732554B3C}"/>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4" name="Google Shape;412;p5">
              <a:extLst>
                <a:ext uri="{FF2B5EF4-FFF2-40B4-BE49-F238E27FC236}">
                  <a16:creationId xmlns:a16="http://schemas.microsoft.com/office/drawing/2014/main" id="{EAF15BA5-7666-7C1D-4890-E7E132E95F7F}"/>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5" name="Google Shape;413;p5">
              <a:extLst>
                <a:ext uri="{FF2B5EF4-FFF2-40B4-BE49-F238E27FC236}">
                  <a16:creationId xmlns:a16="http://schemas.microsoft.com/office/drawing/2014/main" id="{262F88B4-75B6-A4FD-04D7-30303D91B0AC}"/>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6" name="Google Shape;414;p5">
              <a:extLst>
                <a:ext uri="{FF2B5EF4-FFF2-40B4-BE49-F238E27FC236}">
                  <a16:creationId xmlns:a16="http://schemas.microsoft.com/office/drawing/2014/main" id="{0D169896-FDEF-0AE2-B881-4CBAA9731521}"/>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7" name="Google Shape;415;p5">
              <a:extLst>
                <a:ext uri="{FF2B5EF4-FFF2-40B4-BE49-F238E27FC236}">
                  <a16:creationId xmlns:a16="http://schemas.microsoft.com/office/drawing/2014/main" id="{F57FB81D-6A8F-EA33-F03A-AD8C6F49034A}"/>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8" name="Google Shape;408;p5">
              <a:extLst>
                <a:ext uri="{FF2B5EF4-FFF2-40B4-BE49-F238E27FC236}">
                  <a16:creationId xmlns:a16="http://schemas.microsoft.com/office/drawing/2014/main" id="{6CF8077B-10B9-9A5F-1FBB-15DF5CD28EA5}"/>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51" name="Google Shape;409;p5">
              <a:extLst>
                <a:ext uri="{FF2B5EF4-FFF2-40B4-BE49-F238E27FC236}">
                  <a16:creationId xmlns:a16="http://schemas.microsoft.com/office/drawing/2014/main" id="{11E68B67-73BF-99F7-6D84-FB3AB4E620F3}"/>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002674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54988"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lvl="1" indent="-228600" algn="just" defTabSz="970138" fontAlgn="base">
              <a:lnSpc>
                <a:spcPct val="150000"/>
              </a:lnSpc>
              <a:spcAft>
                <a:spcPts val="781"/>
              </a:spcAft>
              <a:buFont typeface="+mj-lt"/>
              <a:buAutoNum type="arabicPeriod"/>
              <a:defRPr/>
            </a:pPr>
            <a:r>
              <a:rPr lang="en-GB" sz="1200" b="1" dirty="0">
                <a:solidFill>
                  <a:srgbClr val="222A35"/>
                </a:solidFill>
                <a:latin typeface="Arial" panose="020B0604020202020204" pitchFamily="34" charset="0"/>
                <a:ea typeface="Times New Roman" panose="02020603050405020304" pitchFamily="18" charset="0"/>
                <a:cs typeface="Arial" panose="020B0604020202020204" pitchFamily="34" charset="0"/>
              </a:rPr>
              <a:t>Meta – Competencies</a:t>
            </a: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endParaRPr lang="en-GB" sz="1200" b="1" dirty="0">
              <a:solidFill>
                <a:srgbClr val="222A35"/>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a:defRPr/>
            </a:pPr>
            <a:r>
              <a:rPr lang="en-GB" sz="1200" b="1" dirty="0">
                <a:solidFill>
                  <a:schemeClr val="accent1">
                    <a:lumMod val="50000"/>
                  </a:schemeClr>
                </a:solidFill>
                <a:latin typeface="Arial" panose="020B0604020202020204" pitchFamily="34" charset="0"/>
                <a:cs typeface="Arial" panose="020B0604020202020204" pitchFamily="34" charset="0"/>
              </a:rPr>
              <a:t>Clinical Information Governance</a:t>
            </a:r>
          </a:p>
          <a:p>
            <a:pPr marR="0" lvl="0" algn="just" defTabSz="970138" rtl="0" eaLnBrk="1" fontAlgn="base" latinLnBrk="0" hangingPunct="1">
              <a:spcBef>
                <a:spcPts val="0"/>
              </a:spcBef>
              <a:spcAft>
                <a:spcPts val="781"/>
              </a:spcAft>
              <a:buClrTx/>
              <a:buSzTx/>
              <a:tabLst/>
              <a:defRPr/>
            </a:pPr>
            <a:endPar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2" name="Tabla 11">
            <a:extLst>
              <a:ext uri="{FF2B5EF4-FFF2-40B4-BE49-F238E27FC236}">
                <a16:creationId xmlns:a16="http://schemas.microsoft.com/office/drawing/2014/main" id="{CDE5B05F-812F-3B02-ABCE-C8138DCF1197}"/>
              </a:ext>
            </a:extLst>
          </p:cNvPr>
          <p:cNvGraphicFramePr>
            <a:graphicFrameLocks noGrp="1"/>
          </p:cNvGraphicFramePr>
          <p:nvPr>
            <p:extLst>
              <p:ext uri="{D42A27DB-BD31-4B8C-83A1-F6EECF244321}">
                <p14:modId xmlns:p14="http://schemas.microsoft.com/office/powerpoint/2010/main" val="4155741140"/>
              </p:ext>
            </p:extLst>
          </p:nvPr>
        </p:nvGraphicFramePr>
        <p:xfrm>
          <a:off x="272763" y="2444424"/>
          <a:ext cx="7036452" cy="4419600"/>
        </p:xfrm>
        <a:graphic>
          <a:graphicData uri="http://schemas.openxmlformats.org/drawingml/2006/table">
            <a:tbl>
              <a:tblPr firstRow="1" bandRow="1">
                <a:tableStyleId>{5C22544A-7EE6-4342-B048-85BDC9FD1C3A}</a:tableStyleId>
              </a:tblPr>
              <a:tblGrid>
                <a:gridCol w="3518226">
                  <a:extLst>
                    <a:ext uri="{9D8B030D-6E8A-4147-A177-3AD203B41FA5}">
                      <a16:colId xmlns:a16="http://schemas.microsoft.com/office/drawing/2014/main" val="4163206487"/>
                    </a:ext>
                  </a:extLst>
                </a:gridCol>
                <a:gridCol w="3518226">
                  <a:extLst>
                    <a:ext uri="{9D8B030D-6E8A-4147-A177-3AD203B41FA5}">
                      <a16:colId xmlns:a16="http://schemas.microsoft.com/office/drawing/2014/main" val="376344879"/>
                    </a:ext>
                  </a:extLst>
                </a:gridCol>
              </a:tblGrid>
              <a:tr h="231892">
                <a:tc>
                  <a:txBody>
                    <a:bodyPr/>
                    <a:lstStyle/>
                    <a:p>
                      <a:pPr marL="0" indent="0" algn="ctr">
                        <a:buNone/>
                      </a:pPr>
                      <a:r>
                        <a:rPr lang="en-GB" sz="1100" b="1">
                          <a:latin typeface="Arial" panose="020B0604020202020204" pitchFamily="34" charset="0"/>
                          <a:cs typeface="Arial" panose="020B0604020202020204" pitchFamily="34" charset="0"/>
                        </a:rPr>
                        <a:t>Knowledge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22A35"/>
                    </a:solidFill>
                  </a:tcPr>
                </a:tc>
                <a:tc>
                  <a:txBody>
                    <a:bodyPr/>
                    <a:lstStyle/>
                    <a:p>
                      <a:pPr marL="0" indent="0" algn="ctr">
                        <a:buNone/>
                      </a:pPr>
                      <a:r>
                        <a:rPr lang="en-GB" sz="1100" b="1">
                          <a:latin typeface="Arial" panose="020B0604020202020204" pitchFamily="34" charset="0"/>
                          <a:cs typeface="Arial" panose="020B0604020202020204" pitchFamily="34" charset="0"/>
                        </a:rPr>
                        <a:t>Ability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2834278392"/>
                  </a:ext>
                </a:extLst>
              </a:tr>
              <a:tr h="531987">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ethical practice, opportunities and limitations of digital practice</a:t>
                      </a:r>
                      <a:r>
                        <a:rPr lang="en-GB" sz="1100" u="none" kern="1200">
                          <a:solidFill>
                            <a:schemeClr val="dk1"/>
                          </a:solidFill>
                          <a:effectLst/>
                          <a:latin typeface="Arial" panose="020B0604020202020204" pitchFamily="34" charset="0"/>
                          <a:ea typeface="+mn-ea"/>
                          <a:cs typeface="Arial" panose="020B0604020202020204" pitchFamily="34" charset="0"/>
                        </a:rPr>
                        <a:t> related to </a:t>
                      </a:r>
                      <a:r>
                        <a:rPr lang="en-GB" sz="1100" b="1" kern="1200">
                          <a:solidFill>
                            <a:srgbClr val="000000"/>
                          </a:solidFill>
                          <a:latin typeface="Arial" panose="020B0604020202020204" pitchFamily="34" charset="0"/>
                          <a:ea typeface="+mn-ea"/>
                          <a:cs typeface="Arial" panose="020B0604020202020204" pitchFamily="34" charset="0"/>
                        </a:rPr>
                        <a:t>access and efficacy</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practice digitally</a:t>
                      </a:r>
                      <a:r>
                        <a:rPr lang="en-GB" sz="1100" u="none" kern="1200">
                          <a:solidFill>
                            <a:schemeClr val="dk1"/>
                          </a:solidFill>
                          <a:effectLst/>
                          <a:latin typeface="Arial" panose="020B0604020202020204" pitchFamily="34" charset="0"/>
                          <a:ea typeface="+mn-ea"/>
                          <a:cs typeface="Arial" panose="020B0604020202020204" pitchFamily="34" charset="0"/>
                        </a:rPr>
                        <a:t>, including </a:t>
                      </a:r>
                      <a:r>
                        <a:rPr lang="en-GB" sz="1100" b="1" kern="1200">
                          <a:solidFill>
                            <a:srgbClr val="000000"/>
                          </a:solidFill>
                          <a:latin typeface="Arial" panose="020B0604020202020204" pitchFamily="34" charset="0"/>
                          <a:ea typeface="+mn-ea"/>
                          <a:cs typeface="Arial" panose="020B0604020202020204" pitchFamily="34" charset="0"/>
                        </a:rPr>
                        <a:t>establishing and maintaining a positive therapeutic alliance </a:t>
                      </a:r>
                      <a:r>
                        <a:rPr lang="en-GB" sz="1100" u="none" kern="1200">
                          <a:solidFill>
                            <a:schemeClr val="dk1"/>
                          </a:solidFill>
                          <a:effectLst/>
                          <a:latin typeface="Arial" panose="020B0604020202020204" pitchFamily="34" charset="0"/>
                          <a:ea typeface="+mn-ea"/>
                          <a:cs typeface="Arial" panose="020B0604020202020204" pitchFamily="34" charset="0"/>
                        </a:rPr>
                        <a:t>in online work</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788577331"/>
                  </a:ext>
                </a:extLst>
              </a:tr>
              <a:tr h="682034">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the legal and security requirements </a:t>
                      </a:r>
                      <a:r>
                        <a:rPr lang="en-GB" sz="1100" u="none" kern="1200">
                          <a:solidFill>
                            <a:schemeClr val="dk1"/>
                          </a:solidFill>
                          <a:effectLst/>
                          <a:latin typeface="Arial" panose="020B0604020202020204" pitchFamily="34" charset="0"/>
                          <a:ea typeface="+mn-ea"/>
                          <a:cs typeface="Arial" panose="020B0604020202020204" pitchFamily="34" charset="0"/>
                        </a:rPr>
                        <a:t>for conducting </a:t>
                      </a:r>
                      <a:r>
                        <a:rPr lang="en-GB" sz="1100" b="1" kern="1200">
                          <a:solidFill>
                            <a:srgbClr val="000000"/>
                          </a:solidFill>
                          <a:latin typeface="Arial" panose="020B0604020202020204" pitchFamily="34" charset="0"/>
                          <a:ea typeface="+mn-ea"/>
                          <a:cs typeface="Arial" panose="020B0604020202020204" pitchFamily="34" charset="0"/>
                        </a:rPr>
                        <a:t>digital psychological assessments, interventions and supervision</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appraise the advantages and drawbacks of digital tools</a:t>
                      </a:r>
                      <a:r>
                        <a:rPr lang="en-GB" sz="1100" u="none" kern="1200">
                          <a:solidFill>
                            <a:schemeClr val="dk1"/>
                          </a:solidFill>
                          <a:effectLst/>
                          <a:latin typeface="Arial" panose="020B0604020202020204" pitchFamily="34" charset="0"/>
                          <a:ea typeface="+mn-ea"/>
                          <a:cs typeface="Arial" panose="020B0604020202020204" pitchFamily="34" charset="0"/>
                        </a:rPr>
                        <a:t> with reference to the evidence base and </a:t>
                      </a:r>
                      <a:r>
                        <a:rPr lang="en-GB" sz="1100" b="1" kern="1200">
                          <a:solidFill>
                            <a:srgbClr val="000000"/>
                          </a:solidFill>
                          <a:latin typeface="Arial" panose="020B0604020202020204" pitchFamily="34" charset="0"/>
                          <a:ea typeface="+mn-ea"/>
                          <a:cs typeface="Arial" panose="020B0604020202020204" pitchFamily="34" charset="0"/>
                        </a:rPr>
                        <a:t>recommend</a:t>
                      </a:r>
                      <a:r>
                        <a:rPr lang="en-GB" sz="1100" u="none" kern="1200">
                          <a:solidFill>
                            <a:schemeClr val="dk1"/>
                          </a:solidFill>
                          <a:effectLst/>
                          <a:latin typeface="Arial" panose="020B0604020202020204" pitchFamily="34" charset="0"/>
                          <a:ea typeface="+mn-ea"/>
                          <a:cs typeface="Arial" panose="020B0604020202020204" pitchFamily="34" charset="0"/>
                        </a:rPr>
                        <a:t> these to clients and services </a:t>
                      </a:r>
                      <a:r>
                        <a:rPr lang="en-GB" sz="1100" b="1" kern="1200">
                          <a:solidFill>
                            <a:srgbClr val="000000"/>
                          </a:solidFill>
                          <a:latin typeface="Arial" panose="020B0604020202020204" pitchFamily="34" charset="0"/>
                          <a:ea typeface="+mn-ea"/>
                          <a:cs typeface="Arial" panose="020B0604020202020204" pitchFamily="34" charset="0"/>
                        </a:rPr>
                        <a:t>in line with one’s clinical judgement</a:t>
                      </a:r>
                    </a:p>
                  </a:txBody>
                  <a:tcP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97560167"/>
                  </a:ext>
                </a:extLst>
              </a:tr>
              <a:tr h="381939">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professional and clinical boundary issues</a:t>
                      </a:r>
                      <a:r>
                        <a:rPr lang="en-GB" sz="1100" u="none" kern="1200">
                          <a:solidFill>
                            <a:schemeClr val="dk1"/>
                          </a:solidFill>
                          <a:effectLst/>
                          <a:latin typeface="Arial" panose="020B0604020202020204" pitchFamily="34" charset="0"/>
                          <a:ea typeface="+mn-ea"/>
                          <a:cs typeface="Arial" panose="020B0604020202020204" pitchFamily="34" charset="0"/>
                        </a:rPr>
                        <a:t> specific to </a:t>
                      </a:r>
                      <a:r>
                        <a:rPr lang="en-GB" sz="1100" b="1" kern="1200">
                          <a:solidFill>
                            <a:srgbClr val="000000"/>
                          </a:solidFill>
                          <a:latin typeface="Arial" panose="020B0604020202020204" pitchFamily="34" charset="0"/>
                          <a:ea typeface="+mn-ea"/>
                          <a:cs typeface="Arial" panose="020B0604020202020204" pitchFamily="34" charset="0"/>
                        </a:rPr>
                        <a:t>online practice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reflect</a:t>
                      </a:r>
                      <a:r>
                        <a:rPr lang="en-GB" sz="1100" u="none" kern="1200">
                          <a:solidFill>
                            <a:schemeClr val="dk1"/>
                          </a:solidFill>
                          <a:effectLst/>
                          <a:latin typeface="Arial" panose="020B0604020202020204" pitchFamily="34" charset="0"/>
                          <a:ea typeface="+mn-ea"/>
                          <a:cs typeface="Arial" panose="020B0604020202020204" pitchFamily="34" charset="0"/>
                        </a:rPr>
                        <a:t> on one’s </a:t>
                      </a:r>
                      <a:r>
                        <a:rPr lang="en-GB" sz="1100" b="1" kern="1200">
                          <a:solidFill>
                            <a:srgbClr val="000000"/>
                          </a:solidFill>
                          <a:latin typeface="Arial" panose="020B0604020202020204" pitchFamily="34" charset="0"/>
                          <a:ea typeface="+mn-ea"/>
                          <a:cs typeface="Arial" panose="020B0604020202020204" pitchFamily="34" charset="0"/>
                        </a:rPr>
                        <a:t>own digital psychological practice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638365365"/>
                  </a:ext>
                </a:extLst>
              </a:tr>
              <a:tr h="531987">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psychological frameworks specific to the online therapeutic relationship </a:t>
                      </a:r>
                      <a:r>
                        <a:rPr lang="en-GB" sz="1100" u="none" kern="1200">
                          <a:solidFill>
                            <a:schemeClr val="dk1"/>
                          </a:solidFill>
                          <a:effectLst/>
                          <a:latin typeface="Arial" panose="020B0604020202020204" pitchFamily="34" charset="0"/>
                          <a:ea typeface="+mn-ea"/>
                          <a:cs typeface="Arial" panose="020B0604020202020204" pitchFamily="34" charset="0"/>
                        </a:rPr>
                        <a:t>such as the online disinhibition effect and screen presence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An ability to </a:t>
                      </a:r>
                      <a:r>
                        <a:rPr lang="en-GB" sz="1100" b="1" kern="1200">
                          <a:solidFill>
                            <a:srgbClr val="000000"/>
                          </a:solidFill>
                          <a:latin typeface="Arial" panose="020B0604020202020204" pitchFamily="34" charset="0"/>
                          <a:ea typeface="+mn-ea"/>
                          <a:cs typeface="Arial" panose="020B0604020202020204" pitchFamily="34" charset="0"/>
                        </a:rPr>
                        <a:t>recognise one’s own competences</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training and supervision needs </a:t>
                      </a:r>
                      <a:r>
                        <a:rPr lang="en-GB" sz="1100" u="none" kern="1200">
                          <a:solidFill>
                            <a:schemeClr val="dk1"/>
                          </a:solidFill>
                          <a:effectLst/>
                          <a:latin typeface="Arial" panose="020B0604020202020204" pitchFamily="34" charset="0"/>
                          <a:ea typeface="+mn-ea"/>
                          <a:cs typeface="Arial" panose="020B0604020202020204" pitchFamily="34" charset="0"/>
                        </a:rPr>
                        <a:t>in relation to the particular context of </a:t>
                      </a:r>
                      <a:r>
                        <a:rPr lang="en-GB" sz="1100" b="1" kern="1200">
                          <a:solidFill>
                            <a:srgbClr val="000000"/>
                          </a:solidFill>
                          <a:latin typeface="Arial" panose="020B0604020202020204" pitchFamily="34" charset="0"/>
                          <a:ea typeface="+mn-ea"/>
                          <a:cs typeface="Arial" panose="020B0604020202020204" pitchFamily="34" charset="0"/>
                        </a:rPr>
                        <a:t>digital practice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32637825"/>
                  </a:ext>
                </a:extLst>
              </a:tr>
              <a:tr h="531987">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the </a:t>
                      </a:r>
                      <a:r>
                        <a:rPr lang="en-GB" sz="1100" b="1" kern="1200">
                          <a:solidFill>
                            <a:srgbClr val="000000"/>
                          </a:solidFill>
                          <a:latin typeface="Arial" panose="020B0604020202020204" pitchFamily="34" charset="0"/>
                          <a:ea typeface="+mn-ea"/>
                          <a:cs typeface="Arial" panose="020B0604020202020204" pitchFamily="34" charset="0"/>
                        </a:rPr>
                        <a:t>evidence base for digital practice </a:t>
                      </a:r>
                      <a:r>
                        <a:rPr lang="en-GB" sz="1100" u="none" kern="1200">
                          <a:solidFill>
                            <a:schemeClr val="dk1"/>
                          </a:solidFill>
                          <a:effectLst/>
                          <a:latin typeface="Arial" panose="020B0604020202020204" pitchFamily="34" charset="0"/>
                          <a:ea typeface="+mn-ea"/>
                          <a:cs typeface="Arial" panose="020B0604020202020204" pitchFamily="34" charset="0"/>
                        </a:rPr>
                        <a:t>(process and outcome) and how these </a:t>
                      </a:r>
                      <a:r>
                        <a:rPr lang="en-GB" sz="1100" b="1" kern="1200">
                          <a:solidFill>
                            <a:srgbClr val="000000"/>
                          </a:solidFill>
                          <a:latin typeface="Arial" panose="020B0604020202020204" pitchFamily="34" charset="0"/>
                          <a:ea typeface="+mn-ea"/>
                          <a:cs typeface="Arial" panose="020B0604020202020204" pitchFamily="34" charset="0"/>
                        </a:rPr>
                        <a:t>compare to in-person approaches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recognise </a:t>
                      </a:r>
                      <a:r>
                        <a:rPr lang="en-GB" sz="1100" b="1" kern="1200">
                          <a:solidFill>
                            <a:srgbClr val="000000"/>
                          </a:solidFill>
                          <a:latin typeface="Arial" panose="020B0604020202020204" pitchFamily="34" charset="0"/>
                          <a:ea typeface="+mn-ea"/>
                          <a:cs typeface="Arial" panose="020B0604020202020204" pitchFamily="34" charset="0"/>
                        </a:rPr>
                        <a:t>culture-specific requirements of clients</a:t>
                      </a:r>
                      <a:r>
                        <a:rPr lang="en-GB" sz="1100" u="none" kern="1200">
                          <a:solidFill>
                            <a:schemeClr val="dk1"/>
                          </a:solidFill>
                          <a:effectLst/>
                          <a:latin typeface="Arial" panose="020B0604020202020204" pitchFamily="34" charset="0"/>
                          <a:ea typeface="+mn-ea"/>
                          <a:cs typeface="Arial" panose="020B0604020202020204" pitchFamily="34" charset="0"/>
                        </a:rPr>
                        <a:t> and provide </a:t>
                      </a:r>
                      <a:r>
                        <a:rPr lang="en-GB" sz="1100" b="1" kern="1200">
                          <a:solidFill>
                            <a:srgbClr val="000000"/>
                          </a:solidFill>
                          <a:latin typeface="Arial" panose="020B0604020202020204" pitchFamily="34" charset="0"/>
                          <a:ea typeface="+mn-ea"/>
                          <a:cs typeface="Arial" panose="020B0604020202020204" pitchFamily="34" charset="0"/>
                        </a:rPr>
                        <a:t>culturally appropriate psychological materials</a:t>
                      </a:r>
                      <a:r>
                        <a:rPr lang="en-GB" sz="1100" u="none" kern="1200">
                          <a:solidFill>
                            <a:schemeClr val="dk1"/>
                          </a:solidFill>
                          <a:effectLst/>
                          <a:latin typeface="Arial" panose="020B0604020202020204" pitchFamily="34" charset="0"/>
                          <a:ea typeface="+mn-ea"/>
                          <a:cs typeface="Arial" panose="020B0604020202020204" pitchFamily="34" charset="0"/>
                        </a:rPr>
                        <a:t> and </a:t>
                      </a:r>
                      <a:r>
                        <a:rPr lang="en-GB" sz="1100" b="1" kern="1200">
                          <a:solidFill>
                            <a:srgbClr val="000000"/>
                          </a:solidFill>
                          <a:latin typeface="Arial" panose="020B0604020202020204" pitchFamily="34" charset="0"/>
                          <a:ea typeface="+mn-ea"/>
                          <a:cs typeface="Arial" panose="020B0604020202020204" pitchFamily="34" charset="0"/>
                        </a:rPr>
                        <a:t>interventions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569035423"/>
                  </a:ext>
                </a:extLst>
              </a:tr>
              <a:tr h="682034">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pr</a:t>
                      </a:r>
                      <a:r>
                        <a:rPr lang="en-GB" sz="1100" b="1" kern="1200">
                          <a:solidFill>
                            <a:srgbClr val="000000"/>
                          </a:solidFill>
                          <a:latin typeface="Arial" panose="020B0604020202020204" pitchFamily="34" charset="0"/>
                          <a:ea typeface="+mn-ea"/>
                          <a:cs typeface="Arial" panose="020B0604020202020204" pitchFamily="34" charset="0"/>
                        </a:rPr>
                        <a:t>ofession specific guidance regarding digital practice </a:t>
                      </a:r>
                      <a:r>
                        <a:rPr lang="en-GB" sz="1100" u="none" kern="1200">
                          <a:solidFill>
                            <a:schemeClr val="dk1"/>
                          </a:solidFill>
                          <a:effectLst/>
                          <a:latin typeface="Arial" panose="020B0604020202020204" pitchFamily="34" charset="0"/>
                          <a:ea typeface="+mn-ea"/>
                          <a:cs typeface="Arial" panose="020B0604020202020204" pitchFamily="34" charset="0"/>
                        </a:rPr>
                        <a:t>from one’s </a:t>
                      </a:r>
                      <a:r>
                        <a:rPr lang="en-GB" sz="1100" b="1" kern="1200">
                          <a:solidFill>
                            <a:srgbClr val="000000"/>
                          </a:solidFill>
                          <a:latin typeface="Arial" panose="020B0604020202020204" pitchFamily="34" charset="0"/>
                          <a:ea typeface="+mn-ea"/>
                          <a:cs typeface="Arial" panose="020B0604020202020204" pitchFamily="34" charset="0"/>
                        </a:rPr>
                        <a:t>professional/accrediting body </a:t>
                      </a:r>
                      <a:r>
                        <a:rPr lang="en-GB" sz="1100" u="none" kern="1200">
                          <a:solidFill>
                            <a:schemeClr val="dk1"/>
                          </a:solidFill>
                          <a:effectLst/>
                          <a:latin typeface="Arial" panose="020B0604020202020204" pitchFamily="34" charset="0"/>
                          <a:ea typeface="+mn-ea"/>
                          <a:cs typeface="Arial" panose="020B0604020202020204" pitchFamily="34" charset="0"/>
                        </a:rPr>
                        <a:t>and how these interface with </a:t>
                      </a:r>
                      <a:r>
                        <a:rPr lang="en-GB" sz="1100" b="1" kern="1200">
                          <a:solidFill>
                            <a:srgbClr val="000000"/>
                          </a:solidFill>
                          <a:latin typeface="Arial" panose="020B0604020202020204" pitchFamily="34" charset="0"/>
                          <a:ea typeface="+mn-ea"/>
                          <a:cs typeface="Arial" panose="020B0604020202020204" pitchFamily="34" charset="0"/>
                        </a:rPr>
                        <a:t>broader clinical competences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work</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ethically, safely and effectively </a:t>
                      </a:r>
                      <a:r>
                        <a:rPr lang="en-GB" sz="1100" u="none" kern="1200">
                          <a:solidFill>
                            <a:schemeClr val="dk1"/>
                          </a:solidFill>
                          <a:effectLst/>
                          <a:latin typeface="Arial" panose="020B0604020202020204" pitchFamily="34" charset="0"/>
                          <a:ea typeface="+mn-ea"/>
                          <a:cs typeface="Arial" panose="020B0604020202020204" pitchFamily="34" charset="0"/>
                        </a:rPr>
                        <a:t>– attending to professional and clinical </a:t>
                      </a:r>
                      <a:r>
                        <a:rPr lang="en-GB" sz="1100" b="1" kern="1200">
                          <a:solidFill>
                            <a:srgbClr val="000000"/>
                          </a:solidFill>
                          <a:latin typeface="Arial" panose="020B0604020202020204" pitchFamily="34" charset="0"/>
                          <a:ea typeface="+mn-ea"/>
                          <a:cs typeface="Arial" panose="020B0604020202020204" pitchFamily="34" charset="0"/>
                        </a:rPr>
                        <a:t>boundary issues </a:t>
                      </a:r>
                      <a:r>
                        <a:rPr lang="en-GB" sz="1100" u="none" kern="1200">
                          <a:solidFill>
                            <a:schemeClr val="dk1"/>
                          </a:solidFill>
                          <a:effectLst/>
                          <a:latin typeface="Arial" panose="020B0604020202020204" pitchFamily="34" charset="0"/>
                          <a:ea typeface="+mn-ea"/>
                          <a:cs typeface="Arial" panose="020B0604020202020204" pitchFamily="34" charset="0"/>
                        </a:rPr>
                        <a:t>specific to online practice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3601421"/>
                  </a:ext>
                </a:extLst>
              </a:tr>
              <a:tr h="381939">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how </a:t>
                      </a:r>
                      <a:r>
                        <a:rPr lang="en-GB" sz="1100" b="1" kern="1200">
                          <a:solidFill>
                            <a:srgbClr val="000000"/>
                          </a:solidFill>
                          <a:latin typeface="Arial" panose="020B0604020202020204" pitchFamily="34" charset="0"/>
                          <a:ea typeface="+mn-ea"/>
                          <a:cs typeface="Arial" panose="020B0604020202020204" pitchFamily="34" charset="0"/>
                        </a:rPr>
                        <a:t>diversity and cultural differences </a:t>
                      </a:r>
                      <a:r>
                        <a:rPr lang="en-GB" sz="1100" u="none" kern="1200">
                          <a:solidFill>
                            <a:schemeClr val="dk1"/>
                          </a:solidFill>
                          <a:effectLst/>
                          <a:latin typeface="Arial" panose="020B0604020202020204" pitchFamily="34" charset="0"/>
                          <a:ea typeface="+mn-ea"/>
                          <a:cs typeface="Arial" panose="020B0604020202020204" pitchFamily="34" charset="0"/>
                        </a:rPr>
                        <a:t>may interact with the online environment</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indent="0" algn="ctr">
                        <a:buNone/>
                      </a:pPr>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981290985"/>
                  </a:ext>
                </a:extLst>
              </a:tr>
            </a:tbl>
          </a:graphicData>
        </a:graphic>
      </p:graphicFrame>
      <p:pic>
        <p:nvPicPr>
          <p:cNvPr id="4" name="Imagen 3" descr="Icono&#10;&#10;Descripción generada automáticamente">
            <a:extLst>
              <a:ext uri="{FF2B5EF4-FFF2-40B4-BE49-F238E27FC236}">
                <a16:creationId xmlns:a16="http://schemas.microsoft.com/office/drawing/2014/main" id="{152FFD43-5E76-BC58-5840-46E4B95A8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90" y="2027402"/>
            <a:ext cx="388800" cy="388800"/>
          </a:xfrm>
          <a:prstGeom prst="rect">
            <a:avLst/>
          </a:prstGeom>
        </p:spPr>
      </p:pic>
      <p:pic>
        <p:nvPicPr>
          <p:cNvPr id="7" name="Imagen 6" descr="Icono&#10;&#10;Descripción generada automáticamente">
            <a:extLst>
              <a:ext uri="{FF2B5EF4-FFF2-40B4-BE49-F238E27FC236}">
                <a16:creationId xmlns:a16="http://schemas.microsoft.com/office/drawing/2014/main" id="{443C0180-5A84-2E4E-E44E-AAD32EB64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11" y="6920468"/>
            <a:ext cx="388161" cy="388161"/>
          </a:xfrm>
          <a:prstGeom prst="rect">
            <a:avLst/>
          </a:prstGeom>
        </p:spPr>
      </p:pic>
      <p:sp>
        <p:nvSpPr>
          <p:cNvPr id="13" name="Rectángulo: esquinas redondeadas 38">
            <a:extLst>
              <a:ext uri="{FF2B5EF4-FFF2-40B4-BE49-F238E27FC236}">
                <a16:creationId xmlns:a16="http://schemas.microsoft.com/office/drawing/2014/main" id="{470AF129-1E24-0692-3F7A-47A3E3CAF9A7}"/>
              </a:ext>
            </a:extLst>
          </p:cNvPr>
          <p:cNvSpPr/>
          <p:nvPr/>
        </p:nvSpPr>
        <p:spPr>
          <a:xfrm>
            <a:off x="154610" y="1299226"/>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Psychological Practitioners Digital Competence Framework (2</a:t>
            </a:r>
            <a:r>
              <a:rPr kumimoji="0" lang="en-GB" sz="1250" b="1" i="0" u="none" strike="noStrike" kern="1200" cap="none" spc="0" normalizeH="0" baseline="0" noProof="0">
                <a:ln>
                  <a:noFill/>
                </a:ln>
                <a:solidFill>
                  <a:srgbClr val="000000"/>
                </a:solidFill>
                <a:effectLst/>
                <a:uLnTx/>
                <a:uFillTx/>
                <a:latin typeface="Arial"/>
                <a:ea typeface="+mn-ea"/>
                <a:cs typeface="+mn-cs"/>
              </a:rPr>
              <a:t>/6)        </a:t>
            </a:r>
          </a:p>
        </p:txBody>
      </p:sp>
      <p:sp>
        <p:nvSpPr>
          <p:cNvPr id="16" name="Google Shape;417;p5" descr="{&quot;Key&quot;:&quot;POWER_USER_SHAPE_ICON&quot;,&quot;Value&quot;:&quot;POWER_USER_SHAPE_ICON_STYLE_1&quot;}">
            <a:extLst>
              <a:ext uri="{FF2B5EF4-FFF2-40B4-BE49-F238E27FC236}">
                <a16:creationId xmlns:a16="http://schemas.microsoft.com/office/drawing/2014/main" id="{034FA395-8202-9381-B86E-80D314F27F15}"/>
              </a:ext>
            </a:extLst>
          </p:cNvPr>
          <p:cNvSpPr/>
          <p:nvPr/>
        </p:nvSpPr>
        <p:spPr>
          <a:xfrm>
            <a:off x="6477976" y="1336332"/>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7" name="Grupo 16">
            <a:extLst>
              <a:ext uri="{FF2B5EF4-FFF2-40B4-BE49-F238E27FC236}">
                <a16:creationId xmlns:a16="http://schemas.microsoft.com/office/drawing/2014/main" id="{B6F14F7A-FEB4-2F92-B8C8-1BB7A3C6E789}"/>
              </a:ext>
            </a:extLst>
          </p:cNvPr>
          <p:cNvGrpSpPr/>
          <p:nvPr/>
        </p:nvGrpSpPr>
        <p:grpSpPr>
          <a:xfrm>
            <a:off x="7069790" y="1337916"/>
            <a:ext cx="238968" cy="306602"/>
            <a:chOff x="7069790" y="1349732"/>
            <a:chExt cx="238968" cy="306602"/>
          </a:xfrm>
          <a:solidFill>
            <a:srgbClr val="C8DBDE"/>
          </a:solidFill>
        </p:grpSpPr>
        <p:sp>
          <p:nvSpPr>
            <p:cNvPr id="18" name="Google Shape;411;p5">
              <a:extLst>
                <a:ext uri="{FF2B5EF4-FFF2-40B4-BE49-F238E27FC236}">
                  <a16:creationId xmlns:a16="http://schemas.microsoft.com/office/drawing/2014/main" id="{09D4B027-D41F-6CA7-8184-7AEBBD7CCAA9}"/>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2;p5">
              <a:extLst>
                <a:ext uri="{FF2B5EF4-FFF2-40B4-BE49-F238E27FC236}">
                  <a16:creationId xmlns:a16="http://schemas.microsoft.com/office/drawing/2014/main" id="{A484091C-C8ED-13D5-432B-9569FA2BA4AC}"/>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3;p5">
              <a:extLst>
                <a:ext uri="{FF2B5EF4-FFF2-40B4-BE49-F238E27FC236}">
                  <a16:creationId xmlns:a16="http://schemas.microsoft.com/office/drawing/2014/main" id="{EBFBD4BB-DE3E-0FE9-72EC-3F50341F90D1}"/>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14;p5">
              <a:extLst>
                <a:ext uri="{FF2B5EF4-FFF2-40B4-BE49-F238E27FC236}">
                  <a16:creationId xmlns:a16="http://schemas.microsoft.com/office/drawing/2014/main" id="{6F69BA55-D491-31F0-90C4-C94F22618B34}"/>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5;p5">
              <a:extLst>
                <a:ext uri="{FF2B5EF4-FFF2-40B4-BE49-F238E27FC236}">
                  <a16:creationId xmlns:a16="http://schemas.microsoft.com/office/drawing/2014/main" id="{B4F9E261-2064-C622-DB99-68BF9260B6B1}"/>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23" name="Grupo 22">
            <a:extLst>
              <a:ext uri="{FF2B5EF4-FFF2-40B4-BE49-F238E27FC236}">
                <a16:creationId xmlns:a16="http://schemas.microsoft.com/office/drawing/2014/main" id="{139AAA86-276E-EAFA-3141-DEF4CFFDA4F6}"/>
              </a:ext>
            </a:extLst>
          </p:cNvPr>
          <p:cNvGrpSpPr/>
          <p:nvPr/>
        </p:nvGrpSpPr>
        <p:grpSpPr>
          <a:xfrm>
            <a:off x="6771952" y="1348818"/>
            <a:ext cx="238968" cy="284798"/>
            <a:chOff x="6771952" y="1360634"/>
            <a:chExt cx="238968" cy="284798"/>
          </a:xfrm>
        </p:grpSpPr>
        <p:sp>
          <p:nvSpPr>
            <p:cNvPr id="28" name="Google Shape;408;p5">
              <a:extLst>
                <a:ext uri="{FF2B5EF4-FFF2-40B4-BE49-F238E27FC236}">
                  <a16:creationId xmlns:a16="http://schemas.microsoft.com/office/drawing/2014/main" id="{34DD933F-8131-E53D-44AF-9D145105C55D}"/>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9" name="Google Shape;409;p5">
              <a:extLst>
                <a:ext uri="{FF2B5EF4-FFF2-40B4-BE49-F238E27FC236}">
                  <a16:creationId xmlns:a16="http://schemas.microsoft.com/office/drawing/2014/main" id="{4F7B4554-9560-09B9-047F-63D9C6AE805D}"/>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32" name="Elipse 31">
            <a:extLst>
              <a:ext uri="{FF2B5EF4-FFF2-40B4-BE49-F238E27FC236}">
                <a16:creationId xmlns:a16="http://schemas.microsoft.com/office/drawing/2014/main" id="{71E5D240-C7EB-7D86-1A68-4A88C211100F}"/>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6</a:t>
            </a:r>
          </a:p>
        </p:txBody>
      </p:sp>
      <p:sp>
        <p:nvSpPr>
          <p:cNvPr id="3" name="Título 78">
            <a:extLst>
              <a:ext uri="{FF2B5EF4-FFF2-40B4-BE49-F238E27FC236}">
                <a16:creationId xmlns:a16="http://schemas.microsoft.com/office/drawing/2014/main" id="{095166B1-BC79-0CF5-666A-C744928B5FF7}"/>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5" name="Slide Number Placeholder 4">
            <a:extLst>
              <a:ext uri="{FF2B5EF4-FFF2-40B4-BE49-F238E27FC236}">
                <a16:creationId xmlns:a16="http://schemas.microsoft.com/office/drawing/2014/main" id="{B177BDC5-5906-03CC-56B6-EB427C880C25}"/>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29</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1937C04E-59EB-822B-DCEE-C663C4427447}"/>
              </a:ext>
            </a:extLst>
          </p:cNvPr>
          <p:cNvGrpSpPr/>
          <p:nvPr/>
        </p:nvGrpSpPr>
        <p:grpSpPr>
          <a:xfrm>
            <a:off x="6331133" y="1290474"/>
            <a:ext cx="1106210" cy="430806"/>
            <a:chOff x="6331133" y="1293381"/>
            <a:chExt cx="1106210" cy="430806"/>
          </a:xfrm>
        </p:grpSpPr>
        <p:sp>
          <p:nvSpPr>
            <p:cNvPr id="10" name="Rectángulo: esquinas redondeadas 38">
              <a:extLst>
                <a:ext uri="{FF2B5EF4-FFF2-40B4-BE49-F238E27FC236}">
                  <a16:creationId xmlns:a16="http://schemas.microsoft.com/office/drawing/2014/main" id="{E84DD966-F750-9262-81A9-568B43EF8C27}"/>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1" name="Google Shape;417;p5" descr="{&quot;Key&quot;:&quot;POWER_USER_SHAPE_ICON&quot;,&quot;Value&quot;:&quot;POWER_USER_SHAPE_ICON_STYLE_1&quot;}">
              <a:extLst>
                <a:ext uri="{FF2B5EF4-FFF2-40B4-BE49-F238E27FC236}">
                  <a16:creationId xmlns:a16="http://schemas.microsoft.com/office/drawing/2014/main" id="{63B26F91-80D5-0DF5-8D75-42A76C9C6A73}"/>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1;p5">
              <a:extLst>
                <a:ext uri="{FF2B5EF4-FFF2-40B4-BE49-F238E27FC236}">
                  <a16:creationId xmlns:a16="http://schemas.microsoft.com/office/drawing/2014/main" id="{85EC23B4-9D80-89AA-B20C-6F90D67220CA}"/>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4" name="Google Shape;412;p5">
              <a:extLst>
                <a:ext uri="{FF2B5EF4-FFF2-40B4-BE49-F238E27FC236}">
                  <a16:creationId xmlns:a16="http://schemas.microsoft.com/office/drawing/2014/main" id="{8C9FDC63-C343-63EB-00E5-270BFDE2D985}"/>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3;p5">
              <a:extLst>
                <a:ext uri="{FF2B5EF4-FFF2-40B4-BE49-F238E27FC236}">
                  <a16:creationId xmlns:a16="http://schemas.microsoft.com/office/drawing/2014/main" id="{C2BC2599-5831-3529-AF48-FE7FF7E97788}"/>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4;p5">
              <a:extLst>
                <a:ext uri="{FF2B5EF4-FFF2-40B4-BE49-F238E27FC236}">
                  <a16:creationId xmlns:a16="http://schemas.microsoft.com/office/drawing/2014/main" id="{3E382CDC-0FE4-8D02-E419-404860FE36DA}"/>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15;p5">
              <a:extLst>
                <a:ext uri="{FF2B5EF4-FFF2-40B4-BE49-F238E27FC236}">
                  <a16:creationId xmlns:a16="http://schemas.microsoft.com/office/drawing/2014/main" id="{34F8113C-7BFF-7EB2-686C-207081D755E5}"/>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08;p5">
              <a:extLst>
                <a:ext uri="{FF2B5EF4-FFF2-40B4-BE49-F238E27FC236}">
                  <a16:creationId xmlns:a16="http://schemas.microsoft.com/office/drawing/2014/main" id="{37A82B46-6F77-188E-78E4-676E5D4282F6}"/>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3" name="Google Shape;409;p5">
              <a:extLst>
                <a:ext uri="{FF2B5EF4-FFF2-40B4-BE49-F238E27FC236}">
                  <a16:creationId xmlns:a16="http://schemas.microsoft.com/office/drawing/2014/main" id="{53866D5E-FAC6-41F8-A0D5-F712EEA1D7A4}"/>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aphicFrame>
        <p:nvGraphicFramePr>
          <p:cNvPr id="15" name="Tabla 14">
            <a:extLst>
              <a:ext uri="{FF2B5EF4-FFF2-40B4-BE49-F238E27FC236}">
                <a16:creationId xmlns:a16="http://schemas.microsoft.com/office/drawing/2014/main" id="{356D07B4-A2D2-12E9-29BD-9526A0B64723}"/>
              </a:ext>
            </a:extLst>
          </p:cNvPr>
          <p:cNvGraphicFramePr>
            <a:graphicFrameLocks noGrp="1"/>
          </p:cNvGraphicFramePr>
          <p:nvPr>
            <p:extLst>
              <p:ext uri="{D42A27DB-BD31-4B8C-83A1-F6EECF244321}">
                <p14:modId xmlns:p14="http://schemas.microsoft.com/office/powerpoint/2010/main" val="3046982917"/>
              </p:ext>
            </p:extLst>
          </p:nvPr>
        </p:nvGraphicFramePr>
        <p:xfrm>
          <a:off x="272763" y="7365073"/>
          <a:ext cx="7036452" cy="2391960"/>
        </p:xfrm>
        <a:graphic>
          <a:graphicData uri="http://schemas.openxmlformats.org/drawingml/2006/table">
            <a:tbl>
              <a:tblPr firstRow="1" bandRow="1">
                <a:tableStyleId>{5C22544A-7EE6-4342-B048-85BDC9FD1C3A}</a:tableStyleId>
              </a:tblPr>
              <a:tblGrid>
                <a:gridCol w="3518226">
                  <a:extLst>
                    <a:ext uri="{9D8B030D-6E8A-4147-A177-3AD203B41FA5}">
                      <a16:colId xmlns:a16="http://schemas.microsoft.com/office/drawing/2014/main" val="151453136"/>
                    </a:ext>
                  </a:extLst>
                </a:gridCol>
                <a:gridCol w="3518226">
                  <a:extLst>
                    <a:ext uri="{9D8B030D-6E8A-4147-A177-3AD203B41FA5}">
                      <a16:colId xmlns:a16="http://schemas.microsoft.com/office/drawing/2014/main" val="2024194096"/>
                    </a:ext>
                  </a:extLst>
                </a:gridCol>
              </a:tblGrid>
              <a:tr h="273600">
                <a:tc>
                  <a:txBody>
                    <a:bodyPr/>
                    <a:lstStyle/>
                    <a:p>
                      <a:pPr marL="0" indent="0" algn="ctr">
                        <a:buNone/>
                      </a:pPr>
                      <a:r>
                        <a:rPr lang="en-GB" sz="1100" b="1">
                          <a:latin typeface="Arial" panose="020B0604020202020204" pitchFamily="34" charset="0"/>
                          <a:cs typeface="Arial" panose="020B0604020202020204" pitchFamily="34" charset="0"/>
                        </a:rPr>
                        <a:t>Knowledge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03864"/>
                    </a:solidFill>
                  </a:tcPr>
                </a:tc>
                <a:tc>
                  <a:txBody>
                    <a:bodyPr/>
                    <a:lstStyle/>
                    <a:p>
                      <a:pPr marL="0" indent="0" algn="ctr">
                        <a:buNone/>
                      </a:pPr>
                      <a:r>
                        <a:rPr lang="en-GB" sz="1100" b="1">
                          <a:latin typeface="Arial" panose="020B0604020202020204" pitchFamily="34" charset="0"/>
                          <a:cs typeface="Arial" panose="020B0604020202020204" pitchFamily="34" charset="0"/>
                        </a:rPr>
                        <a:t>Ability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554254028"/>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clinical governance and professional context</a:t>
                      </a:r>
                      <a:r>
                        <a:rPr lang="en-GB" sz="1100" u="none" kern="1200">
                          <a:solidFill>
                            <a:schemeClr val="dk1"/>
                          </a:solidFill>
                          <a:effectLst/>
                          <a:latin typeface="Arial" panose="020B0604020202020204" pitchFamily="34" charset="0"/>
                          <a:ea typeface="+mn-ea"/>
                          <a:cs typeface="Arial" panose="020B0604020202020204" pitchFamily="34" charset="0"/>
                        </a:rPr>
                        <a:t> in relation to digital practice, including the </a:t>
                      </a:r>
                      <a:r>
                        <a:rPr lang="en-GB" sz="1100" b="1" kern="1200">
                          <a:solidFill>
                            <a:srgbClr val="000000"/>
                          </a:solidFill>
                          <a:latin typeface="Arial" panose="020B0604020202020204" pitchFamily="34" charset="0"/>
                          <a:ea typeface="+mn-ea"/>
                          <a:cs typeface="Arial" panose="020B0604020202020204" pitchFamily="34" charset="0"/>
                        </a:rPr>
                        <a:t>legal frameworks</a:t>
                      </a:r>
                      <a:r>
                        <a:rPr lang="en-GB" sz="1100" u="none" kern="1200">
                          <a:solidFill>
                            <a:schemeClr val="dk1"/>
                          </a:solidFill>
                          <a:effectLst/>
                          <a:latin typeface="Arial" panose="020B0604020202020204" pitchFamily="34" charset="0"/>
                          <a:ea typeface="+mn-ea"/>
                          <a:cs typeface="Arial" panose="020B0604020202020204" pitchFamily="34" charset="0"/>
                        </a:rPr>
                        <a:t> for practice, </a:t>
                      </a:r>
                      <a:r>
                        <a:rPr lang="en-GB" sz="1100" b="1" kern="1200">
                          <a:solidFill>
                            <a:srgbClr val="000000"/>
                          </a:solidFill>
                          <a:latin typeface="Arial" panose="020B0604020202020204" pitchFamily="34" charset="0"/>
                          <a:ea typeface="+mn-ea"/>
                          <a:cs typeface="Arial" panose="020B0604020202020204" pitchFamily="34" charset="0"/>
                        </a:rPr>
                        <a:t>clinical</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risk</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management</a:t>
                      </a:r>
                      <a:r>
                        <a:rPr lang="en-GB" sz="1100" u="none" kern="1200">
                          <a:solidFill>
                            <a:schemeClr val="dk1"/>
                          </a:solidFill>
                          <a:effectLst/>
                          <a:latin typeface="Arial" panose="020B0604020202020204" pitchFamily="34" charset="0"/>
                          <a:ea typeface="+mn-ea"/>
                          <a:cs typeface="Arial" panose="020B0604020202020204" pitchFamily="34" charset="0"/>
                        </a:rPr>
                        <a:t> and </a:t>
                      </a:r>
                      <a:r>
                        <a:rPr lang="en-GB" sz="1100" b="1" kern="1200">
                          <a:solidFill>
                            <a:srgbClr val="000000"/>
                          </a:solidFill>
                          <a:latin typeface="Arial" panose="020B0604020202020204" pitchFamily="34" charset="0"/>
                          <a:ea typeface="+mn-ea"/>
                          <a:cs typeface="Arial" panose="020B0604020202020204" pitchFamily="34" charset="0"/>
                        </a:rPr>
                        <a:t>clinical</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safety</a:t>
                      </a:r>
                      <a:r>
                        <a:rPr lang="en-GB" sz="1100" u="none" kern="1200">
                          <a:solidFill>
                            <a:schemeClr val="dk1"/>
                          </a:solidFill>
                          <a:effectLst/>
                          <a:latin typeface="Arial" panose="020B0604020202020204" pitchFamily="34" charset="0"/>
                          <a:ea typeface="+mn-ea"/>
                          <a:cs typeface="Arial" panose="020B0604020202020204" pitchFamily="34" charset="0"/>
                        </a:rPr>
                        <a:t> online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obtain</a:t>
                      </a:r>
                      <a:r>
                        <a:rPr lang="en-GB" sz="1100" u="none" kern="1200">
                          <a:solidFill>
                            <a:schemeClr val="dk1"/>
                          </a:solidFill>
                          <a:effectLst/>
                          <a:latin typeface="Arial" panose="020B0604020202020204" pitchFamily="34" charset="0"/>
                          <a:ea typeface="+mn-ea"/>
                          <a:cs typeface="Arial" panose="020B0604020202020204" pitchFamily="34" charset="0"/>
                        </a:rPr>
                        <a:t> the </a:t>
                      </a:r>
                      <a:r>
                        <a:rPr lang="en-GB" sz="1100" b="1" kern="1200">
                          <a:solidFill>
                            <a:srgbClr val="000000"/>
                          </a:solidFill>
                          <a:latin typeface="Arial" panose="020B0604020202020204" pitchFamily="34" charset="0"/>
                          <a:ea typeface="+mn-ea"/>
                          <a:cs typeface="Arial" panose="020B0604020202020204" pitchFamily="34" charset="0"/>
                        </a:rPr>
                        <a:t>client’s informed consent </a:t>
                      </a:r>
                      <a:r>
                        <a:rPr lang="en-GB" sz="1100" b="0" kern="1200">
                          <a:solidFill>
                            <a:srgbClr val="000000"/>
                          </a:solidFill>
                          <a:latin typeface="Arial" panose="020B0604020202020204" pitchFamily="34" charset="0"/>
                          <a:ea typeface="+mn-ea"/>
                          <a:cs typeface="Arial" panose="020B0604020202020204" pitchFamily="34" charset="0"/>
                        </a:rPr>
                        <a:t>to</a:t>
                      </a:r>
                      <a:r>
                        <a:rPr lang="en-GB" sz="1100" b="1" kern="1200">
                          <a:solidFill>
                            <a:srgbClr val="000000"/>
                          </a:solidFill>
                          <a:latin typeface="Arial" panose="020B0604020202020204" pitchFamily="34" charset="0"/>
                          <a:ea typeface="+mn-ea"/>
                          <a:cs typeface="Arial" panose="020B0604020202020204" pitchFamily="34" charset="0"/>
                        </a:rPr>
                        <a:t> </a:t>
                      </a:r>
                      <a:r>
                        <a:rPr lang="en-GB" sz="1100" u="none" kern="1200">
                          <a:solidFill>
                            <a:schemeClr val="dk1"/>
                          </a:solidFill>
                          <a:effectLst/>
                          <a:latin typeface="Arial" panose="020B0604020202020204" pitchFamily="34" charset="0"/>
                          <a:ea typeface="+mn-ea"/>
                          <a:cs typeface="Arial" panose="020B0604020202020204" pitchFamily="34" charset="0"/>
                        </a:rPr>
                        <a:t>digital work throughout the course of their contact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0032680"/>
                  </a:ext>
                </a:extLst>
              </a:tr>
              <a:tr h="337975">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100" b="0" kern="1200" dirty="0">
                          <a:solidFill>
                            <a:srgbClr val="000000"/>
                          </a:solidFill>
                          <a:latin typeface="Arial" panose="020B0604020202020204" pitchFamily="34" charset="0"/>
                          <a:ea typeface="+mn-ea"/>
                          <a:cs typeface="Arial" panose="020B0604020202020204" pitchFamily="34" charset="0"/>
                        </a:rPr>
                        <a:t>Knowledge</a:t>
                      </a:r>
                      <a:r>
                        <a:rPr lang="en-GB" sz="1100" u="none" kern="1200" dirty="0">
                          <a:solidFill>
                            <a:schemeClr val="dk1"/>
                          </a:solidFill>
                          <a:effectLst/>
                          <a:latin typeface="Arial" panose="020B0604020202020204" pitchFamily="34" charset="0"/>
                          <a:ea typeface="+mn-ea"/>
                          <a:cs typeface="Arial" panose="020B0604020202020204" pitchFamily="34" charset="0"/>
                        </a:rPr>
                        <a:t> of </a:t>
                      </a:r>
                      <a:r>
                        <a:rPr lang="en-GB" sz="1100" b="1" kern="1200" dirty="0">
                          <a:solidFill>
                            <a:srgbClr val="000000"/>
                          </a:solidFill>
                          <a:latin typeface="Arial" panose="020B0604020202020204" pitchFamily="34" charset="0"/>
                          <a:ea typeface="+mn-ea"/>
                          <a:cs typeface="Arial" panose="020B0604020202020204" pitchFamily="34" charset="0"/>
                        </a:rPr>
                        <a:t>information governance and legal context of information storage and sharing </a:t>
                      </a:r>
                      <a:r>
                        <a:rPr lang="en-GB" sz="1100" u="none" kern="1200" dirty="0">
                          <a:solidFill>
                            <a:schemeClr val="dk1"/>
                          </a:solidFill>
                          <a:effectLst/>
                          <a:latin typeface="Arial" panose="020B0604020202020204" pitchFamily="34" charset="0"/>
                          <a:ea typeface="+mn-ea"/>
                          <a:cs typeface="Arial" panose="020B0604020202020204" pitchFamily="34" charset="0"/>
                        </a:rPr>
                        <a:t>-including the Data Protection Act</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follow organisational policie</a:t>
                      </a:r>
                      <a:r>
                        <a:rPr lang="en-GB" sz="1100" u="none" kern="1200">
                          <a:solidFill>
                            <a:schemeClr val="dk1"/>
                          </a:solidFill>
                          <a:effectLst/>
                          <a:latin typeface="Arial" panose="020B0604020202020204" pitchFamily="34" charset="0"/>
                          <a:ea typeface="+mn-ea"/>
                          <a:cs typeface="Arial" panose="020B0604020202020204" pitchFamily="34" charset="0"/>
                        </a:rPr>
                        <a:t>s and </a:t>
                      </a:r>
                      <a:r>
                        <a:rPr lang="en-GB" sz="1100" b="1" kern="1200">
                          <a:solidFill>
                            <a:srgbClr val="000000"/>
                          </a:solidFill>
                          <a:latin typeface="Arial" panose="020B0604020202020204" pitchFamily="34" charset="0"/>
                          <a:ea typeface="+mn-ea"/>
                          <a:cs typeface="Arial" panose="020B0604020202020204" pitchFamily="34" charset="0"/>
                        </a:rPr>
                        <a:t>procedures</a:t>
                      </a:r>
                      <a:r>
                        <a:rPr lang="en-GB" sz="1100" u="none" kern="1200">
                          <a:solidFill>
                            <a:schemeClr val="dk1"/>
                          </a:solidFill>
                          <a:effectLst/>
                          <a:latin typeface="Arial" panose="020B0604020202020204" pitchFamily="34" charset="0"/>
                          <a:ea typeface="+mn-ea"/>
                          <a:cs typeface="Arial" panose="020B0604020202020204" pitchFamily="34" charset="0"/>
                        </a:rPr>
                        <a:t> regarding </a:t>
                      </a:r>
                      <a:r>
                        <a:rPr lang="en-GB" sz="1100" b="1" kern="1200">
                          <a:solidFill>
                            <a:srgbClr val="000000"/>
                          </a:solidFill>
                          <a:latin typeface="Arial" panose="020B0604020202020204" pitchFamily="34" charset="0"/>
                          <a:ea typeface="+mn-ea"/>
                          <a:cs typeface="Arial" panose="020B0604020202020204" pitchFamily="34" charset="0"/>
                        </a:rPr>
                        <a:t>information governance</a:t>
                      </a:r>
                      <a:r>
                        <a:rPr lang="en-GB" sz="1100" u="none" kern="1200">
                          <a:solidFill>
                            <a:schemeClr val="dk1"/>
                          </a:solidFill>
                          <a:effectLst/>
                          <a:latin typeface="Arial" panose="020B0604020202020204" pitchFamily="34" charset="0"/>
                          <a:ea typeface="+mn-ea"/>
                          <a:cs typeface="Arial" panose="020B0604020202020204" pitchFamily="34" charset="0"/>
                        </a:rPr>
                        <a:t>, including  </a:t>
                      </a:r>
                      <a:r>
                        <a:rPr lang="en-GB" sz="1100" b="1" kern="1200">
                          <a:solidFill>
                            <a:srgbClr val="000000"/>
                          </a:solidFill>
                          <a:latin typeface="Arial" panose="020B0604020202020204" pitchFamily="34" charset="0"/>
                          <a:ea typeface="+mn-ea"/>
                          <a:cs typeface="Arial" panose="020B0604020202020204" pitchFamily="34" charset="0"/>
                        </a:rPr>
                        <a:t>mandatory digital training</a:t>
                      </a:r>
                      <a:r>
                        <a:rPr lang="en-GB" sz="1100" u="none" kern="1200">
                          <a:solidFill>
                            <a:schemeClr val="dk1"/>
                          </a:solidFill>
                          <a:effectLst/>
                          <a:latin typeface="Arial" panose="020B0604020202020204" pitchFamily="34" charset="0"/>
                          <a:ea typeface="+mn-ea"/>
                          <a:cs typeface="Arial" panose="020B0604020202020204" pitchFamily="34" charset="0"/>
                        </a:rPr>
                        <a:t> (as required by NHS or other organisational/professional body)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996723655"/>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specific patient information and </a:t>
                      </a:r>
                      <a:r>
                        <a:rPr lang="en-GB" sz="1100" b="1" kern="1200">
                          <a:solidFill>
                            <a:srgbClr val="000000"/>
                          </a:solidFill>
                          <a:latin typeface="Arial" panose="020B0604020202020204" pitchFamily="34" charset="0"/>
                          <a:ea typeface="+mn-ea"/>
                          <a:cs typeface="Arial" panose="020B0604020202020204" pitchFamily="34" charset="0"/>
                        </a:rPr>
                        <a:t>digital record systems </a:t>
                      </a:r>
                      <a:r>
                        <a:rPr lang="en-GB" sz="1100" u="none" kern="1200">
                          <a:solidFill>
                            <a:schemeClr val="dk1"/>
                          </a:solidFill>
                          <a:effectLst/>
                          <a:latin typeface="Arial" panose="020B0604020202020204" pitchFamily="34" charset="0"/>
                          <a:ea typeface="+mn-ea"/>
                          <a:cs typeface="Arial" panose="020B0604020202020204" pitchFamily="34" charset="0"/>
                        </a:rPr>
                        <a:t>used within one’s organisation</a:t>
                      </a:r>
                      <a:r>
                        <a:rPr lang="en-GB" sz="1100" b="0" u="none" kern="1200">
                          <a:solidFill>
                            <a:schemeClr val="dk1"/>
                          </a:solidFill>
                          <a:effectLst/>
                          <a:latin typeface="Arial" panose="020B0604020202020204" pitchFamily="34" charset="0"/>
                          <a:ea typeface="+mn-ea"/>
                          <a:cs typeface="Arial" panose="020B0604020202020204" pitchFamily="34" charset="0"/>
                        </a:rPr>
                        <a:t> and </a:t>
                      </a:r>
                      <a:r>
                        <a:rPr lang="en-GB" sz="1100" b="1" u="none" kern="1200">
                          <a:solidFill>
                            <a:schemeClr val="dk1"/>
                          </a:solidFill>
                          <a:effectLst/>
                          <a:latin typeface="Arial" panose="020B0604020202020204" pitchFamily="34" charset="0"/>
                          <a:ea typeface="+mn-ea"/>
                          <a:cs typeface="Arial" panose="020B0604020202020204" pitchFamily="34" charset="0"/>
                        </a:rPr>
                        <a:t>professional guidance </a:t>
                      </a:r>
                      <a:r>
                        <a:rPr lang="en-GB" sz="1100" u="none" kern="1200">
                          <a:solidFill>
                            <a:schemeClr val="dk1"/>
                          </a:solidFill>
                          <a:effectLst/>
                          <a:latin typeface="Arial" panose="020B0604020202020204" pitchFamily="34" charset="0"/>
                          <a:ea typeface="+mn-ea"/>
                          <a:cs typeface="Arial" panose="020B0604020202020204" pitchFamily="34" charset="0"/>
                        </a:rPr>
                        <a:t>regarding this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endParaRPr lang="en-GB" sz="1100" u="none" kern="1200" dirty="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6888196"/>
                  </a:ext>
                </a:extLst>
              </a:tr>
            </a:tbl>
          </a:graphicData>
        </a:graphic>
      </p:graphicFrame>
    </p:spTree>
    <p:extLst>
      <p:ext uri="{BB962C8B-B14F-4D97-AF65-F5344CB8AC3E}">
        <p14:creationId xmlns:p14="http://schemas.microsoft.com/office/powerpoint/2010/main" val="138589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Index</a:t>
            </a:r>
          </a:p>
        </p:txBody>
      </p:sp>
      <p:sp>
        <p:nvSpPr>
          <p:cNvPr id="7" name="Slide Number Placeholder 4">
            <a:extLst>
              <a:ext uri="{FF2B5EF4-FFF2-40B4-BE49-F238E27FC236}">
                <a16:creationId xmlns:a16="http://schemas.microsoft.com/office/drawing/2014/main" id="{BB56FB37-E13C-2460-3AEA-C28A7677C7B6}"/>
              </a:ext>
            </a:extLst>
          </p:cNvPr>
          <p:cNvSpPr txBox="1">
            <a:spLocks/>
          </p:cNvSpPr>
          <p:nvPr/>
        </p:nvSpPr>
        <p:spPr>
          <a:xfrm>
            <a:off x="5510712" y="988359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992"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025091CC-AF21-521A-40EB-7D20DD89C13C}"/>
              </a:ext>
            </a:extLst>
          </p:cNvPr>
          <p:cNvGraphicFramePr>
            <a:graphicFrameLocks noGrp="1"/>
          </p:cNvGraphicFramePr>
          <p:nvPr>
            <p:extLst>
              <p:ext uri="{D42A27DB-BD31-4B8C-83A1-F6EECF244321}">
                <p14:modId xmlns:p14="http://schemas.microsoft.com/office/powerpoint/2010/main" val="16008784"/>
              </p:ext>
            </p:extLst>
          </p:nvPr>
        </p:nvGraphicFramePr>
        <p:xfrm>
          <a:off x="354576" y="1529586"/>
          <a:ext cx="6652614" cy="7455408"/>
        </p:xfrm>
        <a:graphic>
          <a:graphicData uri="http://schemas.openxmlformats.org/drawingml/2006/table">
            <a:tbl>
              <a:tblPr firstRow="1" bandRow="1">
                <a:tableStyleId>{5C22544A-7EE6-4342-B048-85BDC9FD1C3A}</a:tableStyleId>
              </a:tblPr>
              <a:tblGrid>
                <a:gridCol w="335188">
                  <a:extLst>
                    <a:ext uri="{9D8B030D-6E8A-4147-A177-3AD203B41FA5}">
                      <a16:colId xmlns:a16="http://schemas.microsoft.com/office/drawing/2014/main" val="3958238560"/>
                    </a:ext>
                  </a:extLst>
                </a:gridCol>
                <a:gridCol w="5626815">
                  <a:extLst>
                    <a:ext uri="{9D8B030D-6E8A-4147-A177-3AD203B41FA5}">
                      <a16:colId xmlns:a16="http://schemas.microsoft.com/office/drawing/2014/main" val="2377103975"/>
                    </a:ext>
                  </a:extLst>
                </a:gridCol>
                <a:gridCol w="690611">
                  <a:extLst>
                    <a:ext uri="{9D8B030D-6E8A-4147-A177-3AD203B41FA5}">
                      <a16:colId xmlns:a16="http://schemas.microsoft.com/office/drawing/2014/main" val="3818577252"/>
                    </a:ext>
                  </a:extLst>
                </a:gridCol>
              </a:tblGrid>
              <a:tr h="475488">
                <a:tc>
                  <a:txBody>
                    <a:bodyPr/>
                    <a:lstStyle/>
                    <a:p>
                      <a:r>
                        <a:rPr lang="en-GB" sz="1400" b="1">
                          <a:solidFill>
                            <a:srgbClr val="0F1C50"/>
                          </a:solidFill>
                          <a:latin typeface="Arial" panose="020B0604020202020204" pitchFamily="34" charset="0"/>
                          <a:ea typeface="Open Sans" panose="020B0606030504020204" pitchFamily="34" charset="0"/>
                          <a:cs typeface="Arial" panose="020B0604020202020204" pitchFamily="34" charset="0"/>
                        </a:rPr>
                        <a:t>1.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Introduction and objectives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1561585"/>
                  </a:ext>
                </a:extLst>
              </a:tr>
              <a:tr h="475488">
                <a:tc>
                  <a:txBody>
                    <a:bodyPr/>
                    <a:lstStyle/>
                    <a:p>
                      <a:endParaRPr lang="en-GB" sz="1400" b="1">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1.1 General context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5192830"/>
                  </a:ext>
                </a:extLst>
              </a:tr>
              <a:tr h="475488">
                <a:tc>
                  <a:txBody>
                    <a:bodyPr/>
                    <a:lstStyle/>
                    <a:p>
                      <a:endParaRPr lang="en-GB" sz="1400" b="1">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1.2 Objectives of Deliverable 1</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6864849"/>
                  </a:ext>
                </a:extLst>
              </a:tr>
              <a:tr h="475488">
                <a:tc>
                  <a:txBody>
                    <a:bodyPr/>
                    <a:lstStyle/>
                    <a:p>
                      <a:r>
                        <a:rPr lang="en-GB" sz="1400" b="1">
                          <a:solidFill>
                            <a:srgbClr val="0F1C50"/>
                          </a:solidFill>
                          <a:latin typeface="Arial" panose="020B0604020202020204" pitchFamily="34" charset="0"/>
                          <a:ea typeface="Open Sans" panose="020B0606030504020204" pitchFamily="34" charset="0"/>
                          <a:cs typeface="Arial" panose="020B0604020202020204" pitchFamily="34" charset="0"/>
                        </a:rPr>
                        <a:t>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Methodology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33916917"/>
                  </a:ext>
                </a:extLst>
              </a:tr>
              <a:tr h="475488">
                <a:tc>
                  <a:txBody>
                    <a:bodyPr/>
                    <a:lstStyle/>
                    <a:p>
                      <a:endParaRPr lang="en-GB" sz="1400" b="1">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2.1 Methodology followed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3998894"/>
                  </a:ext>
                </a:extLst>
              </a:tr>
              <a:tr h="475488">
                <a:tc>
                  <a:txBody>
                    <a:bodyPr/>
                    <a:lstStyle/>
                    <a:p>
                      <a:endParaRPr lang="en-GB" sz="1400" b="1">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2.2 Structure of the thematic fiches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9345629"/>
                  </a:ext>
                </a:extLst>
              </a:tr>
              <a:tr h="475488">
                <a:tc>
                  <a:txBody>
                    <a:bodyPr/>
                    <a:lstStyle/>
                    <a:p>
                      <a:r>
                        <a:rPr lang="en-GB" sz="1400" b="1">
                          <a:solidFill>
                            <a:srgbClr val="0F1C50"/>
                          </a:solidFill>
                          <a:latin typeface="Arial" panose="020B0604020202020204" pitchFamily="34" charset="0"/>
                          <a:ea typeface="Open Sans" panose="020B0606030504020204" pitchFamily="34" charset="0"/>
                          <a:cs typeface="Arial" panose="020B0604020202020204" pitchFamily="34" charset="0"/>
                        </a:rPr>
                        <a:t>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Analysis of good practices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0659848"/>
                  </a:ext>
                </a:extLst>
              </a:tr>
              <a:tr h="475488">
                <a:tc>
                  <a:txBody>
                    <a:bodyPr/>
                    <a:lstStyle/>
                    <a:p>
                      <a:endParaRPr lang="en-GB" sz="1400" b="1">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3.1 Selected initiatives</a:t>
                      </a:r>
                    </a:p>
                    <a:p>
                      <a:pPr marL="704850" indent="-342900">
                        <a:buAutoNum type="arabicPeriod"/>
                      </a:pPr>
                      <a:r>
                        <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rPr>
                        <a:t>HITCOMP</a:t>
                      </a:r>
                    </a:p>
                    <a:p>
                      <a:pPr marL="704850" indent="-342900">
                        <a:buAutoNum type="arabicPeriod"/>
                      </a:pPr>
                      <a:r>
                        <a:rPr lang="en-GB" sz="1400" b="0" i="1" noProof="0">
                          <a:solidFill>
                            <a:srgbClr val="0F1C50"/>
                          </a:solidFill>
                          <a:latin typeface="Arial" panose="020B0604020202020204" pitchFamily="34" charset="0"/>
                          <a:ea typeface="Open Sans" panose="020B0606030504020204" pitchFamily="34" charset="0"/>
                          <a:cs typeface="Arial" panose="020B0604020202020204" pitchFamily="34" charset="0"/>
                        </a:rPr>
                        <a:t>Numérique en santé Référentiel socle et transversal de compétences</a:t>
                      </a:r>
                    </a:p>
                    <a:p>
                      <a:pPr marL="704850" indent="-342900">
                        <a:buAutoNum type="arabicPeriod"/>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A Health and Care Digital Capabilities Framework </a:t>
                      </a:r>
                    </a:p>
                    <a:p>
                      <a:pPr marL="704850" indent="-342900">
                        <a:buAutoNum type="arabicPeriod"/>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COMPDIG – Salut</a:t>
                      </a:r>
                    </a:p>
                    <a:p>
                      <a:pPr marL="704850" indent="-342900">
                        <a:buAutoNum type="arabicPeriod"/>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IKANOS</a:t>
                      </a:r>
                    </a:p>
                    <a:p>
                      <a:pPr marL="704850" indent="-342900">
                        <a:buAutoNum type="arabicPeriod"/>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Psychological Practitioners Digital Competence Framework </a:t>
                      </a:r>
                    </a:p>
                    <a:p>
                      <a:pPr marL="704850" indent="-342900">
                        <a:buAutoNum type="arabicPeriod"/>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Fraunhofer Academy</a:t>
                      </a:r>
                    </a:p>
                    <a:p>
                      <a:pPr marL="704850" indent="-342900">
                        <a:buAutoNum type="arabicPeriod"/>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eitHealth Digital Health Transformation Academy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7</a:t>
                      </a:r>
                    </a:p>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8</a:t>
                      </a:r>
                    </a:p>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13</a:t>
                      </a:r>
                    </a:p>
                    <a:p>
                      <a:pPr marL="180975" indent="0" algn="r">
                        <a:buNone/>
                      </a:pPr>
                      <a:endPar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endParaRPr>
                    </a:p>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15</a:t>
                      </a:r>
                    </a:p>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19</a:t>
                      </a:r>
                    </a:p>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24</a:t>
                      </a:r>
                    </a:p>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28</a:t>
                      </a:r>
                    </a:p>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34</a:t>
                      </a:r>
                    </a:p>
                    <a:p>
                      <a:pPr marL="180975" indent="0" algn="r">
                        <a:buNone/>
                      </a:pPr>
                      <a:r>
                        <a:rPr lang="en-GB" sz="1400" b="0" i="0" noProof="0">
                          <a:solidFill>
                            <a:srgbClr val="0F1C50"/>
                          </a:solidFill>
                          <a:latin typeface="Arial" panose="020B0604020202020204" pitchFamily="34" charset="0"/>
                          <a:ea typeface="Open Sans" panose="020B0606030504020204" pitchFamily="34" charset="0"/>
                          <a:cs typeface="Arial" panose="020B0604020202020204" pitchFamily="34" charset="0"/>
                        </a:rPr>
                        <a:t>36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7585959"/>
                  </a:ext>
                </a:extLst>
              </a:tr>
              <a:tr h="475488">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en-GB" sz="1400" b="1">
                          <a:solidFill>
                            <a:srgbClr val="0F1C50"/>
                          </a:solidFill>
                          <a:latin typeface="Arial" panose="020B0604020202020204" pitchFamily="34" charset="0"/>
                          <a:ea typeface="Open Sans" panose="020B0606030504020204" pitchFamily="34" charset="0"/>
                          <a:cs typeface="Arial" panose="020B0604020202020204" pitchFamily="34" charset="0"/>
                        </a:rPr>
                        <a:t>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Conclusions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39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3853443"/>
                  </a:ext>
                </a:extLst>
              </a:tr>
              <a:tr h="475488">
                <a:tc>
                  <a:txBody>
                    <a:bodyPr/>
                    <a:lstStyle/>
                    <a:p>
                      <a:r>
                        <a:rPr lang="en-GB" sz="1400" b="1">
                          <a:solidFill>
                            <a:srgbClr val="0F1C50"/>
                          </a:solidFill>
                          <a:latin typeface="Arial" panose="020B0604020202020204" pitchFamily="34" charset="0"/>
                          <a:ea typeface="Open Sans" panose="020B0606030504020204" pitchFamily="34" charset="0"/>
                          <a:cs typeface="Arial" panose="020B0604020202020204" pitchFamily="34" charset="0"/>
                        </a:rPr>
                        <a:t>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Bibliography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395" rtl="0" eaLnBrk="1" fontAlgn="auto" latinLnBrk="0" hangingPunct="1">
                        <a:lnSpc>
                          <a:spcPct val="100000"/>
                        </a:lnSpc>
                        <a:spcBef>
                          <a:spcPts val="0"/>
                        </a:spcBef>
                        <a:spcAft>
                          <a:spcPts val="0"/>
                        </a:spcAft>
                        <a:buClrTx/>
                        <a:buSzTx/>
                        <a:buFontTx/>
                        <a:buNone/>
                        <a:tabLst/>
                        <a:defRPr/>
                      </a:pPr>
                      <a:r>
                        <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rPr>
                        <a:t>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7497655"/>
                  </a:ext>
                </a:extLst>
              </a:tr>
              <a:tr h="475488">
                <a:tc>
                  <a:txBody>
                    <a:bodyPr/>
                    <a:lstStyle/>
                    <a:p>
                      <a:endParaRPr lang="en-GB" sz="1400" b="1">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endPar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395" rtl="0" eaLnBrk="1" fontAlgn="auto" latinLnBrk="0" hangingPunct="1">
                        <a:lnSpc>
                          <a:spcPct val="100000"/>
                        </a:lnSpc>
                        <a:spcBef>
                          <a:spcPts val="0"/>
                        </a:spcBef>
                        <a:spcAft>
                          <a:spcPts val="0"/>
                        </a:spcAft>
                        <a:buClrTx/>
                        <a:buSzTx/>
                        <a:buFontTx/>
                        <a:buNone/>
                        <a:tabLst/>
                        <a:defRPr/>
                      </a:pPr>
                      <a:endPar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4198213"/>
                  </a:ext>
                </a:extLst>
              </a:tr>
              <a:tr h="475488">
                <a:tc>
                  <a:txBody>
                    <a:bodyPr/>
                    <a:lstStyle/>
                    <a:p>
                      <a:endParaRPr lang="en-GB" sz="1400" b="1">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395" rtl="0" eaLnBrk="1" fontAlgn="auto" latinLnBrk="0" hangingPunct="1">
                        <a:lnSpc>
                          <a:spcPct val="100000"/>
                        </a:lnSpc>
                        <a:spcBef>
                          <a:spcPts val="0"/>
                        </a:spcBef>
                        <a:spcAft>
                          <a:spcPts val="0"/>
                        </a:spcAft>
                        <a:buClrTx/>
                        <a:buSzTx/>
                        <a:buFontTx/>
                        <a:buNone/>
                        <a:tabLst/>
                        <a:defRPr/>
                      </a:pPr>
                      <a:endParaRPr lang="en-GB" sz="1400" b="0" noProof="0">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395" rtl="0" eaLnBrk="1" fontAlgn="auto" latinLnBrk="0" hangingPunct="1">
                        <a:lnSpc>
                          <a:spcPct val="100000"/>
                        </a:lnSpc>
                        <a:spcBef>
                          <a:spcPts val="0"/>
                        </a:spcBef>
                        <a:spcAft>
                          <a:spcPts val="0"/>
                        </a:spcAft>
                        <a:buClrTx/>
                        <a:buSzTx/>
                        <a:buFontTx/>
                        <a:buNone/>
                        <a:tabLst/>
                        <a:defRPr/>
                      </a:pPr>
                      <a:endParaRPr lang="en-GB" sz="1400" b="1" noProof="0">
                        <a:solidFill>
                          <a:srgbClr val="0F1C50"/>
                        </a:solidFill>
                        <a:latin typeface="Arial" panose="020B0604020202020204" pitchFamily="34" charset="0"/>
                        <a:ea typeface="Open Sans" panose="020B0606030504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8316173"/>
                  </a:ext>
                </a:extLst>
              </a:tr>
            </a:tbl>
          </a:graphicData>
        </a:graphic>
      </p:graphicFrame>
    </p:spTree>
    <p:extLst>
      <p:ext uri="{BB962C8B-B14F-4D97-AF65-F5344CB8AC3E}">
        <p14:creationId xmlns:p14="http://schemas.microsoft.com/office/powerpoint/2010/main" val="94972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(III)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54988"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lvl="1" indent="-228600" algn="just" defTabSz="970138" fontAlgn="base">
              <a:lnSpc>
                <a:spcPct val="150000"/>
              </a:lnSpc>
              <a:spcAft>
                <a:spcPts val="781"/>
              </a:spcAft>
              <a:buFont typeface="+mj-lt"/>
              <a:buAutoNum type="arabicPeriod" startAt="3"/>
              <a:defRPr/>
            </a:pPr>
            <a:r>
              <a:rPr lang="en-GB" sz="1200" b="1" dirty="0">
                <a:solidFill>
                  <a:srgbClr val="2E75B6"/>
                </a:solidFill>
                <a:latin typeface="Arial" panose="020B0604020202020204" pitchFamily="34" charset="0"/>
                <a:ea typeface="Times New Roman" panose="02020603050405020304" pitchFamily="18" charset="0"/>
                <a:cs typeface="Arial" panose="020B0604020202020204" pitchFamily="34" charset="0"/>
              </a:rPr>
              <a:t>Assessment &amp; Formulation</a:t>
            </a: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rgbClr val="2E75B6"/>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endParaRPr lang="en-GB" sz="1200" b="1" dirty="0">
              <a:solidFill>
                <a:schemeClr val="accent6">
                  <a:lumMod val="50000"/>
                </a:schemeClr>
              </a:solidFill>
              <a:latin typeface="Arial" panose="020B0604020202020204" pitchFamily="34"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3"/>
              <a:defRPr/>
            </a:pPr>
            <a:r>
              <a:rPr lang="en-GB" sz="1200" b="1" dirty="0">
                <a:solidFill>
                  <a:schemeClr val="accent6">
                    <a:lumMod val="50000"/>
                  </a:schemeClr>
                </a:solidFill>
                <a:latin typeface="Arial" panose="020B0604020202020204" pitchFamily="34" charset="0"/>
                <a:cs typeface="Arial" panose="020B0604020202020204" pitchFamily="34" charset="0"/>
              </a:rPr>
              <a:t>Evaluation and Research</a:t>
            </a: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2" name="Tabla 11">
            <a:extLst>
              <a:ext uri="{FF2B5EF4-FFF2-40B4-BE49-F238E27FC236}">
                <a16:creationId xmlns:a16="http://schemas.microsoft.com/office/drawing/2014/main" id="{CDE5B05F-812F-3B02-ABCE-C8138DCF1197}"/>
              </a:ext>
            </a:extLst>
          </p:cNvPr>
          <p:cNvGraphicFramePr>
            <a:graphicFrameLocks noGrp="1"/>
          </p:cNvGraphicFramePr>
          <p:nvPr>
            <p:extLst>
              <p:ext uri="{D42A27DB-BD31-4B8C-83A1-F6EECF244321}">
                <p14:modId xmlns:p14="http://schemas.microsoft.com/office/powerpoint/2010/main" val="1922641336"/>
              </p:ext>
            </p:extLst>
          </p:nvPr>
        </p:nvGraphicFramePr>
        <p:xfrm>
          <a:off x="261611" y="2460164"/>
          <a:ext cx="7036452" cy="4098840"/>
        </p:xfrm>
        <a:graphic>
          <a:graphicData uri="http://schemas.openxmlformats.org/drawingml/2006/table">
            <a:tbl>
              <a:tblPr firstRow="1" bandRow="1">
                <a:tableStyleId>{5C22544A-7EE6-4342-B048-85BDC9FD1C3A}</a:tableStyleId>
              </a:tblPr>
              <a:tblGrid>
                <a:gridCol w="3518226">
                  <a:extLst>
                    <a:ext uri="{9D8B030D-6E8A-4147-A177-3AD203B41FA5}">
                      <a16:colId xmlns:a16="http://schemas.microsoft.com/office/drawing/2014/main" val="4163206487"/>
                    </a:ext>
                  </a:extLst>
                </a:gridCol>
                <a:gridCol w="3518226">
                  <a:extLst>
                    <a:ext uri="{9D8B030D-6E8A-4147-A177-3AD203B41FA5}">
                      <a16:colId xmlns:a16="http://schemas.microsoft.com/office/drawing/2014/main" val="376344879"/>
                    </a:ext>
                  </a:extLst>
                </a:gridCol>
              </a:tblGrid>
              <a:tr h="273600">
                <a:tc>
                  <a:txBody>
                    <a:bodyPr/>
                    <a:lstStyle/>
                    <a:p>
                      <a:pPr marL="0" indent="0" algn="ctr">
                        <a:buNone/>
                      </a:pPr>
                      <a:r>
                        <a:rPr lang="en-GB" sz="1100" b="1">
                          <a:latin typeface="Arial" panose="020B0604020202020204" pitchFamily="34" charset="0"/>
                          <a:cs typeface="Arial" panose="020B0604020202020204" pitchFamily="34" charset="0"/>
                        </a:rPr>
                        <a:t>Knowledge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2E75B6"/>
                    </a:solidFill>
                  </a:tcPr>
                </a:tc>
                <a:tc>
                  <a:txBody>
                    <a:bodyPr/>
                    <a:lstStyle/>
                    <a:p>
                      <a:pPr marL="0" indent="0" algn="ctr">
                        <a:buNone/>
                      </a:pPr>
                      <a:r>
                        <a:rPr lang="en-GB" sz="1100" b="1">
                          <a:latin typeface="Arial" panose="020B0604020202020204" pitchFamily="34" charset="0"/>
                          <a:cs typeface="Arial" panose="020B0604020202020204" pitchFamily="34" charset="0"/>
                        </a:rPr>
                        <a:t>Ability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834278392"/>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clinical safety issues</a:t>
                      </a:r>
                      <a:r>
                        <a:rPr lang="en-GB" sz="1100" u="none" kern="1200">
                          <a:solidFill>
                            <a:schemeClr val="dk1"/>
                          </a:solidFill>
                          <a:effectLst/>
                          <a:latin typeface="Arial" panose="020B0604020202020204" pitchFamily="34" charset="0"/>
                          <a:ea typeface="+mn-ea"/>
                          <a:cs typeface="Arial" panose="020B0604020202020204" pitchFamily="34" charset="0"/>
                        </a:rPr>
                        <a:t> (risk) associated with </a:t>
                      </a:r>
                      <a:r>
                        <a:rPr lang="en-GB" sz="1100" b="1" kern="1200">
                          <a:solidFill>
                            <a:srgbClr val="000000"/>
                          </a:solidFill>
                          <a:latin typeface="Arial" panose="020B0604020202020204" pitchFamily="34" charset="0"/>
                          <a:ea typeface="+mn-ea"/>
                          <a:cs typeface="Arial" panose="020B0604020202020204" pitchFamily="34" charset="0"/>
                        </a:rPr>
                        <a:t>digital/remote therapeutic work</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select</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online psychological assessments </a:t>
                      </a:r>
                      <a:r>
                        <a:rPr lang="en-GB" sz="1100" u="none" kern="1200">
                          <a:solidFill>
                            <a:schemeClr val="dk1"/>
                          </a:solidFill>
                          <a:effectLst/>
                          <a:latin typeface="Arial" panose="020B0604020202020204" pitchFamily="34" charset="0"/>
                          <a:ea typeface="+mn-ea"/>
                          <a:cs typeface="Arial" panose="020B0604020202020204" pitchFamily="34" charset="0"/>
                        </a:rPr>
                        <a:t>that are </a:t>
                      </a:r>
                      <a:r>
                        <a:rPr lang="en-GB" sz="1100" b="1" kern="1200">
                          <a:solidFill>
                            <a:srgbClr val="000000"/>
                          </a:solidFill>
                          <a:latin typeface="Arial" panose="020B0604020202020204" pitchFamily="34" charset="0"/>
                          <a:ea typeface="+mn-ea"/>
                          <a:cs typeface="Arial" panose="020B0604020202020204" pitchFamily="34" charset="0"/>
                        </a:rPr>
                        <a:t>suitable</a:t>
                      </a:r>
                      <a:r>
                        <a:rPr lang="en-GB" sz="1100" u="none" kern="1200">
                          <a:solidFill>
                            <a:schemeClr val="dk1"/>
                          </a:solidFill>
                          <a:effectLst/>
                          <a:latin typeface="Arial" panose="020B0604020202020204" pitchFamily="34" charset="0"/>
                          <a:ea typeface="+mn-ea"/>
                          <a:cs typeface="Arial" panose="020B0604020202020204" pitchFamily="34" charset="0"/>
                        </a:rPr>
                        <a:t> for </a:t>
                      </a:r>
                      <a:r>
                        <a:rPr lang="en-GB" sz="1100" b="1" kern="1200">
                          <a:solidFill>
                            <a:srgbClr val="000000"/>
                          </a:solidFill>
                          <a:latin typeface="Arial" panose="020B0604020202020204" pitchFamily="34" charset="0"/>
                          <a:ea typeface="+mn-ea"/>
                          <a:cs typeface="Arial" panose="020B0604020202020204" pitchFamily="34" charset="0"/>
                        </a:rPr>
                        <a:t>remote administration</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788577331"/>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opportunities and limitations </a:t>
                      </a:r>
                      <a:r>
                        <a:rPr lang="en-GB" sz="1100" u="none" kern="1200">
                          <a:solidFill>
                            <a:schemeClr val="dk1"/>
                          </a:solidFill>
                          <a:effectLst/>
                          <a:latin typeface="Arial" panose="020B0604020202020204" pitchFamily="34" charset="0"/>
                          <a:ea typeface="+mn-ea"/>
                          <a:cs typeface="Arial" panose="020B0604020202020204" pitchFamily="34" charset="0"/>
                        </a:rPr>
                        <a:t>of these </a:t>
                      </a:r>
                      <a:r>
                        <a:rPr lang="en-GB" sz="1100" b="1" kern="1200">
                          <a:solidFill>
                            <a:srgbClr val="000000"/>
                          </a:solidFill>
                          <a:latin typeface="Arial" panose="020B0604020202020204" pitchFamily="34" charset="0"/>
                          <a:ea typeface="+mn-ea"/>
                          <a:cs typeface="Arial" panose="020B0604020202020204" pitchFamily="34" charset="0"/>
                        </a:rPr>
                        <a:t>technologies</a:t>
                      </a:r>
                      <a:r>
                        <a:rPr lang="en-GB" sz="1100" u="none" kern="1200">
                          <a:solidFill>
                            <a:schemeClr val="dk1"/>
                          </a:solidFill>
                          <a:effectLst/>
                          <a:latin typeface="Arial" panose="020B0604020202020204" pitchFamily="34" charset="0"/>
                          <a:ea typeface="+mn-ea"/>
                          <a:cs typeface="Arial" panose="020B0604020202020204" pitchFamily="34" charset="0"/>
                        </a:rPr>
                        <a:t> related to </a:t>
                      </a:r>
                      <a:r>
                        <a:rPr lang="en-GB" sz="1100" b="1" kern="1200">
                          <a:solidFill>
                            <a:srgbClr val="000000"/>
                          </a:solidFill>
                          <a:latin typeface="Arial" panose="020B0604020202020204" pitchFamily="34" charset="0"/>
                          <a:ea typeface="+mn-ea"/>
                          <a:cs typeface="Arial" panose="020B0604020202020204" pitchFamily="34" charset="0"/>
                        </a:rPr>
                        <a:t>client factors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administer online psychological assessment tools</a:t>
                      </a:r>
                      <a:r>
                        <a:rPr lang="en-GB" sz="1100" u="none" kern="1200">
                          <a:solidFill>
                            <a:schemeClr val="dk1"/>
                          </a:solidFill>
                          <a:effectLst/>
                          <a:latin typeface="Arial" panose="020B0604020202020204" pitchFamily="34" charset="0"/>
                          <a:ea typeface="+mn-ea"/>
                          <a:cs typeface="Arial" panose="020B0604020202020204" pitchFamily="34" charset="0"/>
                        </a:rPr>
                        <a:t> via </a:t>
                      </a:r>
                      <a:r>
                        <a:rPr lang="en-GB" sz="1100" b="1" kern="1200">
                          <a:solidFill>
                            <a:srgbClr val="000000"/>
                          </a:solidFill>
                          <a:latin typeface="Arial" panose="020B0604020202020204" pitchFamily="34" charset="0"/>
                          <a:ea typeface="+mn-ea"/>
                          <a:cs typeface="Arial" panose="020B0604020202020204" pitchFamily="34" charset="0"/>
                        </a:rPr>
                        <a:t>remote</a:t>
                      </a:r>
                      <a:r>
                        <a:rPr lang="en-GB" sz="1100" u="none" kern="1200">
                          <a:solidFill>
                            <a:schemeClr val="dk1"/>
                          </a:solidFill>
                          <a:effectLst/>
                          <a:latin typeface="Arial" panose="020B0604020202020204" pitchFamily="34" charset="0"/>
                          <a:ea typeface="+mn-ea"/>
                          <a:cs typeface="Arial" panose="020B0604020202020204" pitchFamily="34" charset="0"/>
                        </a:rPr>
                        <a:t> means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97560167"/>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opportunities and limitations </a:t>
                      </a:r>
                      <a:r>
                        <a:rPr lang="en-GB" sz="1100" u="none" kern="1200">
                          <a:solidFill>
                            <a:schemeClr val="dk1"/>
                          </a:solidFill>
                          <a:effectLst/>
                          <a:latin typeface="Arial" panose="020B0604020202020204" pitchFamily="34" charset="0"/>
                          <a:ea typeface="+mn-ea"/>
                          <a:cs typeface="Arial" panose="020B0604020202020204" pitchFamily="34" charset="0"/>
                        </a:rPr>
                        <a:t>of these </a:t>
                      </a:r>
                      <a:r>
                        <a:rPr lang="en-GB" sz="1100" b="1" kern="1200">
                          <a:solidFill>
                            <a:srgbClr val="000000"/>
                          </a:solidFill>
                          <a:latin typeface="Arial" panose="020B0604020202020204" pitchFamily="34" charset="0"/>
                          <a:ea typeface="+mn-ea"/>
                          <a:cs typeface="Arial" panose="020B0604020202020204" pitchFamily="34" charset="0"/>
                        </a:rPr>
                        <a:t>technologies</a:t>
                      </a:r>
                      <a:r>
                        <a:rPr lang="en-GB" sz="1100" u="none" kern="1200">
                          <a:solidFill>
                            <a:schemeClr val="dk1"/>
                          </a:solidFill>
                          <a:effectLst/>
                          <a:latin typeface="Arial" panose="020B0604020202020204" pitchFamily="34" charset="0"/>
                          <a:ea typeface="+mn-ea"/>
                          <a:cs typeface="Arial" panose="020B0604020202020204" pitchFamily="34" charset="0"/>
                        </a:rPr>
                        <a:t> related to c</a:t>
                      </a:r>
                      <a:r>
                        <a:rPr lang="en-GB" sz="1100" b="1" kern="1200">
                          <a:solidFill>
                            <a:srgbClr val="000000"/>
                          </a:solidFill>
                          <a:latin typeface="Arial" panose="020B0604020202020204" pitchFamily="34" charset="0"/>
                          <a:ea typeface="+mn-ea"/>
                          <a:cs typeface="Arial" panose="020B0604020202020204" pitchFamily="34" charset="0"/>
                        </a:rPr>
                        <a:t>linical engagement/ therapeutic relationship</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conduct accurate risk and clinical safety assessments</a:t>
                      </a:r>
                      <a:r>
                        <a:rPr lang="en-GB" sz="1100" u="none" kern="1200">
                          <a:solidFill>
                            <a:schemeClr val="dk1"/>
                          </a:solidFill>
                          <a:effectLst/>
                          <a:latin typeface="Arial" panose="020B0604020202020204" pitchFamily="34" charset="0"/>
                          <a:ea typeface="+mn-ea"/>
                          <a:cs typeface="Arial" panose="020B0604020202020204" pitchFamily="34" charset="0"/>
                        </a:rPr>
                        <a:t> given </a:t>
                      </a:r>
                      <a:r>
                        <a:rPr lang="en-GB" sz="1100" b="1" kern="1200">
                          <a:solidFill>
                            <a:srgbClr val="000000"/>
                          </a:solidFill>
                          <a:latin typeface="Arial" panose="020B0604020202020204" pitchFamily="34" charset="0"/>
                          <a:ea typeface="+mn-ea"/>
                          <a:cs typeface="Arial" panose="020B0604020202020204" pitchFamily="34" charset="0"/>
                        </a:rPr>
                        <a:t>limitations</a:t>
                      </a:r>
                      <a:r>
                        <a:rPr lang="en-GB" sz="1100" u="none" kern="1200">
                          <a:solidFill>
                            <a:schemeClr val="dk1"/>
                          </a:solidFill>
                          <a:effectLst/>
                          <a:latin typeface="Arial" panose="020B0604020202020204" pitchFamily="34" charset="0"/>
                          <a:ea typeface="+mn-ea"/>
                          <a:cs typeface="Arial" panose="020B0604020202020204" pitchFamily="34" charset="0"/>
                        </a:rPr>
                        <a:t> of </a:t>
                      </a:r>
                      <a:r>
                        <a:rPr lang="en-GB" sz="1100" b="1" kern="1200">
                          <a:solidFill>
                            <a:srgbClr val="000000"/>
                          </a:solidFill>
                          <a:latin typeface="Arial" panose="020B0604020202020204" pitchFamily="34" charset="0"/>
                          <a:ea typeface="+mn-ea"/>
                          <a:cs typeface="Arial" panose="020B0604020202020204" pitchFamily="34" charset="0"/>
                        </a:rPr>
                        <a:t>digital technologies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638365365"/>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clinical engagement issues </a:t>
                      </a:r>
                      <a:r>
                        <a:rPr lang="en-GB" sz="1100" u="none" kern="1200">
                          <a:solidFill>
                            <a:schemeClr val="dk1"/>
                          </a:solidFill>
                          <a:effectLst/>
                          <a:latin typeface="Arial" panose="020B0604020202020204" pitchFamily="34" charset="0"/>
                          <a:ea typeface="+mn-ea"/>
                          <a:cs typeface="Arial" panose="020B0604020202020204" pitchFamily="34" charset="0"/>
                        </a:rPr>
                        <a:t>when conducting </a:t>
                      </a:r>
                      <a:r>
                        <a:rPr lang="en-GB" sz="1100" b="1" kern="1200">
                          <a:solidFill>
                            <a:srgbClr val="000000"/>
                          </a:solidFill>
                          <a:latin typeface="Arial" panose="020B0604020202020204" pitchFamily="34" charset="0"/>
                          <a:ea typeface="+mn-ea"/>
                          <a:cs typeface="Arial" panose="020B0604020202020204" pitchFamily="34" charset="0"/>
                        </a:rPr>
                        <a:t>online screening and psychological testing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assess and match client needs/interests/abilities </a:t>
                      </a:r>
                      <a:r>
                        <a:rPr lang="en-GB" sz="1100" u="none" kern="1200">
                          <a:solidFill>
                            <a:schemeClr val="dk1"/>
                          </a:solidFill>
                          <a:effectLst/>
                          <a:latin typeface="Arial" panose="020B0604020202020204" pitchFamily="34" charset="0"/>
                          <a:ea typeface="+mn-ea"/>
                          <a:cs typeface="Arial" panose="020B0604020202020204" pitchFamily="34" charset="0"/>
                        </a:rPr>
                        <a:t>to suitable </a:t>
                      </a:r>
                      <a:r>
                        <a:rPr lang="en-GB" sz="1100" b="1" kern="1200">
                          <a:solidFill>
                            <a:srgbClr val="000000"/>
                          </a:solidFill>
                          <a:latin typeface="Arial" panose="020B0604020202020204" pitchFamily="34" charset="0"/>
                          <a:ea typeface="+mn-ea"/>
                          <a:cs typeface="Arial" panose="020B0604020202020204" pitchFamily="34" charset="0"/>
                        </a:rPr>
                        <a:t>digital modalities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32637825"/>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psychological assessment tools </a:t>
                      </a:r>
                      <a:r>
                        <a:rPr lang="en-GB" sz="1100" u="none" kern="1200">
                          <a:solidFill>
                            <a:schemeClr val="dk1"/>
                          </a:solidFill>
                          <a:effectLst/>
                          <a:latin typeface="Arial" panose="020B0604020202020204" pitchFamily="34" charset="0"/>
                          <a:ea typeface="+mn-ea"/>
                          <a:cs typeface="Arial" panose="020B0604020202020204" pitchFamily="34" charset="0"/>
                        </a:rPr>
                        <a:t>available for online administration in one’s own </a:t>
                      </a:r>
                      <a:r>
                        <a:rPr lang="en-GB" sz="1100" b="1" kern="1200">
                          <a:solidFill>
                            <a:srgbClr val="000000"/>
                          </a:solidFill>
                          <a:latin typeface="Arial" panose="020B0604020202020204" pitchFamily="34" charset="0"/>
                          <a:ea typeface="+mn-ea"/>
                          <a:cs typeface="Arial" panose="020B0604020202020204" pitchFamily="34" charset="0"/>
                        </a:rPr>
                        <a:t>scope of practice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assess a client’s suitability for online interventions,</a:t>
                      </a:r>
                      <a:r>
                        <a:rPr lang="en-GB" sz="1100" u="none" kern="1200">
                          <a:solidFill>
                            <a:schemeClr val="dk1"/>
                          </a:solidFill>
                          <a:effectLst/>
                          <a:latin typeface="Arial" panose="020B0604020202020204" pitchFamily="34" charset="0"/>
                          <a:ea typeface="+mn-ea"/>
                          <a:cs typeface="Arial" panose="020B0604020202020204" pitchFamily="34" charset="0"/>
                        </a:rPr>
                        <a:t> revising this as </a:t>
                      </a:r>
                      <a:r>
                        <a:rPr lang="en-GB" sz="1100" b="1" kern="1200">
                          <a:solidFill>
                            <a:srgbClr val="000000"/>
                          </a:solidFill>
                          <a:latin typeface="Arial" panose="020B0604020202020204" pitchFamily="34" charset="0"/>
                          <a:ea typeface="+mn-ea"/>
                          <a:cs typeface="Arial" panose="020B0604020202020204" pitchFamily="34" charset="0"/>
                        </a:rPr>
                        <a:t>necessary</a:t>
                      </a:r>
                      <a:r>
                        <a:rPr lang="en-GB" sz="1100" u="none" kern="1200">
                          <a:solidFill>
                            <a:schemeClr val="dk1"/>
                          </a:solidFill>
                          <a:effectLst/>
                          <a:latin typeface="Arial" panose="020B0604020202020204" pitchFamily="34" charset="0"/>
                          <a:ea typeface="+mn-ea"/>
                          <a:cs typeface="Arial" panose="020B0604020202020204" pitchFamily="34" charset="0"/>
                        </a:rPr>
                        <a:t> on an </a:t>
                      </a:r>
                      <a:r>
                        <a:rPr lang="en-GB" sz="1100" b="1" kern="1200">
                          <a:solidFill>
                            <a:srgbClr val="000000"/>
                          </a:solidFill>
                          <a:latin typeface="Arial" panose="020B0604020202020204" pitchFamily="34" charset="0"/>
                          <a:ea typeface="+mn-ea"/>
                          <a:cs typeface="Arial" panose="020B0604020202020204" pitchFamily="34" charset="0"/>
                        </a:rPr>
                        <a:t>ongoing</a:t>
                      </a:r>
                      <a:r>
                        <a:rPr lang="en-GB" sz="1100" u="none" kern="1200">
                          <a:solidFill>
                            <a:schemeClr val="dk1"/>
                          </a:solidFill>
                          <a:effectLst/>
                          <a:latin typeface="Arial" panose="020B0604020202020204" pitchFamily="34" charset="0"/>
                          <a:ea typeface="+mn-ea"/>
                          <a:cs typeface="Arial" panose="020B0604020202020204" pitchFamily="34" charset="0"/>
                        </a:rPr>
                        <a:t> basis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569035423"/>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inclusion and exclusion criteria </a:t>
                      </a:r>
                      <a:r>
                        <a:rPr lang="en-GB" sz="1100" u="none" kern="1200">
                          <a:solidFill>
                            <a:schemeClr val="dk1"/>
                          </a:solidFill>
                          <a:effectLst/>
                          <a:latin typeface="Arial" panose="020B0604020202020204" pitchFamily="34" charset="0"/>
                          <a:ea typeface="+mn-ea"/>
                          <a:cs typeface="Arial" panose="020B0604020202020204" pitchFamily="34" charset="0"/>
                        </a:rPr>
                        <a:t>for online </a:t>
                      </a:r>
                      <a:r>
                        <a:rPr lang="en-GB" sz="1100" b="1" kern="1200">
                          <a:solidFill>
                            <a:srgbClr val="000000"/>
                          </a:solidFill>
                          <a:latin typeface="Arial" panose="020B0604020202020204" pitchFamily="34" charset="0"/>
                          <a:ea typeface="+mn-ea"/>
                          <a:cs typeface="Arial" panose="020B0604020202020204" pitchFamily="34" charset="0"/>
                        </a:rPr>
                        <a:t>psychological assessment </a:t>
                      </a:r>
                      <a:r>
                        <a:rPr lang="en-GB" sz="1100" u="none" kern="1200">
                          <a:solidFill>
                            <a:schemeClr val="dk1"/>
                          </a:solidFill>
                          <a:effectLst/>
                          <a:latin typeface="Arial" panose="020B0604020202020204" pitchFamily="34" charset="0"/>
                          <a:ea typeface="+mn-ea"/>
                          <a:cs typeface="Arial" panose="020B0604020202020204" pitchFamily="34" charset="0"/>
                        </a:rPr>
                        <a:t>and </a:t>
                      </a:r>
                      <a:r>
                        <a:rPr lang="en-GB" sz="1100" b="1" kern="1200">
                          <a:solidFill>
                            <a:srgbClr val="000000"/>
                          </a:solidFill>
                          <a:latin typeface="Arial" panose="020B0604020202020204" pitchFamily="34" charset="0"/>
                          <a:ea typeface="+mn-ea"/>
                          <a:cs typeface="Arial" panose="020B0604020202020204" pitchFamily="34" charset="0"/>
                        </a:rPr>
                        <a:t>outcome monitoring</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create and share a collaborative formulation </a:t>
                      </a:r>
                      <a:r>
                        <a:rPr lang="en-GB" sz="1100" u="none" kern="1200">
                          <a:solidFill>
                            <a:schemeClr val="dk1"/>
                          </a:solidFill>
                          <a:effectLst/>
                          <a:latin typeface="Arial" panose="020B0604020202020204" pitchFamily="34" charset="0"/>
                          <a:ea typeface="+mn-ea"/>
                          <a:cs typeface="Arial" panose="020B0604020202020204" pitchFamily="34" charset="0"/>
                        </a:rPr>
                        <a:t>with a </a:t>
                      </a:r>
                      <a:r>
                        <a:rPr lang="en-GB" sz="1100" b="1" kern="1200">
                          <a:solidFill>
                            <a:srgbClr val="000000"/>
                          </a:solidFill>
                          <a:latin typeface="Arial" panose="020B0604020202020204" pitchFamily="34" charset="0"/>
                          <a:ea typeface="+mn-ea"/>
                          <a:cs typeface="Arial" panose="020B0604020202020204" pitchFamily="34" charset="0"/>
                        </a:rPr>
                        <a:t>client</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remotely</a:t>
                      </a:r>
                      <a:r>
                        <a:rPr lang="en-GB" sz="1100" u="none" kern="1200">
                          <a:solidFill>
                            <a:schemeClr val="dk1"/>
                          </a:solidFill>
                          <a:effectLst/>
                          <a:latin typeface="Arial" panose="020B0604020202020204" pitchFamily="34" charset="0"/>
                          <a:ea typeface="+mn-ea"/>
                          <a:cs typeface="Arial" panose="020B0604020202020204" pitchFamily="34" charset="0"/>
                        </a:rPr>
                        <a:t> e.g. using s</a:t>
                      </a:r>
                      <a:r>
                        <a:rPr lang="en-GB" sz="1100" b="1" kern="1200">
                          <a:solidFill>
                            <a:srgbClr val="000000"/>
                          </a:solidFill>
                          <a:latin typeface="Arial" panose="020B0604020202020204" pitchFamily="34" charset="0"/>
                          <a:ea typeface="+mn-ea"/>
                          <a:cs typeface="Arial" panose="020B0604020202020204" pitchFamily="34" charset="0"/>
                        </a:rPr>
                        <a:t>c</a:t>
                      </a:r>
                      <a:r>
                        <a:rPr lang="en-GB" sz="1100" u="none" kern="1200">
                          <a:solidFill>
                            <a:schemeClr val="dk1"/>
                          </a:solidFill>
                          <a:effectLst/>
                          <a:latin typeface="Arial" panose="020B0604020202020204" pitchFamily="34" charset="0"/>
                          <a:ea typeface="+mn-ea"/>
                          <a:cs typeface="Arial" panose="020B0604020202020204" pitchFamily="34" charset="0"/>
                        </a:rPr>
                        <a:t>reen sharing of documents or white board function to draw out a formulation</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3601421"/>
                  </a:ext>
                </a:extLst>
              </a:tr>
              <a:tr h="346603">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the </a:t>
                      </a:r>
                      <a:r>
                        <a:rPr lang="en-GB" sz="1100" b="1" kern="1200">
                          <a:solidFill>
                            <a:srgbClr val="000000"/>
                          </a:solidFill>
                          <a:latin typeface="Arial" panose="020B0604020202020204" pitchFamily="34" charset="0"/>
                          <a:ea typeface="+mn-ea"/>
                          <a:cs typeface="Arial" panose="020B0604020202020204" pitchFamily="34" charset="0"/>
                        </a:rPr>
                        <a:t>factors i</a:t>
                      </a:r>
                      <a:r>
                        <a:rPr lang="en-GB" sz="1100" u="none" kern="1200">
                          <a:solidFill>
                            <a:schemeClr val="dk1"/>
                          </a:solidFill>
                          <a:effectLst/>
                          <a:latin typeface="Arial" panose="020B0604020202020204" pitchFamily="34" charset="0"/>
                          <a:ea typeface="+mn-ea"/>
                          <a:cs typeface="Arial" panose="020B0604020202020204" pitchFamily="34" charset="0"/>
                        </a:rPr>
                        <a:t>nvolved in </a:t>
                      </a:r>
                      <a:r>
                        <a:rPr lang="en-GB" sz="1100" b="1" kern="1200">
                          <a:solidFill>
                            <a:srgbClr val="000000"/>
                          </a:solidFill>
                          <a:latin typeface="Arial" panose="020B0604020202020204" pitchFamily="34" charset="0"/>
                          <a:ea typeface="+mn-ea"/>
                          <a:cs typeface="Arial" panose="020B0604020202020204" pitchFamily="34" charset="0"/>
                        </a:rPr>
                        <a:t>choosing online platforms</a:t>
                      </a:r>
                      <a:r>
                        <a:rPr lang="en-GB" sz="1100" u="none" kern="1200">
                          <a:solidFill>
                            <a:schemeClr val="dk1"/>
                          </a:solidFill>
                          <a:effectLst/>
                          <a:latin typeface="Arial" panose="020B0604020202020204" pitchFamily="34" charset="0"/>
                          <a:ea typeface="+mn-ea"/>
                          <a:cs typeface="Arial" panose="020B0604020202020204" pitchFamily="34" charset="0"/>
                        </a:rPr>
                        <a:t>, ensuring their </a:t>
                      </a:r>
                      <a:r>
                        <a:rPr lang="en-GB" sz="1100" b="1" kern="1200">
                          <a:solidFill>
                            <a:srgbClr val="000000"/>
                          </a:solidFill>
                          <a:latin typeface="Arial" panose="020B0604020202020204" pitchFamily="34" charset="0"/>
                          <a:ea typeface="+mn-ea"/>
                          <a:cs typeface="Arial" panose="020B0604020202020204" pitchFamily="34" charset="0"/>
                        </a:rPr>
                        <a:t>clinical safety</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marL="0" indent="0" algn="ctr">
                        <a:buNone/>
                      </a:pPr>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981290985"/>
                  </a:ext>
                </a:extLst>
              </a:tr>
            </a:tbl>
          </a:graphicData>
        </a:graphic>
      </p:graphicFrame>
      <p:pic>
        <p:nvPicPr>
          <p:cNvPr id="5" name="Imagen 4" descr="Icono&#10;&#10;Descripción generada automáticamente">
            <a:extLst>
              <a:ext uri="{FF2B5EF4-FFF2-40B4-BE49-F238E27FC236}">
                <a16:creationId xmlns:a16="http://schemas.microsoft.com/office/drawing/2014/main" id="{AF932102-5282-28B5-D051-0A42EBE5B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34" y="2044652"/>
            <a:ext cx="358661" cy="358661"/>
          </a:xfrm>
          <a:prstGeom prst="rect">
            <a:avLst/>
          </a:prstGeom>
        </p:spPr>
      </p:pic>
      <p:pic>
        <p:nvPicPr>
          <p:cNvPr id="9" name="Imagen 8" descr="Icono&#10;&#10;Descripción generada automáticamente">
            <a:extLst>
              <a:ext uri="{FF2B5EF4-FFF2-40B4-BE49-F238E27FC236}">
                <a16:creationId xmlns:a16="http://schemas.microsoft.com/office/drawing/2014/main" id="{AF34A377-95D0-A7A2-13FE-10AAAC104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86" y="6931124"/>
            <a:ext cx="361382" cy="361382"/>
          </a:xfrm>
          <a:prstGeom prst="rect">
            <a:avLst/>
          </a:prstGeom>
        </p:spPr>
      </p:pic>
      <p:sp>
        <p:nvSpPr>
          <p:cNvPr id="10" name="Rectángulo: esquinas redondeadas 38">
            <a:extLst>
              <a:ext uri="{FF2B5EF4-FFF2-40B4-BE49-F238E27FC236}">
                <a16:creationId xmlns:a16="http://schemas.microsoft.com/office/drawing/2014/main" id="{766C620B-2C15-1555-F906-1CEA9AF27EEB}"/>
              </a:ext>
            </a:extLst>
          </p:cNvPr>
          <p:cNvSpPr/>
          <p:nvPr/>
        </p:nvSpPr>
        <p:spPr>
          <a:xfrm>
            <a:off x="154610" y="1299226"/>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Psychological Practitioners Digital Competence Framework (3</a:t>
            </a:r>
            <a:r>
              <a:rPr kumimoji="0" lang="en-GB" sz="1250" b="1" i="0" u="none" strike="noStrike" kern="1200" cap="none" spc="0" normalizeH="0" baseline="0" noProof="0">
                <a:ln>
                  <a:noFill/>
                </a:ln>
                <a:solidFill>
                  <a:srgbClr val="000000"/>
                </a:solidFill>
                <a:effectLst/>
                <a:uLnTx/>
                <a:uFillTx/>
                <a:latin typeface="Arial"/>
                <a:ea typeface="+mn-ea"/>
                <a:cs typeface="+mn-cs"/>
              </a:rPr>
              <a:t>/6)        </a:t>
            </a:r>
          </a:p>
        </p:txBody>
      </p:sp>
      <p:sp>
        <p:nvSpPr>
          <p:cNvPr id="14" name="Google Shape;417;p5" descr="{&quot;Key&quot;:&quot;POWER_USER_SHAPE_ICON&quot;,&quot;Value&quot;:&quot;POWER_USER_SHAPE_ICON_STYLE_1&quot;}">
            <a:extLst>
              <a:ext uri="{FF2B5EF4-FFF2-40B4-BE49-F238E27FC236}">
                <a16:creationId xmlns:a16="http://schemas.microsoft.com/office/drawing/2014/main" id="{3BE9A4B0-97A6-600B-64CC-EE70D1A33DF2}"/>
              </a:ext>
            </a:extLst>
          </p:cNvPr>
          <p:cNvSpPr/>
          <p:nvPr/>
        </p:nvSpPr>
        <p:spPr>
          <a:xfrm>
            <a:off x="6477976" y="1336332"/>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5" name="Grupo 14">
            <a:extLst>
              <a:ext uri="{FF2B5EF4-FFF2-40B4-BE49-F238E27FC236}">
                <a16:creationId xmlns:a16="http://schemas.microsoft.com/office/drawing/2014/main" id="{1F86D163-61A4-AD98-EEE9-ACBA2AF5B53B}"/>
              </a:ext>
            </a:extLst>
          </p:cNvPr>
          <p:cNvGrpSpPr/>
          <p:nvPr/>
        </p:nvGrpSpPr>
        <p:grpSpPr>
          <a:xfrm>
            <a:off x="7069790" y="1337916"/>
            <a:ext cx="238968" cy="306602"/>
            <a:chOff x="7069790" y="1349732"/>
            <a:chExt cx="238968" cy="306602"/>
          </a:xfrm>
          <a:solidFill>
            <a:srgbClr val="C8DBDE"/>
          </a:solidFill>
        </p:grpSpPr>
        <p:sp>
          <p:nvSpPr>
            <p:cNvPr id="16" name="Google Shape;411;p5">
              <a:extLst>
                <a:ext uri="{FF2B5EF4-FFF2-40B4-BE49-F238E27FC236}">
                  <a16:creationId xmlns:a16="http://schemas.microsoft.com/office/drawing/2014/main" id="{A64ED6BC-5421-89FD-F87B-12B74FE8315A}"/>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2;p5">
              <a:extLst>
                <a:ext uri="{FF2B5EF4-FFF2-40B4-BE49-F238E27FC236}">
                  <a16:creationId xmlns:a16="http://schemas.microsoft.com/office/drawing/2014/main" id="{7570E479-09B3-0ECD-B092-65AE60BDBD6D}"/>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13;p5">
              <a:extLst>
                <a:ext uri="{FF2B5EF4-FFF2-40B4-BE49-F238E27FC236}">
                  <a16:creationId xmlns:a16="http://schemas.microsoft.com/office/drawing/2014/main" id="{C83A2FD4-AECA-41D8-8444-A6C3AB28EB8A}"/>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4;p5">
              <a:extLst>
                <a:ext uri="{FF2B5EF4-FFF2-40B4-BE49-F238E27FC236}">
                  <a16:creationId xmlns:a16="http://schemas.microsoft.com/office/drawing/2014/main" id="{AE45C8D3-14AE-556C-6097-5C7E156BA534}"/>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5;p5">
              <a:extLst>
                <a:ext uri="{FF2B5EF4-FFF2-40B4-BE49-F238E27FC236}">
                  <a16:creationId xmlns:a16="http://schemas.microsoft.com/office/drawing/2014/main" id="{416CD040-4BD3-4757-A4AB-3471C415813B}"/>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21" name="Grupo 20">
            <a:extLst>
              <a:ext uri="{FF2B5EF4-FFF2-40B4-BE49-F238E27FC236}">
                <a16:creationId xmlns:a16="http://schemas.microsoft.com/office/drawing/2014/main" id="{A9E1EEE6-0029-2C21-D3D2-49ABBD123AFF}"/>
              </a:ext>
            </a:extLst>
          </p:cNvPr>
          <p:cNvGrpSpPr/>
          <p:nvPr/>
        </p:nvGrpSpPr>
        <p:grpSpPr>
          <a:xfrm>
            <a:off x="6771952" y="1348818"/>
            <a:ext cx="238968" cy="284798"/>
            <a:chOff x="6771952" y="1360634"/>
            <a:chExt cx="238968" cy="284798"/>
          </a:xfrm>
        </p:grpSpPr>
        <p:sp>
          <p:nvSpPr>
            <p:cNvPr id="22" name="Google Shape;408;p5">
              <a:extLst>
                <a:ext uri="{FF2B5EF4-FFF2-40B4-BE49-F238E27FC236}">
                  <a16:creationId xmlns:a16="http://schemas.microsoft.com/office/drawing/2014/main" id="{F22FBA65-99B1-3EB6-8980-0664E218A847}"/>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3" name="Google Shape;409;p5">
              <a:extLst>
                <a:ext uri="{FF2B5EF4-FFF2-40B4-BE49-F238E27FC236}">
                  <a16:creationId xmlns:a16="http://schemas.microsoft.com/office/drawing/2014/main" id="{AA94C95C-715B-30C7-B398-0F32B53A37B8}"/>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9" name="Elipse 28">
            <a:extLst>
              <a:ext uri="{FF2B5EF4-FFF2-40B4-BE49-F238E27FC236}">
                <a16:creationId xmlns:a16="http://schemas.microsoft.com/office/drawing/2014/main" id="{8BED66AD-81BB-42F5-97EC-08728C8E4D8F}"/>
              </a:ext>
            </a:extLst>
          </p:cNvPr>
          <p:cNvSpPr/>
          <p:nvPr/>
        </p:nvSpPr>
        <p:spPr>
          <a:xfrm>
            <a:off x="165622" y="1290474"/>
            <a:ext cx="454650" cy="432000"/>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6</a:t>
            </a:r>
          </a:p>
        </p:txBody>
      </p:sp>
      <p:sp>
        <p:nvSpPr>
          <p:cNvPr id="2" name="Título 78">
            <a:extLst>
              <a:ext uri="{FF2B5EF4-FFF2-40B4-BE49-F238E27FC236}">
                <a16:creationId xmlns:a16="http://schemas.microsoft.com/office/drawing/2014/main" id="{B9A0681C-2C91-FF0B-1C22-518CF2E5538B}"/>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7" name="Slide Number Placeholder 4">
            <a:extLst>
              <a:ext uri="{FF2B5EF4-FFF2-40B4-BE49-F238E27FC236}">
                <a16:creationId xmlns:a16="http://schemas.microsoft.com/office/drawing/2014/main" id="{18736092-836C-98EC-D396-92A6DE2B0361}"/>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30</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4" name="Grupo 3">
            <a:extLst>
              <a:ext uri="{FF2B5EF4-FFF2-40B4-BE49-F238E27FC236}">
                <a16:creationId xmlns:a16="http://schemas.microsoft.com/office/drawing/2014/main" id="{A3D6EB80-F0CD-F184-00F7-3A5C56CECA57}"/>
              </a:ext>
            </a:extLst>
          </p:cNvPr>
          <p:cNvGrpSpPr/>
          <p:nvPr/>
        </p:nvGrpSpPr>
        <p:grpSpPr>
          <a:xfrm>
            <a:off x="6331133" y="1290474"/>
            <a:ext cx="1106210" cy="430806"/>
            <a:chOff x="6331133" y="1293381"/>
            <a:chExt cx="1106210" cy="430806"/>
          </a:xfrm>
        </p:grpSpPr>
        <p:sp>
          <p:nvSpPr>
            <p:cNvPr id="11" name="Rectángulo: esquinas redondeadas 38">
              <a:extLst>
                <a:ext uri="{FF2B5EF4-FFF2-40B4-BE49-F238E27FC236}">
                  <a16:creationId xmlns:a16="http://schemas.microsoft.com/office/drawing/2014/main" id="{49384CE1-1F22-BBEB-0C67-0550D7137B54}"/>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417;p5" descr="{&quot;Key&quot;:&quot;POWER_USER_SHAPE_ICON&quot;,&quot;Value&quot;:&quot;POWER_USER_SHAPE_ICON_STYLE_1&quot;}">
              <a:extLst>
                <a:ext uri="{FF2B5EF4-FFF2-40B4-BE49-F238E27FC236}">
                  <a16:creationId xmlns:a16="http://schemas.microsoft.com/office/drawing/2014/main" id="{D63204C1-009A-5016-3717-CB7D8892AC5F}"/>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1;p5">
              <a:extLst>
                <a:ext uri="{FF2B5EF4-FFF2-40B4-BE49-F238E27FC236}">
                  <a16:creationId xmlns:a16="http://schemas.microsoft.com/office/drawing/2014/main" id="{C1484A5D-48B5-7E0A-867B-822FBB87C642}"/>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2;p5">
              <a:extLst>
                <a:ext uri="{FF2B5EF4-FFF2-40B4-BE49-F238E27FC236}">
                  <a16:creationId xmlns:a16="http://schemas.microsoft.com/office/drawing/2014/main" id="{34AC29D8-B325-1DB2-6897-9DA05B494B3C}"/>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13;p5">
              <a:extLst>
                <a:ext uri="{FF2B5EF4-FFF2-40B4-BE49-F238E27FC236}">
                  <a16:creationId xmlns:a16="http://schemas.microsoft.com/office/drawing/2014/main" id="{7B4825DA-AFB6-BAC1-9FAA-6FC735F968E8}"/>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0" name="Google Shape;414;p5">
              <a:extLst>
                <a:ext uri="{FF2B5EF4-FFF2-40B4-BE49-F238E27FC236}">
                  <a16:creationId xmlns:a16="http://schemas.microsoft.com/office/drawing/2014/main" id="{EBF6496E-9CD1-0FF8-236C-A44FFECCDBF0}"/>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15;p5">
              <a:extLst>
                <a:ext uri="{FF2B5EF4-FFF2-40B4-BE49-F238E27FC236}">
                  <a16:creationId xmlns:a16="http://schemas.microsoft.com/office/drawing/2014/main" id="{1F313525-5750-A79C-2B0D-38B427550893}"/>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2" name="Google Shape;408;p5">
              <a:extLst>
                <a:ext uri="{FF2B5EF4-FFF2-40B4-BE49-F238E27FC236}">
                  <a16:creationId xmlns:a16="http://schemas.microsoft.com/office/drawing/2014/main" id="{B802E849-5EAE-121C-B9CD-380512D82D04}"/>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3" name="Google Shape;409;p5">
              <a:extLst>
                <a:ext uri="{FF2B5EF4-FFF2-40B4-BE49-F238E27FC236}">
                  <a16:creationId xmlns:a16="http://schemas.microsoft.com/office/drawing/2014/main" id="{2D30F31E-C1AC-C927-811C-F24D68C471D5}"/>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aphicFrame>
        <p:nvGraphicFramePr>
          <p:cNvPr id="13" name="Tabla 12">
            <a:extLst>
              <a:ext uri="{FF2B5EF4-FFF2-40B4-BE49-F238E27FC236}">
                <a16:creationId xmlns:a16="http://schemas.microsoft.com/office/drawing/2014/main" id="{0C3B6CEA-376E-6E40-BA05-FA47BD4F499A}"/>
              </a:ext>
            </a:extLst>
          </p:cNvPr>
          <p:cNvGraphicFramePr>
            <a:graphicFrameLocks noGrp="1"/>
          </p:cNvGraphicFramePr>
          <p:nvPr>
            <p:extLst>
              <p:ext uri="{D42A27DB-BD31-4B8C-83A1-F6EECF244321}">
                <p14:modId xmlns:p14="http://schemas.microsoft.com/office/powerpoint/2010/main" val="3029687350"/>
              </p:ext>
            </p:extLst>
          </p:nvPr>
        </p:nvGraphicFramePr>
        <p:xfrm>
          <a:off x="261611" y="7366408"/>
          <a:ext cx="7036452" cy="2056680"/>
        </p:xfrm>
        <a:graphic>
          <a:graphicData uri="http://schemas.openxmlformats.org/drawingml/2006/table">
            <a:tbl>
              <a:tblPr firstRow="1" bandRow="1">
                <a:tableStyleId>{5C22544A-7EE6-4342-B048-85BDC9FD1C3A}</a:tableStyleId>
              </a:tblPr>
              <a:tblGrid>
                <a:gridCol w="3518226">
                  <a:extLst>
                    <a:ext uri="{9D8B030D-6E8A-4147-A177-3AD203B41FA5}">
                      <a16:colId xmlns:a16="http://schemas.microsoft.com/office/drawing/2014/main" val="1765096775"/>
                    </a:ext>
                  </a:extLst>
                </a:gridCol>
                <a:gridCol w="3518226">
                  <a:extLst>
                    <a:ext uri="{9D8B030D-6E8A-4147-A177-3AD203B41FA5}">
                      <a16:colId xmlns:a16="http://schemas.microsoft.com/office/drawing/2014/main" val="2752605801"/>
                    </a:ext>
                  </a:extLst>
                </a:gridCol>
              </a:tblGrid>
              <a:tr h="273600">
                <a:tc>
                  <a:txBody>
                    <a:bodyPr/>
                    <a:lstStyle/>
                    <a:p>
                      <a:pPr marL="0" indent="0" algn="ctr">
                        <a:buNone/>
                      </a:pPr>
                      <a:r>
                        <a:rPr lang="en-GB" sz="1100" b="1">
                          <a:latin typeface="Arial" panose="020B0604020202020204" pitchFamily="34" charset="0"/>
                          <a:cs typeface="Arial" panose="020B0604020202020204" pitchFamily="34" charset="0"/>
                        </a:rPr>
                        <a:t>Knowledge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385723"/>
                    </a:solidFill>
                  </a:tcPr>
                </a:tc>
                <a:tc>
                  <a:txBody>
                    <a:bodyPr/>
                    <a:lstStyle/>
                    <a:p>
                      <a:pPr marL="0" indent="0" algn="ctr">
                        <a:buNone/>
                      </a:pPr>
                      <a:r>
                        <a:rPr lang="en-GB" sz="1100" b="1">
                          <a:latin typeface="Arial" panose="020B0604020202020204" pitchFamily="34" charset="0"/>
                          <a:cs typeface="Arial" panose="020B0604020202020204" pitchFamily="34" charset="0"/>
                        </a:rPr>
                        <a:t>Ability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674413763"/>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the </a:t>
                      </a:r>
                      <a:r>
                        <a:rPr lang="en-GB" sz="1100" b="1" kern="1200">
                          <a:solidFill>
                            <a:srgbClr val="000000"/>
                          </a:solidFill>
                          <a:latin typeface="Arial" panose="020B0604020202020204" pitchFamily="34" charset="0"/>
                          <a:ea typeface="+mn-ea"/>
                          <a:cs typeface="Arial" panose="020B0604020202020204" pitchFamily="34" charset="0"/>
                        </a:rPr>
                        <a:t>evidence base for digital practice </a:t>
                      </a:r>
                      <a:r>
                        <a:rPr lang="en-GB" sz="1100" u="none" kern="1200">
                          <a:solidFill>
                            <a:schemeClr val="dk1"/>
                          </a:solidFill>
                          <a:effectLst/>
                          <a:latin typeface="Arial" panose="020B0604020202020204" pitchFamily="34" charset="0"/>
                          <a:ea typeface="+mn-ea"/>
                          <a:cs typeface="Arial" panose="020B0604020202020204" pitchFamily="34" charset="0"/>
                        </a:rPr>
                        <a:t>(process and outcome) and how these </a:t>
                      </a:r>
                      <a:r>
                        <a:rPr lang="en-GB" sz="1100" b="1" kern="1200">
                          <a:solidFill>
                            <a:srgbClr val="000000"/>
                          </a:solidFill>
                          <a:latin typeface="Arial" panose="020B0604020202020204" pitchFamily="34" charset="0"/>
                          <a:ea typeface="+mn-ea"/>
                          <a:cs typeface="Arial" panose="020B0604020202020204" pitchFamily="34" charset="0"/>
                        </a:rPr>
                        <a:t>compare to in-person approaches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critically appraise digital tools </a:t>
                      </a:r>
                      <a:r>
                        <a:rPr lang="en-GB" sz="1100" u="none" kern="1200">
                          <a:solidFill>
                            <a:schemeClr val="dk1"/>
                          </a:solidFill>
                          <a:effectLst/>
                          <a:latin typeface="Arial" panose="020B0604020202020204" pitchFamily="34" charset="0"/>
                          <a:ea typeface="+mn-ea"/>
                          <a:cs typeface="Arial" panose="020B0604020202020204" pitchFamily="34" charset="0"/>
                        </a:rPr>
                        <a:t>and </a:t>
                      </a:r>
                      <a:r>
                        <a:rPr lang="en-GB" sz="1100" b="1" kern="1200">
                          <a:solidFill>
                            <a:srgbClr val="000000"/>
                          </a:solidFill>
                          <a:latin typeface="Arial" panose="020B0604020202020204" pitchFamily="34" charset="0"/>
                          <a:ea typeface="+mn-ea"/>
                          <a:cs typeface="Arial" panose="020B0604020202020204" pitchFamily="34" charset="0"/>
                        </a:rPr>
                        <a:t>interventions</a:t>
                      </a:r>
                      <a:r>
                        <a:rPr lang="en-GB" sz="1100" u="none" kern="1200">
                          <a:solidFill>
                            <a:schemeClr val="dk1"/>
                          </a:solidFill>
                          <a:effectLst/>
                          <a:latin typeface="Arial" panose="020B0604020202020204" pitchFamily="34" charset="0"/>
                          <a:ea typeface="+mn-ea"/>
                          <a:cs typeface="Arial" panose="020B0604020202020204" pitchFamily="34" charset="0"/>
                        </a:rPr>
                        <a:t> and use the </a:t>
                      </a:r>
                      <a:r>
                        <a:rPr lang="en-GB" sz="1100" b="1" kern="1200">
                          <a:solidFill>
                            <a:srgbClr val="000000"/>
                          </a:solidFill>
                          <a:latin typeface="Arial" panose="020B0604020202020204" pitchFamily="34" charset="0"/>
                          <a:ea typeface="+mn-ea"/>
                          <a:cs typeface="Arial" panose="020B0604020202020204" pitchFamily="34" charset="0"/>
                        </a:rPr>
                        <a:t>evidence</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base</a:t>
                      </a:r>
                      <a:r>
                        <a:rPr lang="en-GB" sz="1100" u="none" kern="1200">
                          <a:solidFill>
                            <a:schemeClr val="dk1"/>
                          </a:solidFill>
                          <a:effectLst/>
                          <a:latin typeface="Arial" panose="020B0604020202020204" pitchFamily="34" charset="0"/>
                          <a:ea typeface="+mn-ea"/>
                          <a:cs typeface="Arial" panose="020B0604020202020204" pitchFamily="34" charset="0"/>
                        </a:rPr>
                        <a:t> to </a:t>
                      </a:r>
                      <a:r>
                        <a:rPr lang="en-GB" sz="1100" b="1" kern="1200">
                          <a:solidFill>
                            <a:srgbClr val="000000"/>
                          </a:solidFill>
                          <a:latin typeface="Arial" panose="020B0604020202020204" pitchFamily="34" charset="0"/>
                          <a:ea typeface="+mn-ea"/>
                          <a:cs typeface="Arial" panose="020B0604020202020204" pitchFamily="34" charset="0"/>
                        </a:rPr>
                        <a:t>inform selection</a:t>
                      </a:r>
                      <a:r>
                        <a:rPr lang="en-GB" sz="1100" u="none" kern="1200">
                          <a:solidFill>
                            <a:schemeClr val="dk1"/>
                          </a:solidFill>
                          <a:effectLst/>
                          <a:latin typeface="Arial" panose="020B0604020202020204" pitchFamily="34" charset="0"/>
                          <a:ea typeface="+mn-ea"/>
                          <a:cs typeface="Arial" panose="020B0604020202020204" pitchFamily="34" charset="0"/>
                        </a:rPr>
                        <a:t> of these for </a:t>
                      </a:r>
                      <a:r>
                        <a:rPr lang="en-GB" sz="1100" b="1" kern="1200">
                          <a:solidFill>
                            <a:srgbClr val="000000"/>
                          </a:solidFill>
                          <a:latin typeface="Arial" panose="020B0604020202020204" pitchFamily="34" charset="0"/>
                          <a:ea typeface="+mn-ea"/>
                          <a:cs typeface="Arial" panose="020B0604020202020204" pitchFamily="34" charset="0"/>
                        </a:rPr>
                        <a:t>clinical and research purposes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26832562"/>
                  </a:ext>
                </a:extLst>
              </a:tr>
              <a:tr h="337975">
                <a:tc>
                  <a:txBody>
                    <a:bodyPr/>
                    <a:lstStyle/>
                    <a:p>
                      <a:pPr latinLnBrk="0"/>
                      <a:r>
                        <a:rPr lang="en-GB" sz="1100" u="none" kern="1200" dirty="0">
                          <a:solidFill>
                            <a:schemeClr val="dk1"/>
                          </a:solidFill>
                          <a:effectLst/>
                          <a:latin typeface="Arial" panose="020B0604020202020204" pitchFamily="34" charset="0"/>
                          <a:ea typeface="+mn-ea"/>
                          <a:cs typeface="Arial" panose="020B0604020202020204" pitchFamily="34" charset="0"/>
                        </a:rPr>
                        <a:t>Knowledge of </a:t>
                      </a:r>
                      <a:r>
                        <a:rPr lang="en-GB" sz="1100" b="1" kern="1200" dirty="0">
                          <a:solidFill>
                            <a:srgbClr val="000000"/>
                          </a:solidFill>
                          <a:latin typeface="Arial" panose="020B0604020202020204" pitchFamily="34" charset="0"/>
                          <a:ea typeface="+mn-ea"/>
                          <a:cs typeface="Arial" panose="020B0604020202020204" pitchFamily="34" charset="0"/>
                        </a:rPr>
                        <a:t>digital tools for recording therapy process, evaluating client experiences and client outcomes </a:t>
                      </a:r>
                      <a:r>
                        <a:rPr lang="en-GB" sz="1100" u="none" kern="1200" dirty="0">
                          <a:solidFill>
                            <a:schemeClr val="dk1"/>
                          </a:solidFill>
                          <a:effectLst/>
                          <a:latin typeface="Arial" panose="020B0604020202020204" pitchFamily="34" charset="0"/>
                          <a:ea typeface="+mn-ea"/>
                          <a:cs typeface="Arial" panose="020B0604020202020204" pitchFamily="34" charset="0"/>
                        </a:rPr>
                        <a:t>(e.g. </a:t>
                      </a:r>
                      <a:r>
                        <a:rPr lang="en-GB" sz="1100" u="none" kern="1200" dirty="0" err="1">
                          <a:solidFill>
                            <a:schemeClr val="dk1"/>
                          </a:solidFill>
                          <a:effectLst/>
                          <a:latin typeface="Arial" panose="020B0604020202020204" pitchFamily="34" charset="0"/>
                          <a:ea typeface="+mn-ea"/>
                          <a:cs typeface="Arial" panose="020B0604020202020204" pitchFamily="34" charset="0"/>
                        </a:rPr>
                        <a:t>COREnet</a:t>
                      </a:r>
                      <a:r>
                        <a:rPr lang="en-GB" sz="1100" u="none" kern="1200" dirty="0">
                          <a:solidFill>
                            <a:schemeClr val="dk1"/>
                          </a:solidFill>
                          <a:effectLst/>
                          <a:latin typeface="Arial" panose="020B0604020202020204" pitchFamily="34" charset="0"/>
                          <a:ea typeface="+mn-ea"/>
                          <a:cs typeface="Arial" panose="020B0604020202020204" pitchFamily="34" charset="0"/>
                        </a:rPr>
                        <a:t>, etc.)</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monitor patient experience and patient-reported outcomes</a:t>
                      </a:r>
                      <a:r>
                        <a:rPr lang="en-GB" sz="1100" u="none" kern="1200">
                          <a:solidFill>
                            <a:schemeClr val="dk1"/>
                          </a:solidFill>
                          <a:effectLst/>
                          <a:latin typeface="Arial" panose="020B0604020202020204" pitchFamily="34" charset="0"/>
                          <a:ea typeface="+mn-ea"/>
                          <a:cs typeface="Arial" panose="020B0604020202020204" pitchFamily="34" charset="0"/>
                        </a:rPr>
                        <a:t> using </a:t>
                      </a:r>
                      <a:r>
                        <a:rPr lang="en-GB" sz="1100" b="1" kern="1200">
                          <a:solidFill>
                            <a:srgbClr val="000000"/>
                          </a:solidFill>
                          <a:latin typeface="Arial" panose="020B0604020202020204" pitchFamily="34" charset="0"/>
                          <a:ea typeface="+mn-ea"/>
                          <a:cs typeface="Arial" panose="020B0604020202020204" pitchFamily="34" charset="0"/>
                        </a:rPr>
                        <a:t>digital methods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198314112"/>
                  </a:ext>
                </a:extLst>
              </a:tr>
              <a:tr h="337975">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dirty="0">
                          <a:solidFill>
                            <a:schemeClr val="dk1"/>
                          </a:solidFill>
                          <a:effectLst/>
                          <a:latin typeface="Arial" panose="020B0604020202020204" pitchFamily="34" charset="0"/>
                          <a:ea typeface="+mn-ea"/>
                          <a:cs typeface="Arial" panose="020B0604020202020204" pitchFamily="34" charset="0"/>
                        </a:rPr>
                        <a:t>Ability to </a:t>
                      </a:r>
                      <a:r>
                        <a:rPr lang="en-GB" sz="1100" b="1" kern="1200" dirty="0">
                          <a:solidFill>
                            <a:srgbClr val="000000"/>
                          </a:solidFill>
                          <a:latin typeface="Arial" panose="020B0604020202020204" pitchFamily="34" charset="0"/>
                          <a:ea typeface="+mn-ea"/>
                          <a:cs typeface="Arial" panose="020B0604020202020204" pitchFamily="34" charset="0"/>
                        </a:rPr>
                        <a:t>manage outcome data collected digitally </a:t>
                      </a:r>
                      <a:r>
                        <a:rPr lang="en-GB" sz="1100" u="none" kern="1200" dirty="0">
                          <a:solidFill>
                            <a:schemeClr val="dk1"/>
                          </a:solidFill>
                          <a:effectLst/>
                          <a:latin typeface="Arial" panose="020B0604020202020204" pitchFamily="34" charset="0"/>
                          <a:ea typeface="+mn-ea"/>
                          <a:cs typeface="Arial" panose="020B0604020202020204" pitchFamily="34" charset="0"/>
                        </a:rPr>
                        <a:t>and </a:t>
                      </a:r>
                      <a:r>
                        <a:rPr lang="en-GB" sz="1100" b="1" kern="1200" dirty="0">
                          <a:solidFill>
                            <a:srgbClr val="000000"/>
                          </a:solidFill>
                          <a:latin typeface="Arial" panose="020B0604020202020204" pitchFamily="34" charset="0"/>
                          <a:ea typeface="+mn-ea"/>
                          <a:cs typeface="Arial" panose="020B0604020202020204" pitchFamily="34" charset="0"/>
                        </a:rPr>
                        <a:t>integrate</a:t>
                      </a:r>
                      <a:r>
                        <a:rPr lang="en-GB" sz="1100" u="none" kern="1200" dirty="0">
                          <a:solidFill>
                            <a:schemeClr val="dk1"/>
                          </a:solidFill>
                          <a:effectLst/>
                          <a:latin typeface="Arial" panose="020B0604020202020204" pitchFamily="34" charset="0"/>
                          <a:ea typeface="+mn-ea"/>
                          <a:cs typeface="Arial" panose="020B0604020202020204" pitchFamily="34" charset="0"/>
                        </a:rPr>
                        <a:t> this into </a:t>
                      </a:r>
                      <a:r>
                        <a:rPr lang="en-GB" sz="1100" b="1" kern="1200" dirty="0">
                          <a:solidFill>
                            <a:srgbClr val="000000"/>
                          </a:solidFill>
                          <a:latin typeface="Arial" panose="020B0604020202020204" pitchFamily="34" charset="0"/>
                          <a:ea typeface="+mn-ea"/>
                          <a:cs typeface="Arial" panose="020B0604020202020204" pitchFamily="34" charset="0"/>
                        </a:rPr>
                        <a:t>treatment planning</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93135650"/>
                  </a:ext>
                </a:extLst>
              </a:tr>
            </a:tbl>
          </a:graphicData>
        </a:graphic>
      </p:graphicFrame>
    </p:spTree>
    <p:extLst>
      <p:ext uri="{BB962C8B-B14F-4D97-AF65-F5344CB8AC3E}">
        <p14:creationId xmlns:p14="http://schemas.microsoft.com/office/powerpoint/2010/main" val="1940756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(IV)</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32687"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r>
            <a:br>
              <a:rPr lang="en-GB"/>
            </a:br>
            <a:r>
              <a:rPr lang="en-GB"/>
              <a:t>Ability to introduce and support the use of self-help and/or blended complementary online materials to clients</a:t>
            </a:r>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lvl="1" indent="-228600" algn="just" defTabSz="970138" fontAlgn="base">
              <a:lnSpc>
                <a:spcPct val="150000"/>
              </a:lnSpc>
              <a:spcAft>
                <a:spcPts val="781"/>
              </a:spcAft>
              <a:buFont typeface="+mj-lt"/>
              <a:buAutoNum type="arabicPeriod" startAt="5"/>
              <a:defRPr/>
            </a:pPr>
            <a:r>
              <a:rPr lang="en-GB" sz="1200" b="1" dirty="0">
                <a:solidFill>
                  <a:srgbClr val="A24A0E"/>
                </a:solidFill>
                <a:latin typeface="Arial" panose="020B0604020202020204" pitchFamily="34" charset="0"/>
                <a:ea typeface="Times New Roman" panose="02020603050405020304" pitchFamily="18" charset="0"/>
                <a:cs typeface="Arial" panose="020B0604020202020204" pitchFamily="34" charset="0"/>
              </a:rPr>
              <a:t>Psychological Intervention</a:t>
            </a:r>
          </a:p>
          <a:p>
            <a:pPr marR="0" lvl="0" algn="just" defTabSz="970138" rtl="0" eaLnBrk="1" fontAlgn="base" latinLnBrk="0" hangingPunct="1">
              <a:spcBef>
                <a:spcPts val="0"/>
              </a:spcBef>
              <a:spcAft>
                <a:spcPts val="781"/>
              </a:spcAft>
              <a:buClrTx/>
              <a:buSzTx/>
              <a:tabLst/>
              <a:defRPr/>
            </a:pPr>
            <a:endParaRPr lang="en-GB" sz="14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dirty="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Imagen 3" descr="Imagen que contiene objeto, luz, dibujo&#10;&#10;Descripción generada automáticamente">
            <a:extLst>
              <a:ext uri="{FF2B5EF4-FFF2-40B4-BE49-F238E27FC236}">
                <a16:creationId xmlns:a16="http://schemas.microsoft.com/office/drawing/2014/main" id="{CC52B1A7-B3B9-B144-7639-68E53B762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96" y="2041810"/>
            <a:ext cx="357553" cy="357553"/>
          </a:xfrm>
          <a:prstGeom prst="rect">
            <a:avLst/>
          </a:prstGeom>
        </p:spPr>
      </p:pic>
      <p:sp>
        <p:nvSpPr>
          <p:cNvPr id="2" name="Título 78">
            <a:extLst>
              <a:ext uri="{FF2B5EF4-FFF2-40B4-BE49-F238E27FC236}">
                <a16:creationId xmlns:a16="http://schemas.microsoft.com/office/drawing/2014/main" id="{C17B59D2-F947-34CC-4A56-16329DB581DA}"/>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3" name="Slide Number Placeholder 4">
            <a:extLst>
              <a:ext uri="{FF2B5EF4-FFF2-40B4-BE49-F238E27FC236}">
                <a16:creationId xmlns:a16="http://schemas.microsoft.com/office/drawing/2014/main" id="{2556AC67-1375-5696-E991-D9B2CC11E3FD}"/>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31</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32" name="Grupo 31">
            <a:extLst>
              <a:ext uri="{FF2B5EF4-FFF2-40B4-BE49-F238E27FC236}">
                <a16:creationId xmlns:a16="http://schemas.microsoft.com/office/drawing/2014/main" id="{942ACA95-4071-082F-9BAB-DA5FC6CD08FE}"/>
              </a:ext>
            </a:extLst>
          </p:cNvPr>
          <p:cNvGrpSpPr/>
          <p:nvPr/>
        </p:nvGrpSpPr>
        <p:grpSpPr>
          <a:xfrm>
            <a:off x="154610" y="1290474"/>
            <a:ext cx="7282733" cy="430806"/>
            <a:chOff x="154610" y="1290474"/>
            <a:chExt cx="7282733" cy="430806"/>
          </a:xfrm>
        </p:grpSpPr>
        <p:sp>
          <p:nvSpPr>
            <p:cNvPr id="7" name="Rectángulo: esquinas redondeadas 38">
              <a:extLst>
                <a:ext uri="{FF2B5EF4-FFF2-40B4-BE49-F238E27FC236}">
                  <a16:creationId xmlns:a16="http://schemas.microsoft.com/office/drawing/2014/main" id="{0E86330D-0A66-8BEF-B395-D2BBD243FACD}"/>
                </a:ext>
              </a:extLst>
            </p:cNvPr>
            <p:cNvSpPr/>
            <p:nvPr/>
          </p:nvSpPr>
          <p:spPr>
            <a:xfrm>
              <a:off x="154610" y="1299226"/>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Psychological Practitioners Digital Competence Framework (4</a:t>
              </a:r>
              <a:r>
                <a:rPr kumimoji="0" lang="en-GB" sz="1250" b="1" i="0" u="none" strike="noStrike" kern="1200" cap="none" spc="0" normalizeH="0" baseline="0" noProof="0">
                  <a:ln>
                    <a:noFill/>
                  </a:ln>
                  <a:solidFill>
                    <a:srgbClr val="000000"/>
                  </a:solidFill>
                  <a:effectLst/>
                  <a:uLnTx/>
                  <a:uFillTx/>
                  <a:latin typeface="Arial"/>
                  <a:ea typeface="+mn-ea"/>
                  <a:cs typeface="+mn-cs"/>
                </a:rPr>
                <a:t>/6)        </a:t>
              </a:r>
            </a:p>
          </p:txBody>
        </p:sp>
        <p:sp>
          <p:nvSpPr>
            <p:cNvPr id="11" name="Google Shape;417;p5" descr="{&quot;Key&quot;:&quot;POWER_USER_SHAPE_ICON&quot;,&quot;Value&quot;:&quot;POWER_USER_SHAPE_ICON_STYLE_1&quot;}">
              <a:extLst>
                <a:ext uri="{FF2B5EF4-FFF2-40B4-BE49-F238E27FC236}">
                  <a16:creationId xmlns:a16="http://schemas.microsoft.com/office/drawing/2014/main" id="{DE3A9B2A-4C21-5291-0F6E-EB40978DF0EE}"/>
                </a:ext>
              </a:extLst>
            </p:cNvPr>
            <p:cNvSpPr/>
            <p:nvPr/>
          </p:nvSpPr>
          <p:spPr>
            <a:xfrm>
              <a:off x="6477976" y="1336332"/>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3" name="Grupo 12">
              <a:extLst>
                <a:ext uri="{FF2B5EF4-FFF2-40B4-BE49-F238E27FC236}">
                  <a16:creationId xmlns:a16="http://schemas.microsoft.com/office/drawing/2014/main" id="{9C8AB70B-10AC-9393-7824-FA7F8A9B1FAE}"/>
                </a:ext>
              </a:extLst>
            </p:cNvPr>
            <p:cNvGrpSpPr/>
            <p:nvPr/>
          </p:nvGrpSpPr>
          <p:grpSpPr>
            <a:xfrm>
              <a:off x="7069790" y="1337916"/>
              <a:ext cx="238968" cy="306602"/>
              <a:chOff x="7069790" y="1349732"/>
              <a:chExt cx="238968" cy="306602"/>
            </a:xfrm>
            <a:solidFill>
              <a:srgbClr val="C8DBDE"/>
            </a:solidFill>
          </p:grpSpPr>
          <p:sp>
            <p:nvSpPr>
              <p:cNvPr id="14" name="Google Shape;411;p5">
                <a:extLst>
                  <a:ext uri="{FF2B5EF4-FFF2-40B4-BE49-F238E27FC236}">
                    <a16:creationId xmlns:a16="http://schemas.microsoft.com/office/drawing/2014/main" id="{3F1D3652-8063-CE0F-56BA-FBCAF26A1CA1}"/>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2;p5">
                <a:extLst>
                  <a:ext uri="{FF2B5EF4-FFF2-40B4-BE49-F238E27FC236}">
                    <a16:creationId xmlns:a16="http://schemas.microsoft.com/office/drawing/2014/main" id="{D57ACE4F-5D47-59AD-E1AD-9B61333BE9DF}"/>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13;p5">
                <a:extLst>
                  <a:ext uri="{FF2B5EF4-FFF2-40B4-BE49-F238E27FC236}">
                    <a16:creationId xmlns:a16="http://schemas.microsoft.com/office/drawing/2014/main" id="{0BEE7AE8-E9DA-BA63-B282-D61ECFCA6BE6}"/>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4;p5">
                <a:extLst>
                  <a:ext uri="{FF2B5EF4-FFF2-40B4-BE49-F238E27FC236}">
                    <a16:creationId xmlns:a16="http://schemas.microsoft.com/office/drawing/2014/main" id="{DC809089-2587-82F6-C27C-2378E2659685}"/>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15;p5">
                <a:extLst>
                  <a:ext uri="{FF2B5EF4-FFF2-40B4-BE49-F238E27FC236}">
                    <a16:creationId xmlns:a16="http://schemas.microsoft.com/office/drawing/2014/main" id="{D890422B-08DD-FDD4-08CE-E6282BB0E86D}"/>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9" name="Grupo 18">
              <a:extLst>
                <a:ext uri="{FF2B5EF4-FFF2-40B4-BE49-F238E27FC236}">
                  <a16:creationId xmlns:a16="http://schemas.microsoft.com/office/drawing/2014/main" id="{61EE43A7-8722-DFAC-1A36-1EBE13677467}"/>
                </a:ext>
              </a:extLst>
            </p:cNvPr>
            <p:cNvGrpSpPr/>
            <p:nvPr/>
          </p:nvGrpSpPr>
          <p:grpSpPr>
            <a:xfrm>
              <a:off x="6771952" y="1348818"/>
              <a:ext cx="238968" cy="284798"/>
              <a:chOff x="6771952" y="1360634"/>
              <a:chExt cx="238968" cy="284798"/>
            </a:xfrm>
          </p:grpSpPr>
          <p:sp>
            <p:nvSpPr>
              <p:cNvPr id="20" name="Google Shape;408;p5">
                <a:extLst>
                  <a:ext uri="{FF2B5EF4-FFF2-40B4-BE49-F238E27FC236}">
                    <a16:creationId xmlns:a16="http://schemas.microsoft.com/office/drawing/2014/main" id="{D9657B01-6778-4477-95BD-76590B4CA537}"/>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09;p5">
                <a:extLst>
                  <a:ext uri="{FF2B5EF4-FFF2-40B4-BE49-F238E27FC236}">
                    <a16:creationId xmlns:a16="http://schemas.microsoft.com/office/drawing/2014/main" id="{5223B8B2-863B-2946-3F12-4EE8ABB1BBC9}"/>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3" name="Elipse 22">
              <a:extLst>
                <a:ext uri="{FF2B5EF4-FFF2-40B4-BE49-F238E27FC236}">
                  <a16:creationId xmlns:a16="http://schemas.microsoft.com/office/drawing/2014/main" id="{0D0827B2-C248-A5D6-3CF9-A31ECBC49AC8}"/>
                </a:ext>
              </a:extLst>
            </p:cNvPr>
            <p:cNvSpPr/>
            <p:nvPr/>
          </p:nvSpPr>
          <p:spPr>
            <a:xfrm>
              <a:off x="165622" y="1290474"/>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6</a:t>
              </a:r>
            </a:p>
          </p:txBody>
        </p:sp>
        <p:grpSp>
          <p:nvGrpSpPr>
            <p:cNvPr id="5" name="Grupo 4">
              <a:extLst>
                <a:ext uri="{FF2B5EF4-FFF2-40B4-BE49-F238E27FC236}">
                  <a16:creationId xmlns:a16="http://schemas.microsoft.com/office/drawing/2014/main" id="{8B4B29B0-22B3-7AD2-5BA7-FDBF3B928D42}"/>
                </a:ext>
              </a:extLst>
            </p:cNvPr>
            <p:cNvGrpSpPr/>
            <p:nvPr/>
          </p:nvGrpSpPr>
          <p:grpSpPr>
            <a:xfrm>
              <a:off x="6331133" y="1290474"/>
              <a:ext cx="1106210" cy="430806"/>
              <a:chOff x="6331133" y="1293381"/>
              <a:chExt cx="1106210" cy="430806"/>
            </a:xfrm>
          </p:grpSpPr>
          <p:sp>
            <p:nvSpPr>
              <p:cNvPr id="9" name="Rectángulo: esquinas redondeadas 38">
                <a:extLst>
                  <a:ext uri="{FF2B5EF4-FFF2-40B4-BE49-F238E27FC236}">
                    <a16:creationId xmlns:a16="http://schemas.microsoft.com/office/drawing/2014/main" id="{FE17D300-78B1-95EA-3F44-A5E85D4327EC}"/>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417;p5" descr="{&quot;Key&quot;:&quot;POWER_USER_SHAPE_ICON&quot;,&quot;Value&quot;:&quot;POWER_USER_SHAPE_ICON_STYLE_1&quot;}">
                <a:extLst>
                  <a:ext uri="{FF2B5EF4-FFF2-40B4-BE49-F238E27FC236}">
                    <a16:creationId xmlns:a16="http://schemas.microsoft.com/office/drawing/2014/main" id="{0EF917E6-0351-5410-3CEA-FC990A0E3663}"/>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1;p5">
                <a:extLst>
                  <a:ext uri="{FF2B5EF4-FFF2-40B4-BE49-F238E27FC236}">
                    <a16:creationId xmlns:a16="http://schemas.microsoft.com/office/drawing/2014/main" id="{2A1E8F53-4A15-E43D-60A5-B73567C7284B}"/>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2;p5">
                <a:extLst>
                  <a:ext uri="{FF2B5EF4-FFF2-40B4-BE49-F238E27FC236}">
                    <a16:creationId xmlns:a16="http://schemas.microsoft.com/office/drawing/2014/main" id="{AD65091D-BF26-12D5-B3DD-457355F5D8AF}"/>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13;p5">
                <a:extLst>
                  <a:ext uri="{FF2B5EF4-FFF2-40B4-BE49-F238E27FC236}">
                    <a16:creationId xmlns:a16="http://schemas.microsoft.com/office/drawing/2014/main" id="{761BC0A9-B73D-D931-C08B-409856157D6E}"/>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8" name="Google Shape;414;p5">
                <a:extLst>
                  <a:ext uri="{FF2B5EF4-FFF2-40B4-BE49-F238E27FC236}">
                    <a16:creationId xmlns:a16="http://schemas.microsoft.com/office/drawing/2014/main" id="{7B14C01D-8771-004F-4822-5ECAF33AAA21}"/>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9" name="Google Shape;415;p5">
                <a:extLst>
                  <a:ext uri="{FF2B5EF4-FFF2-40B4-BE49-F238E27FC236}">
                    <a16:creationId xmlns:a16="http://schemas.microsoft.com/office/drawing/2014/main" id="{482AFA73-6BD9-D985-0015-C3259971ED49}"/>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0" name="Google Shape;408;p5">
                <a:extLst>
                  <a:ext uri="{FF2B5EF4-FFF2-40B4-BE49-F238E27FC236}">
                    <a16:creationId xmlns:a16="http://schemas.microsoft.com/office/drawing/2014/main" id="{BA682AAD-E3A5-C1A6-33B7-ACF3B11A4AF8}"/>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09;p5">
                <a:extLst>
                  <a:ext uri="{FF2B5EF4-FFF2-40B4-BE49-F238E27FC236}">
                    <a16:creationId xmlns:a16="http://schemas.microsoft.com/office/drawing/2014/main" id="{8917F413-D408-6AFB-76E6-A4F4C1280C38}"/>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graphicFrame>
        <p:nvGraphicFramePr>
          <p:cNvPr id="10" name="Tabla 9">
            <a:extLst>
              <a:ext uri="{FF2B5EF4-FFF2-40B4-BE49-F238E27FC236}">
                <a16:creationId xmlns:a16="http://schemas.microsoft.com/office/drawing/2014/main" id="{7F167238-85E5-4D72-E4F7-F6093353196E}"/>
              </a:ext>
            </a:extLst>
          </p:cNvPr>
          <p:cNvGraphicFramePr>
            <a:graphicFrameLocks noGrp="1"/>
          </p:cNvGraphicFramePr>
          <p:nvPr>
            <p:extLst>
              <p:ext uri="{D42A27DB-BD31-4B8C-83A1-F6EECF244321}">
                <p14:modId xmlns:p14="http://schemas.microsoft.com/office/powerpoint/2010/main" val="900091682"/>
              </p:ext>
            </p:extLst>
          </p:nvPr>
        </p:nvGraphicFramePr>
        <p:xfrm>
          <a:off x="272763" y="2449353"/>
          <a:ext cx="7036452" cy="6963960"/>
        </p:xfrm>
        <a:graphic>
          <a:graphicData uri="http://schemas.openxmlformats.org/drawingml/2006/table">
            <a:tbl>
              <a:tblPr firstRow="1" bandRow="1">
                <a:tableStyleId>{5C22544A-7EE6-4342-B048-85BDC9FD1C3A}</a:tableStyleId>
              </a:tblPr>
              <a:tblGrid>
                <a:gridCol w="3518226">
                  <a:extLst>
                    <a:ext uri="{9D8B030D-6E8A-4147-A177-3AD203B41FA5}">
                      <a16:colId xmlns:a16="http://schemas.microsoft.com/office/drawing/2014/main" val="4163206487"/>
                    </a:ext>
                  </a:extLst>
                </a:gridCol>
                <a:gridCol w="3518226">
                  <a:extLst>
                    <a:ext uri="{9D8B030D-6E8A-4147-A177-3AD203B41FA5}">
                      <a16:colId xmlns:a16="http://schemas.microsoft.com/office/drawing/2014/main" val="376344879"/>
                    </a:ext>
                  </a:extLst>
                </a:gridCol>
              </a:tblGrid>
              <a:tr h="273600">
                <a:tc>
                  <a:txBody>
                    <a:bodyPr/>
                    <a:lstStyle/>
                    <a:p>
                      <a:pPr marL="0" indent="0" algn="ctr">
                        <a:buNone/>
                      </a:pPr>
                      <a:r>
                        <a:rPr lang="en-GB" sz="1100" b="1">
                          <a:latin typeface="Arial" panose="020B0604020202020204" pitchFamily="34" charset="0"/>
                          <a:cs typeface="Arial" panose="020B0604020202020204" pitchFamily="34" charset="0"/>
                        </a:rPr>
                        <a:t>Knowledge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A24A0E"/>
                    </a:solidFill>
                  </a:tcPr>
                </a:tc>
                <a:tc>
                  <a:txBody>
                    <a:bodyPr/>
                    <a:lstStyle/>
                    <a:p>
                      <a:pPr marL="0" indent="0" algn="ctr">
                        <a:buNone/>
                      </a:pPr>
                      <a:r>
                        <a:rPr lang="en-GB" sz="1100" b="1">
                          <a:latin typeface="Arial" panose="020B0604020202020204" pitchFamily="34" charset="0"/>
                          <a:cs typeface="Arial" panose="020B0604020202020204" pitchFamily="34" charset="0"/>
                        </a:rPr>
                        <a:t>Ability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A24A0E"/>
                    </a:solidFill>
                  </a:tcPr>
                </a:tc>
                <a:extLst>
                  <a:ext uri="{0D108BD9-81ED-4DB2-BD59-A6C34878D82A}">
                    <a16:rowId xmlns:a16="http://schemas.microsoft.com/office/drawing/2014/main" val="2834278392"/>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u="none" kern="1200">
                          <a:solidFill>
                            <a:schemeClr val="dk1"/>
                          </a:solidFill>
                          <a:effectLst/>
                          <a:latin typeface="Arial" panose="020B0604020202020204" pitchFamily="34" charset="0"/>
                          <a:ea typeface="+mn-ea"/>
                          <a:cs typeface="Arial" panose="020B0604020202020204" pitchFamily="34" charset="0"/>
                        </a:rPr>
                        <a:t>c</a:t>
                      </a:r>
                      <a:r>
                        <a:rPr lang="en-GB" sz="1100" b="1" kern="1200">
                          <a:solidFill>
                            <a:srgbClr val="000000"/>
                          </a:solidFill>
                          <a:latin typeface="Arial" panose="020B0604020202020204" pitchFamily="34" charset="0"/>
                          <a:ea typeface="+mn-ea"/>
                          <a:cs typeface="Arial" panose="020B0604020202020204" pitchFamily="34" charset="0"/>
                        </a:rPr>
                        <a:t>ontemporary digital technologies used </a:t>
                      </a:r>
                      <a:r>
                        <a:rPr lang="en-GB" sz="1100" u="none" kern="1200">
                          <a:solidFill>
                            <a:schemeClr val="dk1"/>
                          </a:solidFill>
                          <a:effectLst/>
                          <a:latin typeface="Arial" panose="020B0604020202020204" pitchFamily="34" charset="0"/>
                          <a:ea typeface="+mn-ea"/>
                          <a:cs typeface="Arial" panose="020B0604020202020204" pitchFamily="34" charset="0"/>
                        </a:rPr>
                        <a:t>in the </a:t>
                      </a:r>
                      <a:r>
                        <a:rPr lang="en-GB" sz="1100" b="1" kern="1200">
                          <a:solidFill>
                            <a:srgbClr val="000000"/>
                          </a:solidFill>
                          <a:latin typeface="Arial" panose="020B0604020202020204" pitchFamily="34" charset="0"/>
                          <a:ea typeface="+mn-ea"/>
                          <a:cs typeface="Arial" panose="020B0604020202020204" pitchFamily="34" charset="0"/>
                        </a:rPr>
                        <a:t>direct and indirect delivery of psychological interventions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conduct therapy in individual </a:t>
                      </a:r>
                      <a:r>
                        <a:rPr lang="en-GB" sz="1100" u="none" kern="1200">
                          <a:solidFill>
                            <a:schemeClr val="dk1"/>
                          </a:solidFill>
                          <a:effectLst/>
                          <a:latin typeface="Arial" panose="020B0604020202020204" pitchFamily="34" charset="0"/>
                          <a:ea typeface="+mn-ea"/>
                          <a:cs typeface="Arial" panose="020B0604020202020204" pitchFamily="34" charset="0"/>
                        </a:rPr>
                        <a:t>and </a:t>
                      </a:r>
                      <a:r>
                        <a:rPr lang="en-GB" sz="1100" b="1" kern="1200">
                          <a:solidFill>
                            <a:srgbClr val="000000"/>
                          </a:solidFill>
                          <a:latin typeface="Arial" panose="020B0604020202020204" pitchFamily="34" charset="0"/>
                          <a:ea typeface="+mn-ea"/>
                          <a:cs typeface="Arial" panose="020B0604020202020204" pitchFamily="34" charset="0"/>
                        </a:rPr>
                        <a:t>group</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format </a:t>
                      </a:r>
                      <a:r>
                        <a:rPr lang="en-GB" sz="1100" u="none" kern="1200">
                          <a:solidFill>
                            <a:schemeClr val="dk1"/>
                          </a:solidFill>
                          <a:effectLst/>
                          <a:latin typeface="Arial" panose="020B0604020202020204" pitchFamily="34" charset="0"/>
                          <a:ea typeface="+mn-ea"/>
                          <a:cs typeface="Arial" panose="020B0604020202020204" pitchFamily="34" charset="0"/>
                        </a:rPr>
                        <a:t>using </a:t>
                      </a:r>
                      <a:r>
                        <a:rPr lang="en-GB" sz="1100" b="1" kern="1200">
                          <a:solidFill>
                            <a:srgbClr val="000000"/>
                          </a:solidFill>
                          <a:latin typeface="Arial" panose="020B0604020202020204" pitchFamily="34" charset="0"/>
                          <a:ea typeface="+mn-ea"/>
                          <a:cs typeface="Arial" panose="020B0604020202020204" pitchFamily="34" charset="0"/>
                        </a:rPr>
                        <a:t>digital technologies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788577331"/>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levels of intervention </a:t>
                      </a:r>
                      <a:r>
                        <a:rPr lang="en-GB" sz="1100" u="none" kern="1200">
                          <a:solidFill>
                            <a:schemeClr val="dk1"/>
                          </a:solidFill>
                          <a:effectLst/>
                          <a:latin typeface="Arial" panose="020B0604020202020204" pitchFamily="34" charset="0"/>
                          <a:ea typeface="+mn-ea"/>
                          <a:cs typeface="Arial" panose="020B0604020202020204" pitchFamily="34" charset="0"/>
                        </a:rPr>
                        <a:t>and how </a:t>
                      </a:r>
                      <a:r>
                        <a:rPr lang="en-GB" sz="1100" b="1" kern="1200">
                          <a:solidFill>
                            <a:srgbClr val="000000"/>
                          </a:solidFill>
                          <a:latin typeface="Arial" panose="020B0604020202020204" pitchFamily="34" charset="0"/>
                          <a:ea typeface="+mn-ea"/>
                          <a:cs typeface="Arial" panose="020B0604020202020204" pitchFamily="34" charset="0"/>
                        </a:rPr>
                        <a:t>digital technologies </a:t>
                      </a:r>
                      <a:r>
                        <a:rPr lang="en-GB" sz="1100" u="none" kern="1200">
                          <a:solidFill>
                            <a:schemeClr val="dk1"/>
                          </a:solidFill>
                          <a:effectLst/>
                          <a:latin typeface="Arial" panose="020B0604020202020204" pitchFamily="34" charset="0"/>
                          <a:ea typeface="+mn-ea"/>
                          <a:cs typeface="Arial" panose="020B0604020202020204" pitchFamily="34" charset="0"/>
                        </a:rPr>
                        <a:t>may be </a:t>
                      </a:r>
                      <a:r>
                        <a:rPr lang="en-GB" sz="1100" b="1" kern="1200">
                          <a:solidFill>
                            <a:srgbClr val="000000"/>
                          </a:solidFill>
                          <a:latin typeface="Arial" panose="020B0604020202020204" pitchFamily="34" charset="0"/>
                          <a:ea typeface="+mn-ea"/>
                          <a:cs typeface="Arial" panose="020B0604020202020204" pitchFamily="34" charset="0"/>
                        </a:rPr>
                        <a:t>integrated</a:t>
                      </a:r>
                      <a:r>
                        <a:rPr lang="en-GB" sz="1100" u="none" kern="1200">
                          <a:solidFill>
                            <a:schemeClr val="dk1"/>
                          </a:solidFill>
                          <a:effectLst/>
                          <a:latin typeface="Arial" panose="020B0604020202020204" pitchFamily="34" charset="0"/>
                          <a:ea typeface="+mn-ea"/>
                          <a:cs typeface="Arial" panose="020B0604020202020204" pitchFamily="34" charset="0"/>
                        </a:rPr>
                        <a:t> at different </a:t>
                      </a:r>
                      <a:r>
                        <a:rPr lang="en-GB" sz="1100" b="1" kern="1200">
                          <a:solidFill>
                            <a:srgbClr val="000000"/>
                          </a:solidFill>
                          <a:latin typeface="Arial" panose="020B0604020202020204" pitchFamily="34" charset="0"/>
                          <a:ea typeface="+mn-ea"/>
                          <a:cs typeface="Arial" panose="020B0604020202020204" pitchFamily="34" charset="0"/>
                        </a:rPr>
                        <a:t>points in a stepped care model</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adapt digitally informed interventions </a:t>
                      </a:r>
                      <a:r>
                        <a:rPr lang="en-GB" sz="1100" u="none" kern="1200">
                          <a:solidFill>
                            <a:schemeClr val="dk1"/>
                          </a:solidFill>
                          <a:effectLst/>
                          <a:latin typeface="Arial" panose="020B0604020202020204" pitchFamily="34" charset="0"/>
                          <a:ea typeface="+mn-ea"/>
                          <a:cs typeface="Arial" panose="020B0604020202020204" pitchFamily="34" charset="0"/>
                        </a:rPr>
                        <a:t>to the </a:t>
                      </a:r>
                      <a:r>
                        <a:rPr lang="en-GB" sz="1100" b="1" kern="1200">
                          <a:solidFill>
                            <a:srgbClr val="000000"/>
                          </a:solidFill>
                          <a:latin typeface="Arial" panose="020B0604020202020204" pitchFamily="34" charset="0"/>
                          <a:ea typeface="+mn-ea"/>
                          <a:cs typeface="Arial" panose="020B0604020202020204" pitchFamily="34" charset="0"/>
                        </a:rPr>
                        <a:t>needs of clients </a:t>
                      </a:r>
                      <a:r>
                        <a:rPr lang="en-GB" sz="1100" u="none" kern="1200">
                          <a:solidFill>
                            <a:schemeClr val="dk1"/>
                          </a:solidFill>
                          <a:effectLst/>
                          <a:latin typeface="Arial" panose="020B0604020202020204" pitchFamily="34" charset="0"/>
                          <a:ea typeface="+mn-ea"/>
                          <a:cs typeface="Arial" panose="020B0604020202020204" pitchFamily="34" charset="0"/>
                        </a:rPr>
                        <a:t>from a r</a:t>
                      </a:r>
                      <a:r>
                        <a:rPr lang="en-GB" sz="1100" b="1" kern="1200">
                          <a:solidFill>
                            <a:srgbClr val="000000"/>
                          </a:solidFill>
                          <a:latin typeface="Arial" panose="020B0604020202020204" pitchFamily="34" charset="0"/>
                          <a:ea typeface="+mn-ea"/>
                          <a:cs typeface="Arial" panose="020B0604020202020204" pitchFamily="34" charset="0"/>
                        </a:rPr>
                        <a:t>ange of ages and abilities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97560167"/>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group versus individual interventions </a:t>
                      </a:r>
                      <a:r>
                        <a:rPr lang="en-GB" sz="1100" u="none" kern="1200">
                          <a:solidFill>
                            <a:schemeClr val="dk1"/>
                          </a:solidFill>
                          <a:effectLst/>
                          <a:latin typeface="Arial" panose="020B0604020202020204" pitchFamily="34" charset="0"/>
                          <a:ea typeface="+mn-ea"/>
                          <a:cs typeface="Arial" panose="020B0604020202020204" pitchFamily="34" charset="0"/>
                        </a:rPr>
                        <a:t>delivered via </a:t>
                      </a:r>
                      <a:r>
                        <a:rPr lang="en-GB" sz="1100" b="1" kern="1200">
                          <a:solidFill>
                            <a:srgbClr val="000000"/>
                          </a:solidFill>
                          <a:latin typeface="Arial" panose="020B0604020202020204" pitchFamily="34" charset="0"/>
                          <a:ea typeface="+mn-ea"/>
                          <a:cs typeface="Arial" panose="020B0604020202020204" pitchFamily="34" charset="0"/>
                        </a:rPr>
                        <a:t>digital technologies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recognise how employing digital technologies </a:t>
                      </a:r>
                      <a:r>
                        <a:rPr lang="en-GB" sz="1100" u="none" kern="1200">
                          <a:solidFill>
                            <a:schemeClr val="dk1"/>
                          </a:solidFill>
                          <a:effectLst/>
                          <a:latin typeface="Arial" panose="020B0604020202020204" pitchFamily="34" charset="0"/>
                          <a:ea typeface="+mn-ea"/>
                          <a:cs typeface="Arial" panose="020B0604020202020204" pitchFamily="34" charset="0"/>
                        </a:rPr>
                        <a:t>may </a:t>
                      </a:r>
                      <a:r>
                        <a:rPr lang="en-GB" sz="1100" b="1" kern="1200">
                          <a:solidFill>
                            <a:srgbClr val="000000"/>
                          </a:solidFill>
                          <a:latin typeface="Arial" panose="020B0604020202020204" pitchFamily="34" charset="0"/>
                          <a:ea typeface="+mn-ea"/>
                          <a:cs typeface="Arial" panose="020B0604020202020204" pitchFamily="34" charset="0"/>
                        </a:rPr>
                        <a:t>influence</a:t>
                      </a:r>
                      <a:r>
                        <a:rPr lang="en-GB" sz="1100" u="none" kern="1200">
                          <a:solidFill>
                            <a:schemeClr val="dk1"/>
                          </a:solidFill>
                          <a:effectLst/>
                          <a:latin typeface="Arial" panose="020B0604020202020204" pitchFamily="34" charset="0"/>
                          <a:ea typeface="+mn-ea"/>
                          <a:cs typeface="Arial" panose="020B0604020202020204" pitchFamily="34" charset="0"/>
                        </a:rPr>
                        <a:t> how </a:t>
                      </a:r>
                      <a:r>
                        <a:rPr lang="en-GB" sz="1100" b="1" kern="1200">
                          <a:solidFill>
                            <a:srgbClr val="000000"/>
                          </a:solidFill>
                          <a:latin typeface="Arial" panose="020B0604020202020204" pitchFamily="34" charset="0"/>
                          <a:ea typeface="+mn-ea"/>
                          <a:cs typeface="Arial" panose="020B0604020202020204" pitchFamily="34" charset="0"/>
                        </a:rPr>
                        <a:t>agreements are made</a:t>
                      </a:r>
                      <a:r>
                        <a:rPr lang="en-GB" sz="1100" u="none" kern="1200">
                          <a:solidFill>
                            <a:schemeClr val="dk1"/>
                          </a:solidFill>
                          <a:effectLst/>
                          <a:latin typeface="Arial" panose="020B0604020202020204" pitchFamily="34" charset="0"/>
                          <a:ea typeface="+mn-ea"/>
                          <a:cs typeface="Arial" panose="020B0604020202020204" pitchFamily="34" charset="0"/>
                        </a:rPr>
                        <a:t> with </a:t>
                      </a:r>
                      <a:r>
                        <a:rPr lang="en-GB" sz="1100" b="1" kern="1200">
                          <a:solidFill>
                            <a:srgbClr val="000000"/>
                          </a:solidFill>
                          <a:latin typeface="Arial" panose="020B0604020202020204" pitchFamily="34" charset="0"/>
                          <a:ea typeface="+mn-ea"/>
                          <a:cs typeface="Arial" panose="020B0604020202020204" pitchFamily="34" charset="0"/>
                        </a:rPr>
                        <a:t>clients and/or supervis</a:t>
                      </a:r>
                      <a:r>
                        <a:rPr lang="en-GB" sz="1100" u="none" kern="1200">
                          <a:solidFill>
                            <a:schemeClr val="dk1"/>
                          </a:solidFill>
                          <a:effectLst/>
                          <a:latin typeface="Arial" panose="020B0604020202020204" pitchFamily="34" charset="0"/>
                          <a:ea typeface="+mn-ea"/>
                          <a:cs typeface="Arial" panose="020B0604020202020204" pitchFamily="34" charset="0"/>
                        </a:rPr>
                        <a:t>ees about </a:t>
                      </a:r>
                      <a:r>
                        <a:rPr lang="en-GB" sz="1100" b="1" kern="1200">
                          <a:solidFill>
                            <a:srgbClr val="000000"/>
                          </a:solidFill>
                          <a:latin typeface="Arial" panose="020B0604020202020204" pitchFamily="34" charset="0"/>
                          <a:ea typeface="+mn-ea"/>
                          <a:cs typeface="Arial" panose="020B0604020202020204" pitchFamily="34" charset="0"/>
                        </a:rPr>
                        <a:t>confidentiality and its limits </a:t>
                      </a:r>
                      <a:r>
                        <a:rPr lang="en-GB" sz="1100" u="none" kern="1200">
                          <a:solidFill>
                            <a:schemeClr val="dk1"/>
                          </a:solidFill>
                          <a:effectLst/>
                          <a:latin typeface="Arial" panose="020B0604020202020204" pitchFamily="34" charset="0"/>
                          <a:ea typeface="+mn-ea"/>
                          <a:cs typeface="Arial" panose="020B0604020202020204" pitchFamily="34" charset="0"/>
                        </a:rPr>
                        <a:t>e.g. safe recording and transfer of client sessions using secure cloud technology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638365365"/>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the </a:t>
                      </a:r>
                      <a:r>
                        <a:rPr lang="en-GB" sz="1100" b="1" kern="1200">
                          <a:solidFill>
                            <a:srgbClr val="000000"/>
                          </a:solidFill>
                          <a:latin typeface="Arial" panose="020B0604020202020204" pitchFamily="34" charset="0"/>
                          <a:ea typeface="+mn-ea"/>
                          <a:cs typeface="Arial" panose="020B0604020202020204" pitchFamily="34" charset="0"/>
                        </a:rPr>
                        <a:t>role of apps in psychological assessments and interventions </a:t>
                      </a:r>
                      <a:r>
                        <a:rPr lang="en-GB" sz="1100" u="none" kern="1200">
                          <a:solidFill>
                            <a:schemeClr val="dk1"/>
                          </a:solidFill>
                          <a:effectLst/>
                          <a:latin typeface="Arial" panose="020B0604020202020204" pitchFamily="34" charset="0"/>
                          <a:ea typeface="+mn-ea"/>
                          <a:cs typeface="Arial" panose="020B0604020202020204" pitchFamily="34" charset="0"/>
                        </a:rPr>
                        <a:t>and </a:t>
                      </a:r>
                      <a:r>
                        <a:rPr lang="en-GB" sz="1100" b="1" kern="1200">
                          <a:solidFill>
                            <a:srgbClr val="000000"/>
                          </a:solidFill>
                          <a:latin typeface="Arial" panose="020B0604020202020204" pitchFamily="34" charset="0"/>
                          <a:ea typeface="+mn-ea"/>
                          <a:cs typeface="Arial" panose="020B0604020202020204" pitchFamily="34" charset="0"/>
                        </a:rPr>
                        <a:t>awareness of app quality assessment processes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manage outcome data collected digitally </a:t>
                      </a:r>
                      <a:r>
                        <a:rPr lang="en-GB" sz="1100" u="none" kern="1200">
                          <a:solidFill>
                            <a:schemeClr val="dk1"/>
                          </a:solidFill>
                          <a:effectLst/>
                          <a:latin typeface="Arial" panose="020B0604020202020204" pitchFamily="34" charset="0"/>
                          <a:ea typeface="+mn-ea"/>
                          <a:cs typeface="Arial" panose="020B0604020202020204" pitchFamily="34" charset="0"/>
                        </a:rPr>
                        <a:t>and </a:t>
                      </a:r>
                      <a:r>
                        <a:rPr lang="en-GB" sz="1100" b="1" kern="1200">
                          <a:solidFill>
                            <a:srgbClr val="000000"/>
                          </a:solidFill>
                          <a:latin typeface="Arial" panose="020B0604020202020204" pitchFamily="34" charset="0"/>
                          <a:ea typeface="+mn-ea"/>
                          <a:cs typeface="Arial" panose="020B0604020202020204" pitchFamily="34" charset="0"/>
                        </a:rPr>
                        <a:t>integrate</a:t>
                      </a:r>
                      <a:r>
                        <a:rPr lang="en-GB" sz="1100" u="none" kern="1200">
                          <a:solidFill>
                            <a:schemeClr val="dk1"/>
                          </a:solidFill>
                          <a:effectLst/>
                          <a:latin typeface="Arial" panose="020B0604020202020204" pitchFamily="34" charset="0"/>
                          <a:ea typeface="+mn-ea"/>
                          <a:cs typeface="Arial" panose="020B0604020202020204" pitchFamily="34" charset="0"/>
                        </a:rPr>
                        <a:t> this into </a:t>
                      </a:r>
                      <a:r>
                        <a:rPr lang="en-GB" sz="1100" b="1" kern="1200">
                          <a:solidFill>
                            <a:srgbClr val="000000"/>
                          </a:solidFill>
                          <a:latin typeface="Arial" panose="020B0604020202020204" pitchFamily="34" charset="0"/>
                          <a:ea typeface="+mn-ea"/>
                          <a:cs typeface="Arial" panose="020B0604020202020204" pitchFamily="34" charset="0"/>
                        </a:rPr>
                        <a:t>treatment planning</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32637825"/>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electronic self-help materials </a:t>
                      </a:r>
                      <a:r>
                        <a:rPr lang="en-GB" sz="1100" u="none" kern="1200">
                          <a:solidFill>
                            <a:schemeClr val="dk1"/>
                          </a:solidFill>
                          <a:effectLst/>
                          <a:latin typeface="Arial" panose="020B0604020202020204" pitchFamily="34" charset="0"/>
                          <a:ea typeface="+mn-ea"/>
                          <a:cs typeface="Arial" panose="020B0604020202020204" pitchFamily="34" charset="0"/>
                        </a:rPr>
                        <a:t>and </a:t>
                      </a:r>
                      <a:r>
                        <a:rPr lang="en-GB" sz="1100" b="1" kern="1200">
                          <a:solidFill>
                            <a:srgbClr val="000000"/>
                          </a:solidFill>
                          <a:latin typeface="Arial" panose="020B0604020202020204" pitchFamily="34" charset="0"/>
                          <a:ea typeface="+mn-ea"/>
                          <a:cs typeface="Arial" panose="020B0604020202020204" pitchFamily="34" charset="0"/>
                        </a:rPr>
                        <a:t>platforms available </a:t>
                      </a:r>
                      <a:r>
                        <a:rPr lang="en-GB" sz="1100" u="none" kern="1200">
                          <a:solidFill>
                            <a:schemeClr val="dk1"/>
                          </a:solidFill>
                          <a:effectLst/>
                          <a:latin typeface="Arial" panose="020B0604020202020204" pitchFamily="34" charset="0"/>
                          <a:ea typeface="+mn-ea"/>
                          <a:cs typeface="Arial" panose="020B0604020202020204" pitchFamily="34" charset="0"/>
                        </a:rPr>
                        <a:t>to support the </a:t>
                      </a:r>
                      <a:r>
                        <a:rPr lang="en-GB" sz="1100" b="1" kern="1200">
                          <a:solidFill>
                            <a:srgbClr val="000000"/>
                          </a:solidFill>
                          <a:latin typeface="Arial" panose="020B0604020202020204" pitchFamily="34" charset="0"/>
                          <a:ea typeface="+mn-ea"/>
                          <a:cs typeface="Arial" panose="020B0604020202020204" pitchFamily="34" charset="0"/>
                        </a:rPr>
                        <a:t>delivery of psychological interventions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evaluate the effectiveness and security</a:t>
                      </a:r>
                      <a:r>
                        <a:rPr lang="en-GB" sz="1100" u="none" kern="1200">
                          <a:solidFill>
                            <a:schemeClr val="dk1"/>
                          </a:solidFill>
                          <a:effectLst/>
                          <a:latin typeface="Arial" panose="020B0604020202020204" pitchFamily="34" charset="0"/>
                          <a:ea typeface="+mn-ea"/>
                          <a:cs typeface="Arial" panose="020B0604020202020204" pitchFamily="34" charset="0"/>
                        </a:rPr>
                        <a:t> of an </a:t>
                      </a:r>
                      <a:r>
                        <a:rPr lang="en-GB" sz="1100" b="1" kern="1200">
                          <a:solidFill>
                            <a:srgbClr val="000000"/>
                          </a:solidFill>
                          <a:latin typeface="Arial" panose="020B0604020202020204" pitchFamily="34" charset="0"/>
                          <a:ea typeface="+mn-ea"/>
                          <a:cs typeface="Arial" panose="020B0604020202020204" pitchFamily="34" charset="0"/>
                        </a:rPr>
                        <a:t>app</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569035423"/>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different digital tools for managing between-session therapeutic contact </a:t>
                      </a:r>
                      <a:r>
                        <a:rPr lang="en-GB" sz="1100" u="none" kern="1200">
                          <a:solidFill>
                            <a:schemeClr val="dk1"/>
                          </a:solidFill>
                          <a:effectLst/>
                          <a:latin typeface="Arial" panose="020B0604020202020204" pitchFamily="34" charset="0"/>
                          <a:ea typeface="+mn-ea"/>
                          <a:cs typeface="Arial" panose="020B0604020202020204" pitchFamily="34" charset="0"/>
                        </a:rPr>
                        <a:t>e.g. communicating via an online psychoeducational platform or by email about home-based tasks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reflect in supervision </a:t>
                      </a:r>
                      <a:r>
                        <a:rPr lang="en-GB" sz="1100" u="none" kern="1200">
                          <a:solidFill>
                            <a:schemeClr val="dk1"/>
                          </a:solidFill>
                          <a:effectLst/>
                          <a:latin typeface="Arial" panose="020B0604020202020204" pitchFamily="34" charset="0"/>
                          <a:ea typeface="+mn-ea"/>
                          <a:cs typeface="Arial" panose="020B0604020202020204" pitchFamily="34" charset="0"/>
                        </a:rPr>
                        <a:t>on the </a:t>
                      </a:r>
                      <a:r>
                        <a:rPr lang="en-GB" sz="1100" b="1" kern="1200">
                          <a:solidFill>
                            <a:srgbClr val="000000"/>
                          </a:solidFill>
                          <a:latin typeface="Arial" panose="020B0604020202020204" pitchFamily="34" charset="0"/>
                          <a:ea typeface="+mn-ea"/>
                          <a:cs typeface="Arial" panose="020B0604020202020204" pitchFamily="34" charset="0"/>
                        </a:rPr>
                        <a:t>client’s response to different digital modalities </a:t>
                      </a:r>
                      <a:r>
                        <a:rPr lang="en-GB" sz="1100" u="none" kern="1200">
                          <a:solidFill>
                            <a:schemeClr val="dk1"/>
                          </a:solidFill>
                          <a:effectLst/>
                          <a:latin typeface="Arial" panose="020B0604020202020204" pitchFamily="34" charset="0"/>
                          <a:ea typeface="+mn-ea"/>
                          <a:cs typeface="Arial" panose="020B0604020202020204" pitchFamily="34" charset="0"/>
                        </a:rPr>
                        <a:t>and the </a:t>
                      </a:r>
                      <a:r>
                        <a:rPr lang="en-GB" sz="1100" b="1" kern="1200">
                          <a:solidFill>
                            <a:srgbClr val="000000"/>
                          </a:solidFill>
                          <a:latin typeface="Arial" panose="020B0604020202020204" pitchFamily="34" charset="0"/>
                          <a:ea typeface="+mn-ea"/>
                          <a:cs typeface="Arial" panose="020B0604020202020204" pitchFamily="34" charset="0"/>
                        </a:rPr>
                        <a:t>impact</a:t>
                      </a:r>
                      <a:r>
                        <a:rPr lang="en-GB" sz="1100" u="none" kern="1200">
                          <a:solidFill>
                            <a:schemeClr val="dk1"/>
                          </a:solidFill>
                          <a:effectLst/>
                          <a:latin typeface="Arial" panose="020B0604020202020204" pitchFamily="34" charset="0"/>
                          <a:ea typeface="+mn-ea"/>
                          <a:cs typeface="Arial" panose="020B0604020202020204" pitchFamily="34" charset="0"/>
                        </a:rPr>
                        <a:t> on the </a:t>
                      </a:r>
                      <a:r>
                        <a:rPr lang="en-GB" sz="1100" b="1" kern="1200">
                          <a:solidFill>
                            <a:srgbClr val="000000"/>
                          </a:solidFill>
                          <a:latin typeface="Arial" panose="020B0604020202020204" pitchFamily="34" charset="0"/>
                          <a:ea typeface="+mn-ea"/>
                          <a:cs typeface="Arial" panose="020B0604020202020204" pitchFamily="34" charset="0"/>
                        </a:rPr>
                        <a:t>therapeutic relationship</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03601421"/>
                  </a:ext>
                </a:extLst>
              </a:tr>
              <a:tr h="346603">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dirty="0">
                          <a:solidFill>
                            <a:schemeClr val="dk1"/>
                          </a:solidFill>
                          <a:effectLst/>
                          <a:latin typeface="Arial" panose="020B0604020202020204" pitchFamily="34" charset="0"/>
                          <a:ea typeface="+mn-ea"/>
                          <a:cs typeface="Arial" panose="020B0604020202020204" pitchFamily="34" charset="0"/>
                        </a:rPr>
                        <a:t>Ability </a:t>
                      </a:r>
                      <a:r>
                        <a:rPr lang="en-GB" sz="1100" b="1" kern="1200" dirty="0">
                          <a:solidFill>
                            <a:srgbClr val="000000"/>
                          </a:solidFill>
                          <a:latin typeface="Arial" panose="020B0604020202020204" pitchFamily="34" charset="0"/>
                          <a:ea typeface="+mn-ea"/>
                          <a:cs typeface="Arial" panose="020B0604020202020204" pitchFamily="34" charset="0"/>
                        </a:rPr>
                        <a:t>to introduce and support </a:t>
                      </a:r>
                      <a:r>
                        <a:rPr lang="en-GB" sz="1100" u="none" kern="1200" dirty="0">
                          <a:solidFill>
                            <a:schemeClr val="dk1"/>
                          </a:solidFill>
                          <a:effectLst/>
                          <a:latin typeface="Arial" panose="020B0604020202020204" pitchFamily="34" charset="0"/>
                          <a:ea typeface="+mn-ea"/>
                          <a:cs typeface="Arial" panose="020B0604020202020204" pitchFamily="34" charset="0"/>
                        </a:rPr>
                        <a:t>the use of </a:t>
                      </a:r>
                      <a:r>
                        <a:rPr lang="en-GB" sz="1100" b="1" kern="1200" dirty="0">
                          <a:solidFill>
                            <a:srgbClr val="000000"/>
                          </a:solidFill>
                          <a:latin typeface="Arial" panose="020B0604020202020204" pitchFamily="34" charset="0"/>
                          <a:ea typeface="+mn-ea"/>
                          <a:cs typeface="Arial" panose="020B0604020202020204" pitchFamily="34" charset="0"/>
                        </a:rPr>
                        <a:t>self-help and/or blended complementary online materials </a:t>
                      </a:r>
                      <a:r>
                        <a:rPr lang="en-GB" sz="1100" u="none" kern="1200" dirty="0">
                          <a:solidFill>
                            <a:schemeClr val="dk1"/>
                          </a:solidFill>
                          <a:effectLst/>
                          <a:latin typeface="Arial" panose="020B0604020202020204" pitchFamily="34" charset="0"/>
                          <a:ea typeface="+mn-ea"/>
                          <a:cs typeface="Arial" panose="020B0604020202020204" pitchFamily="34" charset="0"/>
                        </a:rPr>
                        <a:t>to clients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981290985"/>
                  </a:ext>
                </a:extLst>
              </a:tr>
              <a:tr h="346603">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integrate and use creative non-verbal visual digital tools</a:t>
                      </a:r>
                      <a:r>
                        <a:rPr lang="en-GB" sz="1100" u="none" kern="1200">
                          <a:solidFill>
                            <a:schemeClr val="dk1"/>
                          </a:solidFill>
                          <a:effectLst/>
                          <a:latin typeface="Arial" panose="020B0604020202020204" pitchFamily="34" charset="0"/>
                          <a:ea typeface="+mn-ea"/>
                          <a:cs typeface="Arial" panose="020B0604020202020204" pitchFamily="34" charset="0"/>
                        </a:rPr>
                        <a:t> to </a:t>
                      </a:r>
                      <a:r>
                        <a:rPr lang="en-GB" sz="1100" b="1" kern="1200">
                          <a:solidFill>
                            <a:srgbClr val="000000"/>
                          </a:solidFill>
                          <a:latin typeface="Arial" panose="020B0604020202020204" pitchFamily="34" charset="0"/>
                          <a:ea typeface="+mn-ea"/>
                          <a:cs typeface="Arial" panose="020B0604020202020204" pitchFamily="34" charset="0"/>
                        </a:rPr>
                        <a:t>complement online psychological interventions </a:t>
                      </a:r>
                      <a:r>
                        <a:rPr lang="en-GB" sz="1100" u="none" kern="1200">
                          <a:solidFill>
                            <a:schemeClr val="dk1"/>
                          </a:solidFill>
                          <a:effectLst/>
                          <a:latin typeface="Arial" panose="020B0604020202020204" pitchFamily="34" charset="0"/>
                          <a:ea typeface="+mn-ea"/>
                          <a:cs typeface="Arial" panose="020B0604020202020204" pitchFamily="34" charset="0"/>
                        </a:rPr>
                        <a:t>e.g. using drawings with the whiteboard, shared written documents, assisting the client to select images from the internet to illustrate their feelings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01481758"/>
                  </a:ext>
                </a:extLst>
              </a:tr>
              <a:tr h="346603">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dirty="0">
                          <a:solidFill>
                            <a:schemeClr val="dk1"/>
                          </a:solidFill>
                          <a:effectLst/>
                          <a:latin typeface="Arial" panose="020B0604020202020204" pitchFamily="34" charset="0"/>
                          <a:ea typeface="+mn-ea"/>
                          <a:cs typeface="Arial" panose="020B0604020202020204" pitchFamily="34" charset="0"/>
                        </a:rPr>
                        <a:t>Ability to </a:t>
                      </a:r>
                      <a:r>
                        <a:rPr lang="en-GB" sz="1100" b="1" kern="1200" dirty="0">
                          <a:solidFill>
                            <a:srgbClr val="000000"/>
                          </a:solidFill>
                          <a:latin typeface="Arial" panose="020B0604020202020204" pitchFamily="34" charset="0"/>
                          <a:ea typeface="+mn-ea"/>
                          <a:cs typeface="Arial" panose="020B0604020202020204" pitchFamily="34" charset="0"/>
                        </a:rPr>
                        <a:t>adapt evidence-based protocols </a:t>
                      </a:r>
                      <a:r>
                        <a:rPr lang="en-GB" sz="1100" u="none" kern="1200" dirty="0">
                          <a:solidFill>
                            <a:schemeClr val="dk1"/>
                          </a:solidFill>
                          <a:effectLst/>
                          <a:latin typeface="Arial" panose="020B0604020202020204" pitchFamily="34" charset="0"/>
                          <a:ea typeface="+mn-ea"/>
                          <a:cs typeface="Arial" panose="020B0604020202020204" pitchFamily="34" charset="0"/>
                        </a:rPr>
                        <a:t>to </a:t>
                      </a:r>
                      <a:r>
                        <a:rPr lang="en-GB" sz="1100" b="1" kern="1200" dirty="0">
                          <a:solidFill>
                            <a:srgbClr val="000000"/>
                          </a:solidFill>
                          <a:latin typeface="Arial" panose="020B0604020202020204" pitchFamily="34" charset="0"/>
                          <a:ea typeface="+mn-ea"/>
                          <a:cs typeface="Arial" panose="020B0604020202020204" pitchFamily="34" charset="0"/>
                        </a:rPr>
                        <a:t>online delivery </a:t>
                      </a:r>
                      <a:r>
                        <a:rPr lang="en-GB" sz="1100" u="none" kern="1200" dirty="0">
                          <a:solidFill>
                            <a:schemeClr val="dk1"/>
                          </a:solidFill>
                          <a:effectLst/>
                          <a:latin typeface="Arial" panose="020B0604020202020204" pitchFamily="34" charset="0"/>
                          <a:ea typeface="+mn-ea"/>
                          <a:cs typeface="Arial" panose="020B0604020202020204" pitchFamily="34" charset="0"/>
                        </a:rPr>
                        <a:t>e.g. assisting memory processing work in PTSD </a:t>
                      </a:r>
                      <a:r>
                        <a:rPr lang="en-GB" sz="1100" b="0" kern="1200" dirty="0">
                          <a:solidFill>
                            <a:srgbClr val="000000"/>
                          </a:solidFill>
                          <a:latin typeface="Arial" panose="020B0604020202020204" pitchFamily="34" charset="0"/>
                          <a:ea typeface="+mn-ea"/>
                          <a:cs typeface="Arial" panose="020B0604020202020204" pitchFamily="34" charset="0"/>
                        </a:rPr>
                        <a:t>b</a:t>
                      </a:r>
                      <a:r>
                        <a:rPr lang="en-GB" sz="1100" u="none" kern="1200" dirty="0">
                          <a:solidFill>
                            <a:schemeClr val="dk1"/>
                          </a:solidFill>
                          <a:effectLst/>
                          <a:latin typeface="Arial" panose="020B0604020202020204" pitchFamily="34" charset="0"/>
                          <a:ea typeface="+mn-ea"/>
                          <a:cs typeface="Arial" panose="020B0604020202020204" pitchFamily="34" charset="0"/>
                        </a:rPr>
                        <a:t>y facilitating a remote site visit using Google Street View</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316648795"/>
                  </a:ext>
                </a:extLst>
              </a:tr>
            </a:tbl>
          </a:graphicData>
        </a:graphic>
      </p:graphicFrame>
    </p:spTree>
    <p:extLst>
      <p:ext uri="{BB962C8B-B14F-4D97-AF65-F5344CB8AC3E}">
        <p14:creationId xmlns:p14="http://schemas.microsoft.com/office/powerpoint/2010/main" val="3205803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(V)</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32687"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r>
            <a:br>
              <a:rPr lang="en-GB"/>
            </a:br>
            <a:r>
              <a:rPr lang="en-GB"/>
              <a:t>Ability to introduce and support the use of self-help and/or blended complementary online materials to clients</a:t>
            </a:r>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lvl="1" indent="-228600" algn="just" defTabSz="970138" fontAlgn="base">
              <a:lnSpc>
                <a:spcPct val="150000"/>
              </a:lnSpc>
              <a:spcAft>
                <a:spcPts val="781"/>
              </a:spcAft>
              <a:buFont typeface="+mj-lt"/>
              <a:buAutoNum type="arabicPeriod" startAt="6"/>
              <a:defRPr/>
            </a:pPr>
            <a:r>
              <a:rPr lang="en-GB" sz="12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Communication and Teaching</a:t>
            </a:r>
          </a:p>
          <a:p>
            <a:pPr marR="0" lvl="0" algn="just" defTabSz="970138" rtl="0" eaLnBrk="1" fontAlgn="base" latinLnBrk="0" hangingPunct="1">
              <a:spcBef>
                <a:spcPts val="0"/>
              </a:spcBef>
              <a:spcAft>
                <a:spcPts val="781"/>
              </a:spcAft>
              <a:buClrTx/>
              <a:buSzTx/>
              <a:tabLst/>
              <a:defRPr/>
            </a:pPr>
            <a:endPar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dirty="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2" name="Tabla 11">
            <a:extLst>
              <a:ext uri="{FF2B5EF4-FFF2-40B4-BE49-F238E27FC236}">
                <a16:creationId xmlns:a16="http://schemas.microsoft.com/office/drawing/2014/main" id="{CDE5B05F-812F-3B02-ABCE-C8138DCF1197}"/>
              </a:ext>
            </a:extLst>
          </p:cNvPr>
          <p:cNvGraphicFramePr>
            <a:graphicFrameLocks noGrp="1"/>
          </p:cNvGraphicFramePr>
          <p:nvPr>
            <p:extLst>
              <p:ext uri="{D42A27DB-BD31-4B8C-83A1-F6EECF244321}">
                <p14:modId xmlns:p14="http://schemas.microsoft.com/office/powerpoint/2010/main" val="2473529100"/>
              </p:ext>
            </p:extLst>
          </p:nvPr>
        </p:nvGraphicFramePr>
        <p:xfrm>
          <a:off x="272762" y="2488039"/>
          <a:ext cx="7036452" cy="4251240"/>
        </p:xfrm>
        <a:graphic>
          <a:graphicData uri="http://schemas.openxmlformats.org/drawingml/2006/table">
            <a:tbl>
              <a:tblPr firstRow="1" bandRow="1">
                <a:tableStyleId>{5C22544A-7EE6-4342-B048-85BDC9FD1C3A}</a:tableStyleId>
              </a:tblPr>
              <a:tblGrid>
                <a:gridCol w="3518226">
                  <a:extLst>
                    <a:ext uri="{9D8B030D-6E8A-4147-A177-3AD203B41FA5}">
                      <a16:colId xmlns:a16="http://schemas.microsoft.com/office/drawing/2014/main" val="4163206487"/>
                    </a:ext>
                  </a:extLst>
                </a:gridCol>
                <a:gridCol w="3518226">
                  <a:extLst>
                    <a:ext uri="{9D8B030D-6E8A-4147-A177-3AD203B41FA5}">
                      <a16:colId xmlns:a16="http://schemas.microsoft.com/office/drawing/2014/main" val="376344879"/>
                    </a:ext>
                  </a:extLst>
                </a:gridCol>
              </a:tblGrid>
              <a:tr h="273600">
                <a:tc>
                  <a:txBody>
                    <a:bodyPr/>
                    <a:lstStyle/>
                    <a:p>
                      <a:pPr marL="0" indent="0" algn="ctr">
                        <a:buNone/>
                      </a:pPr>
                      <a:r>
                        <a:rPr lang="en-GB" sz="1100" b="1">
                          <a:latin typeface="Arial" panose="020B0604020202020204" pitchFamily="34" charset="0"/>
                          <a:cs typeface="Arial" panose="020B0604020202020204" pitchFamily="34" charset="0"/>
                        </a:rPr>
                        <a:t>Knowledge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BF9000"/>
                    </a:solidFill>
                  </a:tcPr>
                </a:tc>
                <a:tc>
                  <a:txBody>
                    <a:bodyPr/>
                    <a:lstStyle/>
                    <a:p>
                      <a:pPr marL="0" indent="0" algn="ctr">
                        <a:buNone/>
                      </a:pPr>
                      <a:r>
                        <a:rPr lang="en-GB" sz="1100" b="1">
                          <a:latin typeface="Arial" panose="020B0604020202020204" pitchFamily="34" charset="0"/>
                          <a:cs typeface="Arial" panose="020B0604020202020204" pitchFamily="34" charset="0"/>
                        </a:rPr>
                        <a:t>Ability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2834278392"/>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the </a:t>
                      </a:r>
                      <a:r>
                        <a:rPr lang="en-GB" sz="1100" b="1" kern="1200">
                          <a:solidFill>
                            <a:srgbClr val="000000"/>
                          </a:solidFill>
                          <a:latin typeface="Arial" panose="020B0604020202020204" pitchFamily="34" charset="0"/>
                          <a:ea typeface="+mn-ea"/>
                          <a:cs typeface="Arial" panose="020B0604020202020204" pitchFamily="34" charset="0"/>
                        </a:rPr>
                        <a:t>pros and cons of online teaching methods</a:t>
                      </a:r>
                      <a:r>
                        <a:rPr lang="en-GB" sz="1100" u="none" kern="1200">
                          <a:solidFill>
                            <a:schemeClr val="dk1"/>
                          </a:solidFill>
                          <a:effectLst/>
                          <a:latin typeface="Arial" panose="020B0604020202020204" pitchFamily="34" charset="0"/>
                          <a:ea typeface="+mn-ea"/>
                          <a:cs typeface="Arial" panose="020B0604020202020204" pitchFamily="34" charset="0"/>
                        </a:rPr>
                        <a:t> and </a:t>
                      </a:r>
                      <a:r>
                        <a:rPr lang="en-GB" sz="1100" b="1" kern="1200">
                          <a:solidFill>
                            <a:srgbClr val="000000"/>
                          </a:solidFill>
                          <a:latin typeface="Arial" panose="020B0604020202020204" pitchFamily="34" charset="0"/>
                          <a:ea typeface="+mn-ea"/>
                          <a:cs typeface="Arial" panose="020B0604020202020204" pitchFamily="34" charset="0"/>
                        </a:rPr>
                        <a:t>awareness of online teaching programmes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discuss the pros and cons </a:t>
                      </a:r>
                      <a:r>
                        <a:rPr lang="en-GB" sz="1100" u="none" kern="1200">
                          <a:solidFill>
                            <a:schemeClr val="dk1"/>
                          </a:solidFill>
                          <a:effectLst/>
                          <a:latin typeface="Arial" panose="020B0604020202020204" pitchFamily="34" charset="0"/>
                          <a:ea typeface="+mn-ea"/>
                          <a:cs typeface="Arial" panose="020B0604020202020204" pitchFamily="34" charset="0"/>
                        </a:rPr>
                        <a:t>of the </a:t>
                      </a:r>
                      <a:r>
                        <a:rPr lang="en-GB" sz="1100" b="1" kern="1200">
                          <a:solidFill>
                            <a:srgbClr val="000000"/>
                          </a:solidFill>
                          <a:latin typeface="Arial" panose="020B0604020202020204" pitchFamily="34" charset="0"/>
                          <a:ea typeface="+mn-ea"/>
                          <a:cs typeface="Arial" panose="020B0604020202020204" pitchFamily="34" charset="0"/>
                        </a:rPr>
                        <a:t>digital</a:t>
                      </a:r>
                      <a:r>
                        <a:rPr lang="en-GB" sz="1100" u="none" kern="1200">
                          <a:solidFill>
                            <a:schemeClr val="dk1"/>
                          </a:solidFill>
                          <a:effectLst/>
                          <a:latin typeface="Arial" panose="020B0604020202020204" pitchFamily="34" charset="0"/>
                          <a:ea typeface="+mn-ea"/>
                          <a:cs typeface="Arial" panose="020B0604020202020204" pitchFamily="34" charset="0"/>
                        </a:rPr>
                        <a:t> modality with the </a:t>
                      </a:r>
                      <a:r>
                        <a:rPr lang="en-GB" sz="1100" b="1" kern="1200">
                          <a:solidFill>
                            <a:srgbClr val="000000"/>
                          </a:solidFill>
                          <a:latin typeface="Arial" panose="020B0604020202020204" pitchFamily="34" charset="0"/>
                          <a:ea typeface="+mn-ea"/>
                          <a:cs typeface="Arial" panose="020B0604020202020204" pitchFamily="34" charset="0"/>
                        </a:rPr>
                        <a:t>client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88577331"/>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c</a:t>
                      </a:r>
                      <a:r>
                        <a:rPr lang="en-GB" sz="1100" b="1" kern="1200">
                          <a:solidFill>
                            <a:srgbClr val="000000"/>
                          </a:solidFill>
                          <a:latin typeface="Arial" panose="020B0604020202020204" pitchFamily="34" charset="0"/>
                          <a:ea typeface="+mn-ea"/>
                          <a:cs typeface="Arial" panose="020B0604020202020204" pitchFamily="34" charset="0"/>
                        </a:rPr>
                        <a:t>ommunication processes </a:t>
                      </a:r>
                      <a:r>
                        <a:rPr lang="en-GB" sz="1100" u="none" kern="1200">
                          <a:solidFill>
                            <a:schemeClr val="dk1"/>
                          </a:solidFill>
                          <a:effectLst/>
                          <a:latin typeface="Arial" panose="020B0604020202020204" pitchFamily="34" charset="0"/>
                          <a:ea typeface="+mn-ea"/>
                          <a:cs typeface="Arial" panose="020B0604020202020204" pitchFamily="34" charset="0"/>
                        </a:rPr>
                        <a:t>which may </a:t>
                      </a:r>
                      <a:r>
                        <a:rPr lang="en-GB" sz="1100" b="1" kern="1200">
                          <a:solidFill>
                            <a:srgbClr val="000000"/>
                          </a:solidFill>
                          <a:latin typeface="Arial" panose="020B0604020202020204" pitchFamily="34" charset="0"/>
                          <a:ea typeface="+mn-ea"/>
                          <a:cs typeface="Arial" panose="020B0604020202020204" pitchFamily="34" charset="0"/>
                        </a:rPr>
                        <a:t>affect digital practice </a:t>
                      </a:r>
                      <a:r>
                        <a:rPr lang="en-GB" sz="1100" u="none" kern="1200">
                          <a:solidFill>
                            <a:schemeClr val="dk1"/>
                          </a:solidFill>
                          <a:effectLst/>
                          <a:latin typeface="Arial" panose="020B0604020202020204" pitchFamily="34" charset="0"/>
                          <a:ea typeface="+mn-ea"/>
                          <a:cs typeface="Arial" panose="020B0604020202020204" pitchFamily="34" charset="0"/>
                        </a:rPr>
                        <a:t>across </a:t>
                      </a:r>
                      <a:r>
                        <a:rPr lang="en-GB" sz="1100" b="1" kern="1200">
                          <a:solidFill>
                            <a:srgbClr val="000000"/>
                          </a:solidFill>
                          <a:latin typeface="Arial" panose="020B0604020202020204" pitchFamily="34" charset="0"/>
                          <a:ea typeface="+mn-ea"/>
                          <a:cs typeface="Arial" panose="020B0604020202020204" pitchFamily="34" charset="0"/>
                        </a:rPr>
                        <a:t>individual, system and group work </a:t>
                      </a:r>
                      <a:r>
                        <a:rPr lang="en-GB" sz="1100" u="none" kern="1200">
                          <a:solidFill>
                            <a:schemeClr val="dk1"/>
                          </a:solidFill>
                          <a:effectLst/>
                          <a:latin typeface="Arial" panose="020B0604020202020204" pitchFamily="34" charset="0"/>
                          <a:ea typeface="+mn-ea"/>
                          <a:cs typeface="Arial" panose="020B0604020202020204" pitchFamily="34" charset="0"/>
                        </a:rPr>
                        <a:t>(e.g. turn taking and use of non-verbal information)</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adapt communication style and employ different functionalities of the technology </a:t>
                      </a:r>
                      <a:r>
                        <a:rPr lang="en-GB" sz="1100" u="none" kern="1200">
                          <a:solidFill>
                            <a:schemeClr val="dk1"/>
                          </a:solidFill>
                          <a:effectLst/>
                          <a:latin typeface="Arial" panose="020B0604020202020204" pitchFamily="34" charset="0"/>
                          <a:ea typeface="+mn-ea"/>
                          <a:cs typeface="Arial" panose="020B0604020202020204" pitchFamily="34" charset="0"/>
                        </a:rPr>
                        <a:t>concerned to </a:t>
                      </a:r>
                      <a:r>
                        <a:rPr lang="en-GB" sz="1100" b="1" kern="1200">
                          <a:solidFill>
                            <a:srgbClr val="000000"/>
                          </a:solidFill>
                          <a:latin typeface="Arial" panose="020B0604020202020204" pitchFamily="34" charset="0"/>
                          <a:ea typeface="+mn-ea"/>
                          <a:cs typeface="Arial" panose="020B0604020202020204" pitchFamily="34" charset="0"/>
                        </a:rPr>
                        <a:t>promote</a:t>
                      </a:r>
                      <a:r>
                        <a:rPr lang="en-GB" sz="1100" u="none" kern="1200">
                          <a:solidFill>
                            <a:schemeClr val="dk1"/>
                          </a:solidFill>
                          <a:effectLst/>
                          <a:latin typeface="Arial" panose="020B0604020202020204" pitchFamily="34" charset="0"/>
                          <a:ea typeface="+mn-ea"/>
                          <a:cs typeface="Arial" panose="020B0604020202020204" pitchFamily="34" charset="0"/>
                        </a:rPr>
                        <a:t> the </a:t>
                      </a:r>
                      <a:r>
                        <a:rPr lang="en-GB" sz="1100" b="1" kern="1200">
                          <a:solidFill>
                            <a:srgbClr val="000000"/>
                          </a:solidFill>
                          <a:latin typeface="Arial" panose="020B0604020202020204" pitchFamily="34" charset="0"/>
                          <a:ea typeface="+mn-ea"/>
                          <a:cs typeface="Arial" panose="020B0604020202020204" pitchFamily="34" charset="0"/>
                        </a:rPr>
                        <a:t>formation</a:t>
                      </a:r>
                      <a:r>
                        <a:rPr lang="en-GB" sz="1100" u="none" kern="1200">
                          <a:solidFill>
                            <a:schemeClr val="dk1"/>
                          </a:solidFill>
                          <a:effectLst/>
                          <a:latin typeface="Arial" panose="020B0604020202020204" pitchFamily="34" charset="0"/>
                          <a:ea typeface="+mn-ea"/>
                          <a:cs typeface="Arial" panose="020B0604020202020204" pitchFamily="34" charset="0"/>
                        </a:rPr>
                        <a:t> of a </a:t>
                      </a:r>
                      <a:r>
                        <a:rPr lang="en-GB" sz="1100" b="1" kern="1200">
                          <a:solidFill>
                            <a:srgbClr val="000000"/>
                          </a:solidFill>
                          <a:latin typeface="Arial" panose="020B0604020202020204" pitchFamily="34" charset="0"/>
                          <a:ea typeface="+mn-ea"/>
                          <a:cs typeface="Arial" panose="020B0604020202020204" pitchFamily="34" charset="0"/>
                        </a:rPr>
                        <a:t>therapeutic relationship</a:t>
                      </a:r>
                      <a:r>
                        <a:rPr lang="en-GB" sz="1100" u="none" kern="1200">
                          <a:solidFill>
                            <a:schemeClr val="dk1"/>
                          </a:solidFill>
                          <a:effectLst/>
                          <a:latin typeface="Arial" panose="020B0604020202020204" pitchFamily="34" charset="0"/>
                          <a:ea typeface="+mn-ea"/>
                          <a:cs typeface="Arial" panose="020B0604020202020204" pitchFamily="34" charset="0"/>
                        </a:rPr>
                        <a:t> (e.g. adapting communication style for older people or those with learning difficulties)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97560167"/>
                  </a:ext>
                </a:extLst>
              </a:tr>
              <a:tr h="337975">
                <a:tc>
                  <a:txBody>
                    <a:bodyPr/>
                    <a:lstStyle/>
                    <a:p>
                      <a:pPr latinLnBrk="0"/>
                      <a:r>
                        <a:rPr lang="en-GB" sz="1100" u="none" kern="1200" dirty="0">
                          <a:solidFill>
                            <a:schemeClr val="dk1"/>
                          </a:solidFill>
                          <a:effectLst/>
                          <a:latin typeface="Arial" panose="020B0604020202020204" pitchFamily="34" charset="0"/>
                          <a:ea typeface="+mn-ea"/>
                          <a:cs typeface="Arial" panose="020B0604020202020204" pitchFamily="34" charset="0"/>
                        </a:rPr>
                        <a:t>Knowledge of </a:t>
                      </a:r>
                      <a:r>
                        <a:rPr lang="en-GB" sz="1100" b="1" kern="1200" dirty="0">
                          <a:solidFill>
                            <a:srgbClr val="000000"/>
                          </a:solidFill>
                          <a:latin typeface="Arial" panose="020B0604020202020204" pitchFamily="34" charset="0"/>
                          <a:ea typeface="+mn-ea"/>
                          <a:cs typeface="Arial" panose="020B0604020202020204" pitchFamily="34" charset="0"/>
                        </a:rPr>
                        <a:t>professional and communication factors</a:t>
                      </a:r>
                      <a:r>
                        <a:rPr lang="en-GB" sz="1100" u="none" kern="1200" dirty="0">
                          <a:solidFill>
                            <a:schemeClr val="dk1"/>
                          </a:solidFill>
                          <a:effectLst/>
                          <a:latin typeface="Arial" panose="020B0604020202020204" pitchFamily="34" charset="0"/>
                          <a:ea typeface="+mn-ea"/>
                          <a:cs typeface="Arial" panose="020B0604020202020204" pitchFamily="34" charset="0"/>
                        </a:rPr>
                        <a:t> which require </a:t>
                      </a:r>
                      <a:r>
                        <a:rPr lang="en-GB" sz="1100" b="1" kern="1200" dirty="0">
                          <a:solidFill>
                            <a:srgbClr val="000000"/>
                          </a:solidFill>
                          <a:latin typeface="Arial" panose="020B0604020202020204" pitchFamily="34" charset="0"/>
                          <a:ea typeface="+mn-ea"/>
                          <a:cs typeface="Arial" panose="020B0604020202020204" pitchFamily="34" charset="0"/>
                        </a:rPr>
                        <a:t>consideration</a:t>
                      </a:r>
                      <a:r>
                        <a:rPr lang="en-GB" sz="1100" u="none" kern="1200" dirty="0">
                          <a:solidFill>
                            <a:schemeClr val="dk1"/>
                          </a:solidFill>
                          <a:effectLst/>
                          <a:latin typeface="Arial" panose="020B0604020202020204" pitchFamily="34" charset="0"/>
                          <a:ea typeface="+mn-ea"/>
                          <a:cs typeface="Arial" panose="020B0604020202020204" pitchFamily="34" charset="0"/>
                        </a:rPr>
                        <a:t> when working with </a:t>
                      </a:r>
                      <a:r>
                        <a:rPr lang="en-GB" sz="1100" b="1" kern="1200" dirty="0">
                          <a:solidFill>
                            <a:srgbClr val="000000"/>
                          </a:solidFill>
                          <a:latin typeface="Arial" panose="020B0604020202020204" pitchFamily="34" charset="0"/>
                          <a:ea typeface="+mn-ea"/>
                          <a:cs typeface="Arial" panose="020B0604020202020204" pitchFamily="34" charset="0"/>
                        </a:rPr>
                        <a:t>interpreters remotely</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work with interpreters remotely </a:t>
                      </a:r>
                      <a:r>
                        <a:rPr lang="en-GB" sz="1100" u="none" kern="1200">
                          <a:solidFill>
                            <a:schemeClr val="dk1"/>
                          </a:solidFill>
                          <a:effectLst/>
                          <a:latin typeface="Arial" panose="020B0604020202020204" pitchFamily="34" charset="0"/>
                          <a:ea typeface="+mn-ea"/>
                          <a:cs typeface="Arial" panose="020B0604020202020204" pitchFamily="34" charset="0"/>
                        </a:rPr>
                        <a:t>e.g. on a video call having a British Sign Language signer or foreign language interpreter joining a call to translate for a client</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38365365"/>
                  </a:ext>
                </a:extLst>
              </a:tr>
              <a:tr h="337975">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manage boundaries if working remotely </a:t>
                      </a:r>
                      <a:r>
                        <a:rPr lang="en-GB" sz="1100" u="none" kern="1200">
                          <a:solidFill>
                            <a:schemeClr val="dk1"/>
                          </a:solidFill>
                          <a:effectLst/>
                          <a:latin typeface="Arial" panose="020B0604020202020204" pitchFamily="34" charset="0"/>
                          <a:ea typeface="+mn-ea"/>
                          <a:cs typeface="Arial" panose="020B0604020202020204" pitchFamily="34" charset="0"/>
                        </a:rPr>
                        <a:t>e.g. conducting a therapy session via video chat from home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432637825"/>
                  </a:ext>
                </a:extLst>
              </a:tr>
              <a:tr h="337975">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dirty="0">
                          <a:solidFill>
                            <a:schemeClr val="dk1"/>
                          </a:solidFill>
                          <a:effectLst/>
                          <a:latin typeface="Arial" panose="020B0604020202020204" pitchFamily="34" charset="0"/>
                          <a:ea typeface="+mn-ea"/>
                          <a:cs typeface="Arial" panose="020B0604020202020204" pitchFamily="34" charset="0"/>
                        </a:rPr>
                        <a:t>Ability to </a:t>
                      </a:r>
                      <a:r>
                        <a:rPr lang="en-GB" sz="1100" b="1" kern="1200" dirty="0">
                          <a:solidFill>
                            <a:srgbClr val="000000"/>
                          </a:solidFill>
                          <a:latin typeface="Arial" panose="020B0604020202020204" pitchFamily="34" charset="0"/>
                          <a:ea typeface="+mn-ea"/>
                          <a:cs typeface="Arial" panose="020B0604020202020204" pitchFamily="34" charset="0"/>
                        </a:rPr>
                        <a:t>deliver e-learning</a:t>
                      </a:r>
                      <a:r>
                        <a:rPr lang="en-GB" sz="1100" u="none" kern="1200" dirty="0">
                          <a:solidFill>
                            <a:schemeClr val="dk1"/>
                          </a:solidFill>
                          <a:effectLst/>
                          <a:latin typeface="Arial" panose="020B0604020202020204" pitchFamily="34" charset="0"/>
                          <a:ea typeface="+mn-ea"/>
                          <a:cs typeface="Arial" panose="020B0604020202020204" pitchFamily="34" charset="0"/>
                        </a:rPr>
                        <a:t> related to </a:t>
                      </a:r>
                      <a:r>
                        <a:rPr lang="en-GB" sz="1100" b="1" kern="1200" dirty="0">
                          <a:solidFill>
                            <a:srgbClr val="000000"/>
                          </a:solidFill>
                          <a:latin typeface="Arial" panose="020B0604020202020204" pitchFamily="34" charset="0"/>
                          <a:ea typeface="+mn-ea"/>
                          <a:cs typeface="Arial" panose="020B0604020202020204" pitchFamily="34" charset="0"/>
                        </a:rPr>
                        <a:t>clinical practice and psycho-education</a:t>
                      </a:r>
                      <a:r>
                        <a:rPr lang="en-GB" sz="1100" u="none" kern="1200" dirty="0">
                          <a:solidFill>
                            <a:schemeClr val="dk1"/>
                          </a:solidFill>
                          <a:effectLst/>
                          <a:latin typeface="Arial" panose="020B0604020202020204" pitchFamily="34" charset="0"/>
                          <a:ea typeface="+mn-ea"/>
                          <a:cs typeface="Arial" panose="020B0604020202020204" pitchFamily="34" charset="0"/>
                        </a:rPr>
                        <a:t> through </a:t>
                      </a:r>
                      <a:r>
                        <a:rPr lang="en-GB" sz="1100" b="1" kern="1200" dirty="0">
                          <a:solidFill>
                            <a:srgbClr val="000000"/>
                          </a:solidFill>
                          <a:latin typeface="Arial" panose="020B0604020202020204" pitchFamily="34" charset="0"/>
                          <a:ea typeface="+mn-ea"/>
                          <a:cs typeface="Arial" panose="020B0604020202020204" pitchFamily="34" charset="0"/>
                        </a:rPr>
                        <a:t>synchronous and asynchronous </a:t>
                      </a:r>
                      <a:r>
                        <a:rPr lang="en-GB" sz="1100" u="none" kern="1200" dirty="0">
                          <a:solidFill>
                            <a:schemeClr val="dk1"/>
                          </a:solidFill>
                          <a:effectLst/>
                          <a:latin typeface="Arial" panose="020B0604020202020204" pitchFamily="34" charset="0"/>
                          <a:ea typeface="+mn-ea"/>
                          <a:cs typeface="Arial" panose="020B0604020202020204" pitchFamily="34" charset="0"/>
                        </a:rPr>
                        <a:t>methods (e.g. eBooks, vlogs, live webinars) to clients and professionals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035423"/>
                  </a:ext>
                </a:extLst>
              </a:tr>
            </a:tbl>
          </a:graphicData>
        </a:graphic>
      </p:graphicFrame>
      <p:pic>
        <p:nvPicPr>
          <p:cNvPr id="4" name="Imagen 3" descr="Icono&#10;&#10;Descripción generada automáticamente">
            <a:extLst>
              <a:ext uri="{FF2B5EF4-FFF2-40B4-BE49-F238E27FC236}">
                <a16:creationId xmlns:a16="http://schemas.microsoft.com/office/drawing/2014/main" id="{855277B4-4B8E-E695-2F61-25E9C60257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79794" y="2073659"/>
            <a:ext cx="340478" cy="340478"/>
          </a:xfrm>
          <a:prstGeom prst="rect">
            <a:avLst/>
          </a:prstGeom>
        </p:spPr>
      </p:pic>
      <p:sp>
        <p:nvSpPr>
          <p:cNvPr id="7" name="Rectángulo: esquinas redondeadas 38">
            <a:extLst>
              <a:ext uri="{FF2B5EF4-FFF2-40B4-BE49-F238E27FC236}">
                <a16:creationId xmlns:a16="http://schemas.microsoft.com/office/drawing/2014/main" id="{7C07BB54-3736-E55C-483A-A6E21ADC3972}"/>
              </a:ext>
            </a:extLst>
          </p:cNvPr>
          <p:cNvSpPr/>
          <p:nvPr/>
        </p:nvSpPr>
        <p:spPr>
          <a:xfrm>
            <a:off x="154610" y="1299226"/>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Psychological Practitioners Digital Competence Framework (5</a:t>
            </a:r>
            <a:r>
              <a:rPr kumimoji="0" lang="en-GB" sz="1250" b="1" i="0" u="none" strike="noStrike" kern="1200" cap="none" spc="0" normalizeH="0" baseline="0" noProof="0">
                <a:ln>
                  <a:noFill/>
                </a:ln>
                <a:solidFill>
                  <a:srgbClr val="000000"/>
                </a:solidFill>
                <a:effectLst/>
                <a:uLnTx/>
                <a:uFillTx/>
                <a:latin typeface="Arial"/>
                <a:ea typeface="+mn-ea"/>
                <a:cs typeface="+mn-cs"/>
              </a:rPr>
              <a:t>/6)        </a:t>
            </a:r>
          </a:p>
        </p:txBody>
      </p:sp>
      <p:sp>
        <p:nvSpPr>
          <p:cNvPr id="11" name="Google Shape;417;p5" descr="{&quot;Key&quot;:&quot;POWER_USER_SHAPE_ICON&quot;,&quot;Value&quot;:&quot;POWER_USER_SHAPE_ICON_STYLE_1&quot;}">
            <a:extLst>
              <a:ext uri="{FF2B5EF4-FFF2-40B4-BE49-F238E27FC236}">
                <a16:creationId xmlns:a16="http://schemas.microsoft.com/office/drawing/2014/main" id="{06398BA9-DEF8-416B-8BAB-05F421CF427D}"/>
              </a:ext>
            </a:extLst>
          </p:cNvPr>
          <p:cNvSpPr/>
          <p:nvPr/>
        </p:nvSpPr>
        <p:spPr>
          <a:xfrm>
            <a:off x="6477976" y="1336332"/>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3" name="Grupo 12">
            <a:extLst>
              <a:ext uri="{FF2B5EF4-FFF2-40B4-BE49-F238E27FC236}">
                <a16:creationId xmlns:a16="http://schemas.microsoft.com/office/drawing/2014/main" id="{B992F8B0-423B-0568-A4AA-893315F98F68}"/>
              </a:ext>
            </a:extLst>
          </p:cNvPr>
          <p:cNvGrpSpPr/>
          <p:nvPr/>
        </p:nvGrpSpPr>
        <p:grpSpPr>
          <a:xfrm>
            <a:off x="7069790" y="1337916"/>
            <a:ext cx="238968" cy="306602"/>
            <a:chOff x="7069790" y="1349732"/>
            <a:chExt cx="238968" cy="306602"/>
          </a:xfrm>
          <a:solidFill>
            <a:srgbClr val="C8DBDE"/>
          </a:solidFill>
        </p:grpSpPr>
        <p:sp>
          <p:nvSpPr>
            <p:cNvPr id="14" name="Google Shape;411;p5">
              <a:extLst>
                <a:ext uri="{FF2B5EF4-FFF2-40B4-BE49-F238E27FC236}">
                  <a16:creationId xmlns:a16="http://schemas.microsoft.com/office/drawing/2014/main" id="{374A1E5C-53DE-DAC6-8788-B48265D1E6E5}"/>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2;p5">
              <a:extLst>
                <a:ext uri="{FF2B5EF4-FFF2-40B4-BE49-F238E27FC236}">
                  <a16:creationId xmlns:a16="http://schemas.microsoft.com/office/drawing/2014/main" id="{317B01C5-070B-05EE-9AC8-FDA17CA9EE4E}"/>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13;p5">
              <a:extLst>
                <a:ext uri="{FF2B5EF4-FFF2-40B4-BE49-F238E27FC236}">
                  <a16:creationId xmlns:a16="http://schemas.microsoft.com/office/drawing/2014/main" id="{325F6E32-F50D-2C39-1D08-4B9B39C97C3C}"/>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4;p5">
              <a:extLst>
                <a:ext uri="{FF2B5EF4-FFF2-40B4-BE49-F238E27FC236}">
                  <a16:creationId xmlns:a16="http://schemas.microsoft.com/office/drawing/2014/main" id="{17248B6D-C7DE-05B9-9465-4C1E294D5E33}"/>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15;p5">
              <a:extLst>
                <a:ext uri="{FF2B5EF4-FFF2-40B4-BE49-F238E27FC236}">
                  <a16:creationId xmlns:a16="http://schemas.microsoft.com/office/drawing/2014/main" id="{9F9B55AA-9AF1-CF61-53A4-EB277C85D9A5}"/>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9" name="Grupo 18">
            <a:extLst>
              <a:ext uri="{FF2B5EF4-FFF2-40B4-BE49-F238E27FC236}">
                <a16:creationId xmlns:a16="http://schemas.microsoft.com/office/drawing/2014/main" id="{961CC2C9-27F8-B82A-FB64-9A2470753D2A}"/>
              </a:ext>
            </a:extLst>
          </p:cNvPr>
          <p:cNvGrpSpPr/>
          <p:nvPr/>
        </p:nvGrpSpPr>
        <p:grpSpPr>
          <a:xfrm>
            <a:off x="6771952" y="1348818"/>
            <a:ext cx="238968" cy="284798"/>
            <a:chOff x="6771952" y="1360634"/>
            <a:chExt cx="238968" cy="284798"/>
          </a:xfrm>
        </p:grpSpPr>
        <p:sp>
          <p:nvSpPr>
            <p:cNvPr id="20" name="Google Shape;408;p5">
              <a:extLst>
                <a:ext uri="{FF2B5EF4-FFF2-40B4-BE49-F238E27FC236}">
                  <a16:creationId xmlns:a16="http://schemas.microsoft.com/office/drawing/2014/main" id="{717EFEF8-CB82-006C-8B22-BD457204A84F}"/>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09;p5">
              <a:extLst>
                <a:ext uri="{FF2B5EF4-FFF2-40B4-BE49-F238E27FC236}">
                  <a16:creationId xmlns:a16="http://schemas.microsoft.com/office/drawing/2014/main" id="{36E78A6C-102C-D598-B303-9962D737ECEA}"/>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3" name="Elipse 22">
            <a:extLst>
              <a:ext uri="{FF2B5EF4-FFF2-40B4-BE49-F238E27FC236}">
                <a16:creationId xmlns:a16="http://schemas.microsoft.com/office/drawing/2014/main" id="{99FB5034-CA10-FA02-7F9F-D8330F607D70}"/>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6</a:t>
            </a:r>
          </a:p>
        </p:txBody>
      </p:sp>
      <p:sp>
        <p:nvSpPr>
          <p:cNvPr id="2" name="Título 78">
            <a:extLst>
              <a:ext uri="{FF2B5EF4-FFF2-40B4-BE49-F238E27FC236}">
                <a16:creationId xmlns:a16="http://schemas.microsoft.com/office/drawing/2014/main" id="{271EC590-271D-FBF4-A42A-E382CCE1AAC1}"/>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3" name="Slide Number Placeholder 4">
            <a:extLst>
              <a:ext uri="{FF2B5EF4-FFF2-40B4-BE49-F238E27FC236}">
                <a16:creationId xmlns:a16="http://schemas.microsoft.com/office/drawing/2014/main" id="{2698E1E7-26C0-B984-AF87-00829764A7F7}"/>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32</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5" name="Grupo 4">
            <a:extLst>
              <a:ext uri="{FF2B5EF4-FFF2-40B4-BE49-F238E27FC236}">
                <a16:creationId xmlns:a16="http://schemas.microsoft.com/office/drawing/2014/main" id="{A203B8B3-04A7-4910-8E30-42E88D5E4682}"/>
              </a:ext>
            </a:extLst>
          </p:cNvPr>
          <p:cNvGrpSpPr/>
          <p:nvPr/>
        </p:nvGrpSpPr>
        <p:grpSpPr>
          <a:xfrm>
            <a:off x="6331133" y="1290474"/>
            <a:ext cx="1106210" cy="430806"/>
            <a:chOff x="6331133" y="1293381"/>
            <a:chExt cx="1106210" cy="430806"/>
          </a:xfrm>
        </p:grpSpPr>
        <p:sp>
          <p:nvSpPr>
            <p:cNvPr id="9" name="Rectángulo: esquinas redondeadas 38">
              <a:extLst>
                <a:ext uri="{FF2B5EF4-FFF2-40B4-BE49-F238E27FC236}">
                  <a16:creationId xmlns:a16="http://schemas.microsoft.com/office/drawing/2014/main" id="{C7F1BB67-B77B-32E6-A29A-F7BA538CE0EA}"/>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417;p5" descr="{&quot;Key&quot;:&quot;POWER_USER_SHAPE_ICON&quot;,&quot;Value&quot;:&quot;POWER_USER_SHAPE_ICON_STYLE_1&quot;}">
              <a:extLst>
                <a:ext uri="{FF2B5EF4-FFF2-40B4-BE49-F238E27FC236}">
                  <a16:creationId xmlns:a16="http://schemas.microsoft.com/office/drawing/2014/main" id="{A17612F0-5A85-9D72-9918-8D767C0D20C6}"/>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1;p5">
              <a:extLst>
                <a:ext uri="{FF2B5EF4-FFF2-40B4-BE49-F238E27FC236}">
                  <a16:creationId xmlns:a16="http://schemas.microsoft.com/office/drawing/2014/main" id="{9AAD2E74-BCDB-F8AC-32C4-AEE7299B0126}"/>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2;p5">
              <a:extLst>
                <a:ext uri="{FF2B5EF4-FFF2-40B4-BE49-F238E27FC236}">
                  <a16:creationId xmlns:a16="http://schemas.microsoft.com/office/drawing/2014/main" id="{8BB8A936-3BE2-7E52-55FE-FB7245BC9B9E}"/>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13;p5">
              <a:extLst>
                <a:ext uri="{FF2B5EF4-FFF2-40B4-BE49-F238E27FC236}">
                  <a16:creationId xmlns:a16="http://schemas.microsoft.com/office/drawing/2014/main" id="{59F2F701-6CAA-94EE-595A-9DA6A6F7BF21}"/>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8" name="Google Shape;414;p5">
              <a:extLst>
                <a:ext uri="{FF2B5EF4-FFF2-40B4-BE49-F238E27FC236}">
                  <a16:creationId xmlns:a16="http://schemas.microsoft.com/office/drawing/2014/main" id="{C096F902-5008-9A44-F69B-42301FF5C938}"/>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9" name="Google Shape;415;p5">
              <a:extLst>
                <a:ext uri="{FF2B5EF4-FFF2-40B4-BE49-F238E27FC236}">
                  <a16:creationId xmlns:a16="http://schemas.microsoft.com/office/drawing/2014/main" id="{AC005222-397A-4DA8-35CF-3710704AEE57}"/>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0" name="Google Shape;408;p5">
              <a:extLst>
                <a:ext uri="{FF2B5EF4-FFF2-40B4-BE49-F238E27FC236}">
                  <a16:creationId xmlns:a16="http://schemas.microsoft.com/office/drawing/2014/main" id="{3A5AEB3B-4B6D-EC0E-3C2E-3E18E6AFAAB7}"/>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09;p5">
              <a:extLst>
                <a:ext uri="{FF2B5EF4-FFF2-40B4-BE49-F238E27FC236}">
                  <a16:creationId xmlns:a16="http://schemas.microsoft.com/office/drawing/2014/main" id="{449E5C26-325B-BEDE-00AB-84B207F14279}"/>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98219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(VI)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7">
            <a:extLst>
              <a:ext uri="{FF2B5EF4-FFF2-40B4-BE49-F238E27FC236}">
                <a16:creationId xmlns:a16="http://schemas.microsoft.com/office/drawing/2014/main" id="{3CE5D747-853A-1D33-21BB-B20169439DD1}"/>
              </a:ext>
            </a:extLst>
          </p:cNvPr>
          <p:cNvSpPr/>
          <p:nvPr/>
        </p:nvSpPr>
        <p:spPr>
          <a:xfrm>
            <a:off x="132687" y="2031857"/>
            <a:ext cx="7272000" cy="7728408"/>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r>
            <a:br>
              <a:rPr lang="en-GB"/>
            </a:br>
            <a:r>
              <a:rPr lang="en-GB"/>
              <a:t>to clients</a:t>
            </a:r>
          </a:p>
        </p:txBody>
      </p:sp>
      <p:sp>
        <p:nvSpPr>
          <p:cNvPr id="6" name="Rectángulo 29">
            <a:extLst>
              <a:ext uri="{FF2B5EF4-FFF2-40B4-BE49-F238E27FC236}">
                <a16:creationId xmlns:a16="http://schemas.microsoft.com/office/drawing/2014/main" id="{F168AAB2-037E-9B0F-BB5E-4582B653B654}"/>
              </a:ext>
            </a:extLst>
          </p:cNvPr>
          <p:cNvSpPr/>
          <p:nvPr/>
        </p:nvSpPr>
        <p:spPr>
          <a:xfrm>
            <a:off x="154988" y="2031856"/>
            <a:ext cx="7272000" cy="7728409"/>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lvl="1" indent="-228600" algn="just" defTabSz="970138" fontAlgn="base">
              <a:lnSpc>
                <a:spcPct val="150000"/>
              </a:lnSpc>
              <a:spcAft>
                <a:spcPts val="781"/>
              </a:spcAft>
              <a:buFont typeface="+mj-lt"/>
              <a:buAutoNum type="arabicPeriod" startAt="7"/>
              <a:defRPr/>
            </a:pPr>
            <a:r>
              <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rPr>
              <a:t>Leadership, Supervision and Consultation</a:t>
            </a: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228600" marR="0" lvl="0" indent="-228600" algn="just" defTabSz="970138" rtl="0" eaLnBrk="1" fontAlgn="base" latinLnBrk="0" hangingPunct="1">
              <a:lnSpc>
                <a:spcPct val="150000"/>
              </a:lnSpc>
              <a:spcBef>
                <a:spcPts val="0"/>
              </a:spcBef>
              <a:spcAft>
                <a:spcPts val="781"/>
              </a:spcAft>
              <a:buClrTx/>
              <a:buSzTx/>
              <a:buFont typeface="+mj-lt"/>
              <a:buAutoNum type="arabicPeriod" startAt="7"/>
              <a:tabLst/>
              <a:defRPr/>
            </a:pPr>
            <a:endParaRPr lang="en-GB" sz="1200" b="1" dirty="0">
              <a:solidFill>
                <a:srgbClr val="3E1B59"/>
              </a:solidFill>
              <a:latin typeface="Arial" panose="020B0604020202020204" pitchFamily="34" charset="0"/>
              <a:ea typeface="Times New Roman" panose="02020603050405020304" pitchFamily="18" charset="0"/>
              <a:cs typeface="Arial" panose="020B0604020202020204" pitchFamily="34" charset="0"/>
            </a:endParaRPr>
          </a:p>
          <a:p>
            <a:pPr marL="685800" lvl="1" indent="-228600" algn="just" defTabSz="970138" fontAlgn="base">
              <a:lnSpc>
                <a:spcPct val="150000"/>
              </a:lnSpc>
              <a:spcAft>
                <a:spcPts val="781"/>
              </a:spcAft>
              <a:buFont typeface="+mj-lt"/>
              <a:buAutoNum type="arabicPeriod" startAt="8"/>
              <a:defRPr/>
            </a:pPr>
            <a:r>
              <a:rPr lang="en-GB" sz="1200" b="1" dirty="0">
                <a:solidFill>
                  <a:srgbClr val="767171"/>
                </a:solidFill>
                <a:latin typeface="Arial" panose="020B0604020202020204" pitchFamily="34" charset="0"/>
                <a:ea typeface="Times New Roman" panose="02020603050405020304" pitchFamily="18" charset="0"/>
                <a:cs typeface="Arial" panose="020B0604020202020204" pitchFamily="34" charset="0"/>
              </a:rPr>
              <a:t>Personal &amp; Professional Skills and Values</a:t>
            </a: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dirty="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 name="Tabla 1">
            <a:extLst>
              <a:ext uri="{FF2B5EF4-FFF2-40B4-BE49-F238E27FC236}">
                <a16:creationId xmlns:a16="http://schemas.microsoft.com/office/drawing/2014/main" id="{7DC94F57-E082-446C-37E5-6B519ED35167}"/>
              </a:ext>
            </a:extLst>
          </p:cNvPr>
          <p:cNvGraphicFramePr>
            <a:graphicFrameLocks noGrp="1"/>
          </p:cNvGraphicFramePr>
          <p:nvPr>
            <p:extLst>
              <p:ext uri="{D42A27DB-BD31-4B8C-83A1-F6EECF244321}">
                <p14:modId xmlns:p14="http://schemas.microsoft.com/office/powerpoint/2010/main" val="1063350133"/>
              </p:ext>
            </p:extLst>
          </p:nvPr>
        </p:nvGraphicFramePr>
        <p:xfrm>
          <a:off x="250461" y="2496156"/>
          <a:ext cx="7036452" cy="3077760"/>
        </p:xfrm>
        <a:graphic>
          <a:graphicData uri="http://schemas.openxmlformats.org/drawingml/2006/table">
            <a:tbl>
              <a:tblPr firstRow="1" bandRow="1">
                <a:tableStyleId>{5C22544A-7EE6-4342-B048-85BDC9FD1C3A}</a:tableStyleId>
              </a:tblPr>
              <a:tblGrid>
                <a:gridCol w="3518226">
                  <a:extLst>
                    <a:ext uri="{9D8B030D-6E8A-4147-A177-3AD203B41FA5}">
                      <a16:colId xmlns:a16="http://schemas.microsoft.com/office/drawing/2014/main" val="843927738"/>
                    </a:ext>
                  </a:extLst>
                </a:gridCol>
                <a:gridCol w="3518226">
                  <a:extLst>
                    <a:ext uri="{9D8B030D-6E8A-4147-A177-3AD203B41FA5}">
                      <a16:colId xmlns:a16="http://schemas.microsoft.com/office/drawing/2014/main" val="4115534702"/>
                    </a:ext>
                  </a:extLst>
                </a:gridCol>
              </a:tblGrid>
              <a:tr h="273600">
                <a:tc>
                  <a:txBody>
                    <a:bodyPr/>
                    <a:lstStyle/>
                    <a:p>
                      <a:pPr marL="0" indent="0" algn="ctr">
                        <a:buNone/>
                      </a:pPr>
                      <a:r>
                        <a:rPr lang="en-GB" sz="1100" b="1">
                          <a:latin typeface="Arial" panose="020B0604020202020204" pitchFamily="34" charset="0"/>
                          <a:cs typeface="Arial" panose="020B0604020202020204" pitchFamily="34" charset="0"/>
                        </a:rPr>
                        <a:t>Knowledge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3E1B59"/>
                    </a:solidFill>
                  </a:tcPr>
                </a:tc>
                <a:tc>
                  <a:txBody>
                    <a:bodyPr/>
                    <a:lstStyle/>
                    <a:p>
                      <a:pPr marL="0" indent="0" algn="ctr">
                        <a:buNone/>
                      </a:pPr>
                      <a:r>
                        <a:rPr lang="en-GB" sz="1100" b="1">
                          <a:latin typeface="Arial" panose="020B0604020202020204" pitchFamily="34" charset="0"/>
                          <a:cs typeface="Arial" panose="020B0604020202020204" pitchFamily="34" charset="0"/>
                        </a:rPr>
                        <a:t>Ability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3E1B59"/>
                    </a:solidFill>
                  </a:tcPr>
                </a:tc>
                <a:extLst>
                  <a:ext uri="{0D108BD9-81ED-4DB2-BD59-A6C34878D82A}">
                    <a16:rowId xmlns:a16="http://schemas.microsoft.com/office/drawing/2014/main" val="9763566"/>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digital supervision models </a:t>
                      </a:r>
                      <a:r>
                        <a:rPr lang="en-GB" sz="1100" u="none" kern="1200">
                          <a:solidFill>
                            <a:schemeClr val="dk1"/>
                          </a:solidFill>
                          <a:effectLst/>
                          <a:latin typeface="Arial" panose="020B0604020202020204" pitchFamily="34" charset="0"/>
                          <a:ea typeface="+mn-ea"/>
                          <a:cs typeface="Arial" panose="020B0604020202020204" pitchFamily="34" charset="0"/>
                        </a:rPr>
                        <a:t>and ways to </a:t>
                      </a:r>
                      <a:r>
                        <a:rPr lang="en-GB" sz="1100" b="1" kern="1200">
                          <a:solidFill>
                            <a:srgbClr val="000000"/>
                          </a:solidFill>
                          <a:latin typeface="Arial" panose="020B0604020202020204" pitchFamily="34" charset="0"/>
                          <a:ea typeface="+mn-ea"/>
                          <a:cs typeface="Arial" panose="020B0604020202020204" pitchFamily="34" charset="0"/>
                        </a:rPr>
                        <a:t>adapt in-person supervisio</a:t>
                      </a:r>
                      <a:r>
                        <a:rPr lang="en-GB" sz="1100" u="none" kern="1200">
                          <a:solidFill>
                            <a:schemeClr val="dk1"/>
                          </a:solidFill>
                          <a:effectLst/>
                          <a:latin typeface="Arial" panose="020B0604020202020204" pitchFamily="34" charset="0"/>
                          <a:ea typeface="+mn-ea"/>
                          <a:cs typeface="Arial" panose="020B0604020202020204" pitchFamily="34" charset="0"/>
                        </a:rPr>
                        <a:t>n to </a:t>
                      </a:r>
                      <a:r>
                        <a:rPr lang="en-GB" sz="1100" b="1" kern="1200">
                          <a:solidFill>
                            <a:srgbClr val="000000"/>
                          </a:solidFill>
                          <a:latin typeface="Arial" panose="020B0604020202020204" pitchFamily="34" charset="0"/>
                          <a:ea typeface="+mn-ea"/>
                          <a:cs typeface="Arial" panose="020B0604020202020204" pitchFamily="34" charset="0"/>
                        </a:rPr>
                        <a:t>online</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delivery</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engage in remote supervision</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56227251"/>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a:t>
                      </a:r>
                      <a:r>
                        <a:rPr lang="en-GB" sz="1100" b="1" kern="1200">
                          <a:solidFill>
                            <a:srgbClr val="000000"/>
                          </a:solidFill>
                          <a:latin typeface="Arial" panose="020B0604020202020204" pitchFamily="34" charset="0"/>
                          <a:ea typeface="+mn-ea"/>
                          <a:cs typeface="Arial" panose="020B0604020202020204" pitchFamily="34" charset="0"/>
                        </a:rPr>
                        <a:t>leadership and consultation </a:t>
                      </a:r>
                      <a:r>
                        <a:rPr lang="en-GB" sz="1100" u="none" kern="1200">
                          <a:solidFill>
                            <a:schemeClr val="dk1"/>
                          </a:solidFill>
                          <a:effectLst/>
                          <a:latin typeface="Arial" panose="020B0604020202020204" pitchFamily="34" charset="0"/>
                          <a:ea typeface="+mn-ea"/>
                          <a:cs typeface="Arial" panose="020B0604020202020204" pitchFamily="34" charset="0"/>
                        </a:rPr>
                        <a:t>as it </a:t>
                      </a:r>
                      <a:r>
                        <a:rPr lang="en-GB" sz="1100" b="1" kern="1200">
                          <a:solidFill>
                            <a:srgbClr val="000000"/>
                          </a:solidFill>
                          <a:latin typeface="Arial" panose="020B0604020202020204" pitchFamily="34" charset="0"/>
                          <a:ea typeface="+mn-ea"/>
                          <a:cs typeface="Arial" panose="020B0604020202020204" pitchFamily="34" charset="0"/>
                        </a:rPr>
                        <a:t>relates</a:t>
                      </a:r>
                      <a:r>
                        <a:rPr lang="en-GB" sz="1100" u="none" kern="1200">
                          <a:solidFill>
                            <a:schemeClr val="dk1"/>
                          </a:solidFill>
                          <a:effectLst/>
                          <a:latin typeface="Arial" panose="020B0604020202020204" pitchFamily="34" charset="0"/>
                          <a:ea typeface="+mn-ea"/>
                          <a:cs typeface="Arial" panose="020B0604020202020204" pitchFamily="34" charset="0"/>
                        </a:rPr>
                        <a:t> to </a:t>
                      </a:r>
                      <a:r>
                        <a:rPr lang="en-GB" sz="1100" b="1" kern="1200">
                          <a:solidFill>
                            <a:srgbClr val="000000"/>
                          </a:solidFill>
                          <a:latin typeface="Arial" panose="020B0604020202020204" pitchFamily="34" charset="0"/>
                          <a:ea typeface="+mn-ea"/>
                          <a:cs typeface="Arial" panose="020B0604020202020204" pitchFamily="34" charset="0"/>
                        </a:rPr>
                        <a:t>digital interventions</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integrate digital communications </a:t>
                      </a:r>
                      <a:r>
                        <a:rPr lang="en-GB" sz="1100" u="none" kern="1200">
                          <a:solidFill>
                            <a:schemeClr val="dk1"/>
                          </a:solidFill>
                          <a:effectLst/>
                          <a:latin typeface="Arial" panose="020B0604020202020204" pitchFamily="34" charset="0"/>
                          <a:ea typeface="+mn-ea"/>
                          <a:cs typeface="Arial" panose="020B0604020202020204" pitchFamily="34" charset="0"/>
                        </a:rPr>
                        <a:t>into </a:t>
                      </a:r>
                      <a:r>
                        <a:rPr lang="en-GB" sz="1100" b="1" kern="1200">
                          <a:solidFill>
                            <a:srgbClr val="000000"/>
                          </a:solidFill>
                          <a:latin typeface="Arial" panose="020B0604020202020204" pitchFamily="34" charset="0"/>
                          <a:ea typeface="+mn-ea"/>
                          <a:cs typeface="Arial" panose="020B0604020202020204" pitchFamily="34" charset="0"/>
                        </a:rPr>
                        <a:t>supervision discussions </a:t>
                      </a:r>
                      <a:r>
                        <a:rPr lang="en-GB" sz="1100" u="none" kern="1200">
                          <a:solidFill>
                            <a:schemeClr val="dk1"/>
                          </a:solidFill>
                          <a:effectLst/>
                          <a:latin typeface="Arial" panose="020B0604020202020204" pitchFamily="34" charset="0"/>
                          <a:ea typeface="+mn-ea"/>
                          <a:cs typeface="Arial" panose="020B0604020202020204" pitchFamily="34" charset="0"/>
                        </a:rPr>
                        <a:t>(e.g. text/chat bot information, video or skype chats)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17615653"/>
                  </a:ext>
                </a:extLst>
              </a:tr>
              <a:tr h="337975">
                <a:tc>
                  <a:txBody>
                    <a:bodyPr/>
                    <a:lstStyle/>
                    <a:p>
                      <a:pPr latinLnBrk="0"/>
                      <a:endParaRPr lang="en-GB" sz="1100" u="none" kern="1200" dirty="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follow organisational policies </a:t>
                      </a:r>
                      <a:r>
                        <a:rPr lang="en-GB" sz="1100" u="none" kern="1200">
                          <a:solidFill>
                            <a:schemeClr val="dk1"/>
                          </a:solidFill>
                          <a:effectLst/>
                          <a:latin typeface="Arial" panose="020B0604020202020204" pitchFamily="34" charset="0"/>
                          <a:ea typeface="+mn-ea"/>
                          <a:cs typeface="Arial" panose="020B0604020202020204" pitchFamily="34" charset="0"/>
                        </a:rPr>
                        <a:t>and </a:t>
                      </a:r>
                      <a:r>
                        <a:rPr lang="en-GB" sz="1100" b="1" kern="1200">
                          <a:solidFill>
                            <a:srgbClr val="000000"/>
                          </a:solidFill>
                          <a:latin typeface="Arial" panose="020B0604020202020204" pitchFamily="34" charset="0"/>
                          <a:ea typeface="+mn-ea"/>
                          <a:cs typeface="Arial" panose="020B0604020202020204" pitchFamily="34" charset="0"/>
                        </a:rPr>
                        <a:t>procedures</a:t>
                      </a:r>
                      <a:r>
                        <a:rPr lang="en-GB" sz="1100" u="none" kern="1200">
                          <a:solidFill>
                            <a:schemeClr val="dk1"/>
                          </a:solidFill>
                          <a:effectLst/>
                          <a:latin typeface="Arial" panose="020B0604020202020204" pitchFamily="34" charset="0"/>
                          <a:ea typeface="+mn-ea"/>
                          <a:cs typeface="Arial" panose="020B0604020202020204" pitchFamily="34" charset="0"/>
                        </a:rPr>
                        <a:t> in the </a:t>
                      </a:r>
                      <a:r>
                        <a:rPr lang="en-GB" sz="1100" b="1" kern="1200">
                          <a:solidFill>
                            <a:srgbClr val="000000"/>
                          </a:solidFill>
                          <a:latin typeface="Arial" panose="020B0604020202020204" pitchFamily="34" charset="0"/>
                          <a:ea typeface="+mn-ea"/>
                          <a:cs typeface="Arial" panose="020B0604020202020204" pitchFamily="34" charset="0"/>
                        </a:rPr>
                        <a:t>making, storing and sharing of recordings </a:t>
                      </a:r>
                      <a:r>
                        <a:rPr lang="en-GB" sz="1100" u="none" kern="1200">
                          <a:solidFill>
                            <a:schemeClr val="dk1"/>
                          </a:solidFill>
                          <a:effectLst/>
                          <a:latin typeface="Arial" panose="020B0604020202020204" pitchFamily="34" charset="0"/>
                          <a:ea typeface="+mn-ea"/>
                          <a:cs typeface="Arial" panose="020B0604020202020204" pitchFamily="34" charset="0"/>
                        </a:rPr>
                        <a:t>of </a:t>
                      </a:r>
                      <a:r>
                        <a:rPr lang="en-GB" sz="1100" b="1" kern="1200">
                          <a:solidFill>
                            <a:srgbClr val="000000"/>
                          </a:solidFill>
                          <a:latin typeface="Arial" panose="020B0604020202020204" pitchFamily="34" charset="0"/>
                          <a:ea typeface="+mn-ea"/>
                          <a:cs typeface="Arial" panose="020B0604020202020204" pitchFamily="34" charset="0"/>
                        </a:rPr>
                        <a:t>sensitive clinical material </a:t>
                      </a:r>
                      <a:r>
                        <a:rPr lang="en-GB" sz="1100" u="none" kern="1200">
                          <a:solidFill>
                            <a:schemeClr val="dk1"/>
                          </a:solidFill>
                          <a:effectLst/>
                          <a:latin typeface="Arial" panose="020B0604020202020204" pitchFamily="34" charset="0"/>
                          <a:ea typeface="+mn-ea"/>
                          <a:cs typeface="Arial" panose="020B0604020202020204" pitchFamily="34" charset="0"/>
                        </a:rPr>
                        <a:t>for </a:t>
                      </a:r>
                      <a:r>
                        <a:rPr lang="en-GB" sz="1100" b="1" kern="1200">
                          <a:solidFill>
                            <a:srgbClr val="000000"/>
                          </a:solidFill>
                          <a:latin typeface="Arial" panose="020B0604020202020204" pitchFamily="34" charset="0"/>
                          <a:ea typeface="+mn-ea"/>
                          <a:cs typeface="Arial" panose="020B0604020202020204" pitchFamily="34" charset="0"/>
                        </a:rPr>
                        <a:t>supervision</a:t>
                      </a:r>
                      <a:r>
                        <a:rPr lang="en-GB" sz="1100" u="none" kern="1200">
                          <a:solidFill>
                            <a:schemeClr val="dk1"/>
                          </a:solidFill>
                          <a:effectLst/>
                          <a:latin typeface="Arial" panose="020B0604020202020204" pitchFamily="34" charset="0"/>
                          <a:ea typeface="+mn-ea"/>
                          <a:cs typeface="Arial" panose="020B0604020202020204" pitchFamily="34" charset="0"/>
                        </a:rPr>
                        <a:t> or </a:t>
                      </a:r>
                      <a:r>
                        <a:rPr lang="en-GB" sz="1100" b="1" kern="1200">
                          <a:solidFill>
                            <a:srgbClr val="000000"/>
                          </a:solidFill>
                          <a:latin typeface="Arial" panose="020B0604020202020204" pitchFamily="34" charset="0"/>
                          <a:ea typeface="+mn-ea"/>
                          <a:cs typeface="Arial" panose="020B0604020202020204" pitchFamily="34" charset="0"/>
                        </a:rPr>
                        <a:t>clinical</a:t>
                      </a:r>
                      <a:r>
                        <a:rPr lang="en-GB" sz="1100" u="none" kern="1200">
                          <a:solidFill>
                            <a:schemeClr val="dk1"/>
                          </a:solidFill>
                          <a:effectLst/>
                          <a:latin typeface="Arial" panose="020B0604020202020204" pitchFamily="34" charset="0"/>
                          <a:ea typeface="+mn-ea"/>
                          <a:cs typeface="Arial" panose="020B0604020202020204" pitchFamily="34" charset="0"/>
                        </a:rPr>
                        <a:t> </a:t>
                      </a:r>
                      <a:r>
                        <a:rPr lang="en-GB" sz="1100" b="1" kern="1200">
                          <a:solidFill>
                            <a:srgbClr val="000000"/>
                          </a:solidFill>
                          <a:latin typeface="Arial" panose="020B0604020202020204" pitchFamily="34" charset="0"/>
                          <a:ea typeface="+mn-ea"/>
                          <a:cs typeface="Arial" panose="020B0604020202020204" pitchFamily="34" charset="0"/>
                        </a:rPr>
                        <a:t>purposes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257829922"/>
                  </a:ext>
                </a:extLst>
              </a:tr>
              <a:tr h="337975">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Ability to </a:t>
                      </a:r>
                      <a:r>
                        <a:rPr lang="en-GB" sz="1100" b="1" kern="1200">
                          <a:solidFill>
                            <a:srgbClr val="000000"/>
                          </a:solidFill>
                          <a:latin typeface="Arial" panose="020B0604020202020204" pitchFamily="34" charset="0"/>
                          <a:ea typeface="+mn-ea"/>
                          <a:cs typeface="Arial" panose="020B0604020202020204" pitchFamily="34" charset="0"/>
                        </a:rPr>
                        <a:t>engage in leadership and consultation </a:t>
                      </a:r>
                      <a:r>
                        <a:rPr lang="en-GB" sz="1100" u="none" kern="1200">
                          <a:solidFill>
                            <a:schemeClr val="dk1"/>
                          </a:solidFill>
                          <a:effectLst/>
                          <a:latin typeface="Arial" panose="020B0604020202020204" pitchFamily="34" charset="0"/>
                          <a:ea typeface="+mn-ea"/>
                          <a:cs typeface="Arial" panose="020B0604020202020204" pitchFamily="34" charset="0"/>
                        </a:rPr>
                        <a:t>to </a:t>
                      </a:r>
                      <a:r>
                        <a:rPr lang="en-GB" sz="1100" b="1" kern="1200">
                          <a:solidFill>
                            <a:srgbClr val="000000"/>
                          </a:solidFill>
                          <a:latin typeface="Arial" panose="020B0604020202020204" pitchFamily="34" charset="0"/>
                          <a:ea typeface="+mn-ea"/>
                          <a:cs typeface="Arial" panose="020B0604020202020204" pitchFamily="34" charset="0"/>
                        </a:rPr>
                        <a:t>promote</a:t>
                      </a:r>
                      <a:r>
                        <a:rPr lang="en-GB" sz="1100" u="none" kern="1200">
                          <a:solidFill>
                            <a:schemeClr val="dk1"/>
                          </a:solidFill>
                          <a:effectLst/>
                          <a:latin typeface="Arial" panose="020B0604020202020204" pitchFamily="34" charset="0"/>
                          <a:ea typeface="+mn-ea"/>
                          <a:cs typeface="Arial" panose="020B0604020202020204" pitchFamily="34" charset="0"/>
                        </a:rPr>
                        <a:t> an </a:t>
                      </a:r>
                      <a:r>
                        <a:rPr lang="en-GB" sz="1100" b="1" kern="1200">
                          <a:solidFill>
                            <a:srgbClr val="000000"/>
                          </a:solidFill>
                          <a:latin typeface="Arial" panose="020B0604020202020204" pitchFamily="34" charset="0"/>
                          <a:ea typeface="+mn-ea"/>
                          <a:cs typeface="Arial" panose="020B0604020202020204" pitchFamily="34" charset="0"/>
                        </a:rPr>
                        <a:t>open and curious approach </a:t>
                      </a:r>
                      <a:r>
                        <a:rPr lang="en-GB" sz="1100" u="none" kern="1200">
                          <a:solidFill>
                            <a:schemeClr val="dk1"/>
                          </a:solidFill>
                          <a:effectLst/>
                          <a:latin typeface="Arial" panose="020B0604020202020204" pitchFamily="34" charset="0"/>
                          <a:ea typeface="+mn-ea"/>
                          <a:cs typeface="Arial" panose="020B0604020202020204" pitchFamily="34" charset="0"/>
                        </a:rPr>
                        <a:t>amongst others to </a:t>
                      </a:r>
                      <a:r>
                        <a:rPr lang="en-GB" sz="1100" b="1" kern="1200">
                          <a:solidFill>
                            <a:srgbClr val="000000"/>
                          </a:solidFill>
                          <a:latin typeface="Arial" panose="020B0604020202020204" pitchFamily="34" charset="0"/>
                          <a:ea typeface="+mn-ea"/>
                          <a:cs typeface="Arial" panose="020B0604020202020204" pitchFamily="34" charset="0"/>
                        </a:rPr>
                        <a:t>digital practice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34406079"/>
                  </a:ext>
                </a:extLst>
              </a:tr>
              <a:tr h="337975">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dirty="0">
                          <a:solidFill>
                            <a:schemeClr val="dk1"/>
                          </a:solidFill>
                          <a:effectLst/>
                          <a:latin typeface="Arial" panose="020B0604020202020204" pitchFamily="34" charset="0"/>
                          <a:ea typeface="+mn-ea"/>
                          <a:cs typeface="Arial" panose="020B0604020202020204" pitchFamily="34" charset="0"/>
                        </a:rPr>
                        <a:t>Ability to </a:t>
                      </a:r>
                      <a:r>
                        <a:rPr lang="en-GB" sz="1100" b="1" kern="1200" dirty="0">
                          <a:solidFill>
                            <a:srgbClr val="000000"/>
                          </a:solidFill>
                          <a:latin typeface="Arial" panose="020B0604020202020204" pitchFamily="34" charset="0"/>
                          <a:ea typeface="+mn-ea"/>
                          <a:cs typeface="Arial" panose="020B0604020202020204" pitchFamily="34" charset="0"/>
                        </a:rPr>
                        <a:t>work in remote digital teams </a:t>
                      </a:r>
                      <a:r>
                        <a:rPr lang="en-GB" sz="1100" u="none" kern="1200" dirty="0">
                          <a:solidFill>
                            <a:schemeClr val="dk1"/>
                          </a:solidFill>
                          <a:effectLst/>
                          <a:latin typeface="Arial" panose="020B0604020202020204" pitchFamily="34" charset="0"/>
                          <a:ea typeface="+mn-ea"/>
                          <a:cs typeface="Arial" panose="020B0604020202020204" pitchFamily="34" charset="0"/>
                        </a:rPr>
                        <a:t>and </a:t>
                      </a:r>
                      <a:r>
                        <a:rPr lang="en-GB" sz="1100" b="1" kern="1200" dirty="0">
                          <a:solidFill>
                            <a:srgbClr val="000000"/>
                          </a:solidFill>
                          <a:latin typeface="Arial" panose="020B0604020202020204" pitchFamily="34" charset="0"/>
                          <a:ea typeface="+mn-ea"/>
                          <a:cs typeface="Arial" panose="020B0604020202020204" pitchFamily="34" charset="0"/>
                        </a:rPr>
                        <a:t>participate in remote digital meetings</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368396649"/>
                  </a:ext>
                </a:extLst>
              </a:tr>
            </a:tbl>
          </a:graphicData>
        </a:graphic>
      </p:graphicFrame>
      <p:pic>
        <p:nvPicPr>
          <p:cNvPr id="5" name="Imagen 4" descr="Icono&#10;&#10;Descripción generada automáticamente">
            <a:extLst>
              <a:ext uri="{FF2B5EF4-FFF2-40B4-BE49-F238E27FC236}">
                <a16:creationId xmlns:a16="http://schemas.microsoft.com/office/drawing/2014/main" id="{FFFB395B-B5B7-3F6E-E0F3-AB767A3E1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11" y="2027240"/>
            <a:ext cx="415243" cy="415243"/>
          </a:xfrm>
          <a:prstGeom prst="rect">
            <a:avLst/>
          </a:prstGeom>
        </p:spPr>
      </p:pic>
      <p:pic>
        <p:nvPicPr>
          <p:cNvPr id="9" name="Imagen 8" descr="Icono&#10;&#10;Descripción generada automáticamente">
            <a:extLst>
              <a:ext uri="{FF2B5EF4-FFF2-40B4-BE49-F238E27FC236}">
                <a16:creationId xmlns:a16="http://schemas.microsoft.com/office/drawing/2014/main" id="{23599A5E-9AC5-D153-10C3-67D6BBAC27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7700" y="5784745"/>
            <a:ext cx="342572" cy="342572"/>
          </a:xfrm>
          <a:prstGeom prst="rect">
            <a:avLst/>
          </a:prstGeom>
        </p:spPr>
      </p:pic>
      <p:sp>
        <p:nvSpPr>
          <p:cNvPr id="11" name="Rectángulo: esquinas redondeadas 38">
            <a:extLst>
              <a:ext uri="{FF2B5EF4-FFF2-40B4-BE49-F238E27FC236}">
                <a16:creationId xmlns:a16="http://schemas.microsoft.com/office/drawing/2014/main" id="{B8095F43-D1B2-5469-A5C6-28154911435D}"/>
              </a:ext>
            </a:extLst>
          </p:cNvPr>
          <p:cNvSpPr/>
          <p:nvPr/>
        </p:nvSpPr>
        <p:spPr>
          <a:xfrm>
            <a:off x="154610" y="1299226"/>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Psychological Practitioners Digital Competence Framework (6</a:t>
            </a:r>
            <a:r>
              <a:rPr kumimoji="0" lang="en-GB" sz="1250" b="1" i="0" u="none" strike="noStrike" kern="1200" cap="none" spc="0" normalizeH="0" baseline="0" noProof="0">
                <a:ln>
                  <a:noFill/>
                </a:ln>
                <a:solidFill>
                  <a:srgbClr val="000000"/>
                </a:solidFill>
                <a:effectLst/>
                <a:uLnTx/>
                <a:uFillTx/>
                <a:latin typeface="Arial"/>
                <a:ea typeface="+mn-ea"/>
                <a:cs typeface="+mn-cs"/>
              </a:rPr>
              <a:t>/6)        </a:t>
            </a:r>
          </a:p>
        </p:txBody>
      </p:sp>
      <p:sp>
        <p:nvSpPr>
          <p:cNvPr id="14" name="Google Shape;417;p5" descr="{&quot;Key&quot;:&quot;POWER_USER_SHAPE_ICON&quot;,&quot;Value&quot;:&quot;POWER_USER_SHAPE_ICON_STYLE_1&quot;}">
            <a:extLst>
              <a:ext uri="{FF2B5EF4-FFF2-40B4-BE49-F238E27FC236}">
                <a16:creationId xmlns:a16="http://schemas.microsoft.com/office/drawing/2014/main" id="{866F9C31-95D5-B9FE-D1D2-A845AC804209}"/>
              </a:ext>
            </a:extLst>
          </p:cNvPr>
          <p:cNvSpPr/>
          <p:nvPr/>
        </p:nvSpPr>
        <p:spPr>
          <a:xfrm>
            <a:off x="6477976" y="1350992"/>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5" name="Grupo 14">
            <a:extLst>
              <a:ext uri="{FF2B5EF4-FFF2-40B4-BE49-F238E27FC236}">
                <a16:creationId xmlns:a16="http://schemas.microsoft.com/office/drawing/2014/main" id="{844E59D5-468E-E224-4D9D-0AECD5531973}"/>
              </a:ext>
            </a:extLst>
          </p:cNvPr>
          <p:cNvGrpSpPr/>
          <p:nvPr/>
        </p:nvGrpSpPr>
        <p:grpSpPr>
          <a:xfrm>
            <a:off x="7069790" y="1352576"/>
            <a:ext cx="238968" cy="306602"/>
            <a:chOff x="7069790" y="1349732"/>
            <a:chExt cx="238968" cy="306602"/>
          </a:xfrm>
          <a:solidFill>
            <a:srgbClr val="C8DBDE"/>
          </a:solidFill>
        </p:grpSpPr>
        <p:sp>
          <p:nvSpPr>
            <p:cNvPr id="16" name="Google Shape;411;p5">
              <a:extLst>
                <a:ext uri="{FF2B5EF4-FFF2-40B4-BE49-F238E27FC236}">
                  <a16:creationId xmlns:a16="http://schemas.microsoft.com/office/drawing/2014/main" id="{850FE287-6517-A27C-1581-DF14DBD51759}"/>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2;p5">
              <a:extLst>
                <a:ext uri="{FF2B5EF4-FFF2-40B4-BE49-F238E27FC236}">
                  <a16:creationId xmlns:a16="http://schemas.microsoft.com/office/drawing/2014/main" id="{13F6F193-2C39-76F2-F43A-2E9A9B3D8013}"/>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13;p5">
              <a:extLst>
                <a:ext uri="{FF2B5EF4-FFF2-40B4-BE49-F238E27FC236}">
                  <a16:creationId xmlns:a16="http://schemas.microsoft.com/office/drawing/2014/main" id="{4CFEC677-68C5-D0A9-9AF0-539D190CBFAB}"/>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4;p5">
              <a:extLst>
                <a:ext uri="{FF2B5EF4-FFF2-40B4-BE49-F238E27FC236}">
                  <a16:creationId xmlns:a16="http://schemas.microsoft.com/office/drawing/2014/main" id="{770C6F6B-2E98-B10E-FF62-51D77DC2B6A2}"/>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5;p5">
              <a:extLst>
                <a:ext uri="{FF2B5EF4-FFF2-40B4-BE49-F238E27FC236}">
                  <a16:creationId xmlns:a16="http://schemas.microsoft.com/office/drawing/2014/main" id="{DD7FA410-DDAB-E69E-18C0-BDD7C20C1354}"/>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21" name="Grupo 20">
            <a:extLst>
              <a:ext uri="{FF2B5EF4-FFF2-40B4-BE49-F238E27FC236}">
                <a16:creationId xmlns:a16="http://schemas.microsoft.com/office/drawing/2014/main" id="{9F8C0C23-DBBC-6199-89AE-B48D6A00807D}"/>
              </a:ext>
            </a:extLst>
          </p:cNvPr>
          <p:cNvGrpSpPr/>
          <p:nvPr/>
        </p:nvGrpSpPr>
        <p:grpSpPr>
          <a:xfrm>
            <a:off x="6771952" y="1363478"/>
            <a:ext cx="238968" cy="284798"/>
            <a:chOff x="6771952" y="1360634"/>
            <a:chExt cx="238968" cy="284798"/>
          </a:xfrm>
        </p:grpSpPr>
        <p:sp>
          <p:nvSpPr>
            <p:cNvPr id="22" name="Google Shape;408;p5">
              <a:extLst>
                <a:ext uri="{FF2B5EF4-FFF2-40B4-BE49-F238E27FC236}">
                  <a16:creationId xmlns:a16="http://schemas.microsoft.com/office/drawing/2014/main" id="{2EB45CB9-7B71-7769-4D5F-55F2BE836135}"/>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3" name="Google Shape;409;p5">
              <a:extLst>
                <a:ext uri="{FF2B5EF4-FFF2-40B4-BE49-F238E27FC236}">
                  <a16:creationId xmlns:a16="http://schemas.microsoft.com/office/drawing/2014/main" id="{0ACF5744-21F2-749D-FD35-BC04A2390F22}"/>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9" name="Elipse 28">
            <a:extLst>
              <a:ext uri="{FF2B5EF4-FFF2-40B4-BE49-F238E27FC236}">
                <a16:creationId xmlns:a16="http://schemas.microsoft.com/office/drawing/2014/main" id="{BCE52874-1B8A-699D-B1F2-829EBFEB04F6}"/>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6</a:t>
            </a:r>
          </a:p>
        </p:txBody>
      </p:sp>
      <p:sp>
        <p:nvSpPr>
          <p:cNvPr id="4" name="Título 78">
            <a:extLst>
              <a:ext uri="{FF2B5EF4-FFF2-40B4-BE49-F238E27FC236}">
                <a16:creationId xmlns:a16="http://schemas.microsoft.com/office/drawing/2014/main" id="{8A600294-554A-8522-D284-CFAC9B38E9EA}"/>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7" name="Slide Number Placeholder 4">
            <a:extLst>
              <a:ext uri="{FF2B5EF4-FFF2-40B4-BE49-F238E27FC236}">
                <a16:creationId xmlns:a16="http://schemas.microsoft.com/office/drawing/2014/main" id="{5C97B2E5-4829-5A22-DE4A-7998FE015B58}"/>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33</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10" name="Grupo 9">
            <a:extLst>
              <a:ext uri="{FF2B5EF4-FFF2-40B4-BE49-F238E27FC236}">
                <a16:creationId xmlns:a16="http://schemas.microsoft.com/office/drawing/2014/main" id="{56D9F7A5-7F83-5BE4-B563-1CFF9009BCF7}"/>
              </a:ext>
            </a:extLst>
          </p:cNvPr>
          <p:cNvGrpSpPr/>
          <p:nvPr/>
        </p:nvGrpSpPr>
        <p:grpSpPr>
          <a:xfrm>
            <a:off x="6331133" y="1290474"/>
            <a:ext cx="1106210" cy="430806"/>
            <a:chOff x="6331133" y="1293381"/>
            <a:chExt cx="1106210" cy="430806"/>
          </a:xfrm>
        </p:grpSpPr>
        <p:sp>
          <p:nvSpPr>
            <p:cNvPr id="12" name="Rectángulo: esquinas redondeadas 38">
              <a:extLst>
                <a:ext uri="{FF2B5EF4-FFF2-40B4-BE49-F238E27FC236}">
                  <a16:creationId xmlns:a16="http://schemas.microsoft.com/office/drawing/2014/main" id="{F596336D-D8F9-1334-3307-9EB348D9F899}"/>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4" name="Google Shape;417;p5" descr="{&quot;Key&quot;:&quot;POWER_USER_SHAPE_ICON&quot;,&quot;Value&quot;:&quot;POWER_USER_SHAPE_ICON_STYLE_1&quot;}">
              <a:extLst>
                <a:ext uri="{FF2B5EF4-FFF2-40B4-BE49-F238E27FC236}">
                  <a16:creationId xmlns:a16="http://schemas.microsoft.com/office/drawing/2014/main" id="{624801D7-97BA-E929-16FE-6D5E9496777F}"/>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1;p5">
              <a:extLst>
                <a:ext uri="{FF2B5EF4-FFF2-40B4-BE49-F238E27FC236}">
                  <a16:creationId xmlns:a16="http://schemas.microsoft.com/office/drawing/2014/main" id="{230B7344-9E7F-C4C2-64DC-BDE762FA955A}"/>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2;p5">
              <a:extLst>
                <a:ext uri="{FF2B5EF4-FFF2-40B4-BE49-F238E27FC236}">
                  <a16:creationId xmlns:a16="http://schemas.microsoft.com/office/drawing/2014/main" id="{BED001F4-A3C8-7CE3-9BD3-18EC54CF6138}"/>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13;p5">
              <a:extLst>
                <a:ext uri="{FF2B5EF4-FFF2-40B4-BE49-F238E27FC236}">
                  <a16:creationId xmlns:a16="http://schemas.microsoft.com/office/drawing/2014/main" id="{8D822D8B-DD64-DC7B-3781-5A2D797BE086}"/>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0" name="Google Shape;414;p5">
              <a:extLst>
                <a:ext uri="{FF2B5EF4-FFF2-40B4-BE49-F238E27FC236}">
                  <a16:creationId xmlns:a16="http://schemas.microsoft.com/office/drawing/2014/main" id="{1E638683-14FF-7182-381A-0B18A5AD81FE}"/>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15;p5">
              <a:extLst>
                <a:ext uri="{FF2B5EF4-FFF2-40B4-BE49-F238E27FC236}">
                  <a16:creationId xmlns:a16="http://schemas.microsoft.com/office/drawing/2014/main" id="{5EEFB85C-935B-7576-FCB8-315B589C1342}"/>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2" name="Google Shape;408;p5">
              <a:extLst>
                <a:ext uri="{FF2B5EF4-FFF2-40B4-BE49-F238E27FC236}">
                  <a16:creationId xmlns:a16="http://schemas.microsoft.com/office/drawing/2014/main" id="{F36C7212-EEB8-2ED1-FF2C-A1BAAAD09E6D}"/>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3" name="Google Shape;409;p5">
              <a:extLst>
                <a:ext uri="{FF2B5EF4-FFF2-40B4-BE49-F238E27FC236}">
                  <a16:creationId xmlns:a16="http://schemas.microsoft.com/office/drawing/2014/main" id="{505F6953-68DA-DCDB-6055-DD5EEFB2D31B}"/>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aphicFrame>
        <p:nvGraphicFramePr>
          <p:cNvPr id="13" name="Tabla 12">
            <a:extLst>
              <a:ext uri="{FF2B5EF4-FFF2-40B4-BE49-F238E27FC236}">
                <a16:creationId xmlns:a16="http://schemas.microsoft.com/office/drawing/2014/main" id="{782542CA-2BE7-DEAC-17F5-24C5EDD3D8CC}"/>
              </a:ext>
            </a:extLst>
          </p:cNvPr>
          <p:cNvGraphicFramePr>
            <a:graphicFrameLocks noGrp="1"/>
          </p:cNvGraphicFramePr>
          <p:nvPr>
            <p:extLst>
              <p:ext uri="{D42A27DB-BD31-4B8C-83A1-F6EECF244321}">
                <p14:modId xmlns:p14="http://schemas.microsoft.com/office/powerpoint/2010/main" val="1944172218"/>
              </p:ext>
            </p:extLst>
          </p:nvPr>
        </p:nvGraphicFramePr>
        <p:xfrm>
          <a:off x="261611" y="6210125"/>
          <a:ext cx="7036452" cy="1294680"/>
        </p:xfrm>
        <a:graphic>
          <a:graphicData uri="http://schemas.openxmlformats.org/drawingml/2006/table">
            <a:tbl>
              <a:tblPr firstRow="1" bandRow="1">
                <a:tableStyleId>{5C22544A-7EE6-4342-B048-85BDC9FD1C3A}</a:tableStyleId>
              </a:tblPr>
              <a:tblGrid>
                <a:gridCol w="3518226">
                  <a:extLst>
                    <a:ext uri="{9D8B030D-6E8A-4147-A177-3AD203B41FA5}">
                      <a16:colId xmlns:a16="http://schemas.microsoft.com/office/drawing/2014/main" val="2135482501"/>
                    </a:ext>
                  </a:extLst>
                </a:gridCol>
                <a:gridCol w="3518226">
                  <a:extLst>
                    <a:ext uri="{9D8B030D-6E8A-4147-A177-3AD203B41FA5}">
                      <a16:colId xmlns:a16="http://schemas.microsoft.com/office/drawing/2014/main" val="1435409332"/>
                    </a:ext>
                  </a:extLst>
                </a:gridCol>
              </a:tblGrid>
              <a:tr h="273600">
                <a:tc>
                  <a:txBody>
                    <a:bodyPr/>
                    <a:lstStyle/>
                    <a:p>
                      <a:pPr marL="0" indent="0" algn="ctr">
                        <a:buNone/>
                      </a:pPr>
                      <a:r>
                        <a:rPr lang="en-GB" sz="1100" b="1">
                          <a:latin typeface="Arial" panose="020B0604020202020204" pitchFamily="34" charset="0"/>
                          <a:cs typeface="Arial" panose="020B0604020202020204" pitchFamily="34" charset="0"/>
                        </a:rPr>
                        <a:t>Knowledge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50000"/>
                      </a:schemeClr>
                    </a:solidFill>
                  </a:tcPr>
                </a:tc>
                <a:tc>
                  <a:txBody>
                    <a:bodyPr/>
                    <a:lstStyle/>
                    <a:p>
                      <a:pPr marL="0" indent="0" algn="ctr">
                        <a:buNone/>
                      </a:pPr>
                      <a:r>
                        <a:rPr lang="en-GB" sz="1100" b="1">
                          <a:latin typeface="Arial" panose="020B0604020202020204" pitchFamily="34" charset="0"/>
                          <a:cs typeface="Arial" panose="020B0604020202020204" pitchFamily="34" charset="0"/>
                        </a:rPr>
                        <a:t>Ability</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521329468"/>
                  </a:ext>
                </a:extLst>
              </a:tr>
              <a:tr h="337975">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Knowledge of one’s </a:t>
                      </a:r>
                      <a:r>
                        <a:rPr lang="en-GB" sz="1100" b="1" kern="1200">
                          <a:solidFill>
                            <a:srgbClr val="000000"/>
                          </a:solidFill>
                          <a:latin typeface="Arial" panose="020B0604020202020204" pitchFamily="34" charset="0"/>
                          <a:ea typeface="+mn-ea"/>
                          <a:cs typeface="Arial" panose="020B0604020202020204" pitchFamily="34" charset="0"/>
                        </a:rPr>
                        <a:t>own attitudes, skills and values </a:t>
                      </a:r>
                      <a:r>
                        <a:rPr lang="en-GB" sz="1100" u="none" kern="1200">
                          <a:solidFill>
                            <a:schemeClr val="dk1"/>
                          </a:solidFill>
                          <a:effectLst/>
                          <a:latin typeface="Arial" panose="020B0604020202020204" pitchFamily="34" charset="0"/>
                          <a:ea typeface="+mn-ea"/>
                          <a:cs typeface="Arial" panose="020B0604020202020204" pitchFamily="34" charset="0"/>
                        </a:rPr>
                        <a:t>regarding </a:t>
                      </a:r>
                      <a:r>
                        <a:rPr lang="en-GB" sz="1100" b="1" kern="1200">
                          <a:solidFill>
                            <a:srgbClr val="000000"/>
                          </a:solidFill>
                          <a:latin typeface="Arial" panose="020B0604020202020204" pitchFamily="34" charset="0"/>
                          <a:ea typeface="+mn-ea"/>
                          <a:cs typeface="Arial" panose="020B0604020202020204" pitchFamily="34" charset="0"/>
                        </a:rPr>
                        <a:t>digital practice</a:t>
                      </a: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tc>
                  <a:txBody>
                    <a:bodyPr/>
                    <a:lstStyle/>
                    <a:p>
                      <a:pPr latinLnBrk="0"/>
                      <a:r>
                        <a:rPr lang="en-GB" sz="1100" u="none" kern="1200">
                          <a:solidFill>
                            <a:schemeClr val="dk1"/>
                          </a:solidFill>
                          <a:effectLst/>
                          <a:latin typeface="Arial" panose="020B0604020202020204" pitchFamily="34" charset="0"/>
                          <a:ea typeface="+mn-ea"/>
                          <a:cs typeface="Arial" panose="020B0604020202020204" pitchFamily="34" charset="0"/>
                        </a:rPr>
                        <a:t>An ability to r</a:t>
                      </a:r>
                      <a:r>
                        <a:rPr lang="en-GB" sz="1100" b="1" kern="1200">
                          <a:solidFill>
                            <a:srgbClr val="000000"/>
                          </a:solidFill>
                          <a:latin typeface="Arial" panose="020B0604020202020204" pitchFamily="34" charset="0"/>
                          <a:ea typeface="+mn-ea"/>
                          <a:cs typeface="Arial" panose="020B0604020202020204" pitchFamily="34" charset="0"/>
                        </a:rPr>
                        <a:t>eflect </a:t>
                      </a:r>
                      <a:r>
                        <a:rPr lang="en-GB" sz="1100" u="none" kern="1200">
                          <a:solidFill>
                            <a:schemeClr val="dk1"/>
                          </a:solidFill>
                          <a:effectLst/>
                          <a:latin typeface="Arial" panose="020B0604020202020204" pitchFamily="34" charset="0"/>
                          <a:ea typeface="+mn-ea"/>
                          <a:cs typeface="Arial" panose="020B0604020202020204" pitchFamily="34" charset="0"/>
                        </a:rPr>
                        <a:t>on </a:t>
                      </a:r>
                      <a:r>
                        <a:rPr lang="en-GB" sz="1100" b="1" kern="1200">
                          <a:solidFill>
                            <a:srgbClr val="000000"/>
                          </a:solidFill>
                          <a:latin typeface="Arial" panose="020B0604020202020204" pitchFamily="34" charset="0"/>
                          <a:ea typeface="+mn-ea"/>
                          <a:cs typeface="Arial" panose="020B0604020202020204" pitchFamily="34" charset="0"/>
                        </a:rPr>
                        <a:t>one’s own attitudes, skills and values</a:t>
                      </a:r>
                      <a:r>
                        <a:rPr lang="en-GB" sz="1100" u="none" kern="1200">
                          <a:solidFill>
                            <a:schemeClr val="dk1"/>
                          </a:solidFill>
                          <a:effectLst/>
                          <a:latin typeface="Arial" panose="020B0604020202020204" pitchFamily="34" charset="0"/>
                          <a:ea typeface="+mn-ea"/>
                          <a:cs typeface="Arial" panose="020B0604020202020204" pitchFamily="34" charset="0"/>
                        </a:rPr>
                        <a:t> regarding </a:t>
                      </a:r>
                      <a:r>
                        <a:rPr lang="en-GB" sz="1100" b="1" kern="1200">
                          <a:solidFill>
                            <a:srgbClr val="000000"/>
                          </a:solidFill>
                          <a:latin typeface="Arial" panose="020B0604020202020204" pitchFamily="34" charset="0"/>
                          <a:ea typeface="+mn-ea"/>
                          <a:cs typeface="Arial" panose="020B0604020202020204" pitchFamily="34" charset="0"/>
                        </a:rPr>
                        <a:t>digital practice</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0395469"/>
                  </a:ext>
                </a:extLst>
              </a:tr>
              <a:tr h="337975">
                <a:tc>
                  <a:txBody>
                    <a:bodyPr/>
                    <a:lstStyle/>
                    <a:p>
                      <a:pPr latinLnBrk="0"/>
                      <a:endParaRPr lang="en-GB" sz="1100" u="none" kern="1200">
                        <a:solidFill>
                          <a:schemeClr val="dk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bg2">
                          <a:lumMod val="75000"/>
                        </a:schemeClr>
                      </a:solidFill>
                      <a:prstDash val="solid"/>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tc>
                  <a:txBody>
                    <a:bodyPr/>
                    <a:lstStyle/>
                    <a:p>
                      <a:pPr latinLnBrk="0"/>
                      <a:r>
                        <a:rPr lang="en-GB" sz="1100" u="none" kern="1200" dirty="0">
                          <a:solidFill>
                            <a:schemeClr val="dk1"/>
                          </a:solidFill>
                          <a:effectLst/>
                          <a:latin typeface="Arial" panose="020B0604020202020204" pitchFamily="34" charset="0"/>
                          <a:ea typeface="+mn-ea"/>
                          <a:cs typeface="Arial" panose="020B0604020202020204" pitchFamily="34" charset="0"/>
                        </a:rPr>
                        <a:t>An ability to </a:t>
                      </a:r>
                      <a:r>
                        <a:rPr lang="en-GB" sz="1100" b="1" kern="1200" dirty="0">
                          <a:solidFill>
                            <a:srgbClr val="000000"/>
                          </a:solidFill>
                          <a:latin typeface="Arial" panose="020B0604020202020204" pitchFamily="34" charset="0"/>
                          <a:ea typeface="+mn-ea"/>
                          <a:cs typeface="Arial" panose="020B0604020202020204" pitchFamily="34" charset="0"/>
                        </a:rPr>
                        <a:t>recognise and reflect </a:t>
                      </a:r>
                      <a:r>
                        <a:rPr lang="en-GB" sz="1100" u="none" kern="1200" dirty="0">
                          <a:solidFill>
                            <a:schemeClr val="dk1"/>
                          </a:solidFill>
                          <a:effectLst/>
                          <a:latin typeface="Arial" panose="020B0604020202020204" pitchFamily="34" charset="0"/>
                          <a:ea typeface="+mn-ea"/>
                          <a:cs typeface="Arial" panose="020B0604020202020204" pitchFamily="34" charset="0"/>
                        </a:rPr>
                        <a:t>on the </a:t>
                      </a:r>
                      <a:r>
                        <a:rPr lang="en-GB" sz="1100" b="1" kern="1200" dirty="0">
                          <a:solidFill>
                            <a:srgbClr val="000000"/>
                          </a:solidFill>
                          <a:latin typeface="Arial" panose="020B0604020202020204" pitchFamily="34" charset="0"/>
                          <a:ea typeface="+mn-ea"/>
                          <a:cs typeface="Arial" panose="020B0604020202020204" pitchFamily="34" charset="0"/>
                        </a:rPr>
                        <a:t>limits of one’s own competence </a:t>
                      </a:r>
                      <a:r>
                        <a:rPr lang="en-GB" sz="1100" u="none" kern="1200" dirty="0">
                          <a:solidFill>
                            <a:schemeClr val="dk1"/>
                          </a:solidFill>
                          <a:effectLst/>
                          <a:latin typeface="Arial" panose="020B0604020202020204" pitchFamily="34" charset="0"/>
                          <a:ea typeface="+mn-ea"/>
                          <a:cs typeface="Arial" panose="020B0604020202020204" pitchFamily="34" charset="0"/>
                        </a:rPr>
                        <a:t>when </a:t>
                      </a:r>
                      <a:r>
                        <a:rPr lang="en-GB" sz="1100" b="1" kern="1200" dirty="0">
                          <a:solidFill>
                            <a:srgbClr val="000000"/>
                          </a:solidFill>
                          <a:latin typeface="Arial" panose="020B0604020202020204" pitchFamily="34" charset="0"/>
                          <a:ea typeface="+mn-ea"/>
                          <a:cs typeface="Arial" panose="020B0604020202020204" pitchFamily="34" charset="0"/>
                        </a:rPr>
                        <a:t>translating original in-person professional training </a:t>
                      </a:r>
                      <a:r>
                        <a:rPr lang="en-GB" sz="1100" u="none" kern="1200" dirty="0">
                          <a:solidFill>
                            <a:schemeClr val="dk1"/>
                          </a:solidFill>
                          <a:effectLst/>
                          <a:latin typeface="Arial" panose="020B0604020202020204" pitchFamily="34" charset="0"/>
                          <a:ea typeface="+mn-ea"/>
                          <a:cs typeface="Arial" panose="020B0604020202020204" pitchFamily="34" charset="0"/>
                        </a:rPr>
                        <a:t>to </a:t>
                      </a:r>
                      <a:r>
                        <a:rPr lang="en-GB" sz="1100" b="1" kern="1200" dirty="0">
                          <a:solidFill>
                            <a:srgbClr val="000000"/>
                          </a:solidFill>
                          <a:latin typeface="Arial" panose="020B0604020202020204" pitchFamily="34" charset="0"/>
                          <a:ea typeface="+mn-ea"/>
                          <a:cs typeface="Arial" panose="020B0604020202020204" pitchFamily="34" charset="0"/>
                        </a:rPr>
                        <a:t>online</a:t>
                      </a:r>
                      <a:r>
                        <a:rPr lang="en-GB" sz="1100" u="none" kern="1200" dirty="0">
                          <a:solidFill>
                            <a:schemeClr val="dk1"/>
                          </a:solidFill>
                          <a:effectLst/>
                          <a:latin typeface="Arial" panose="020B0604020202020204" pitchFamily="34" charset="0"/>
                          <a:ea typeface="+mn-ea"/>
                          <a:cs typeface="Arial" panose="020B0604020202020204" pitchFamily="34" charset="0"/>
                        </a:rPr>
                        <a:t> work</a:t>
                      </a: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79762155"/>
                  </a:ext>
                </a:extLst>
              </a:tr>
            </a:tbl>
          </a:graphicData>
        </a:graphic>
      </p:graphicFrame>
    </p:spTree>
    <p:extLst>
      <p:ext uri="{BB962C8B-B14F-4D97-AF65-F5344CB8AC3E}">
        <p14:creationId xmlns:p14="http://schemas.microsoft.com/office/powerpoint/2010/main" val="1140592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38">
            <a:extLst>
              <a:ext uri="{FF2B5EF4-FFF2-40B4-BE49-F238E27FC236}">
                <a16:creationId xmlns:a16="http://schemas.microsoft.com/office/drawing/2014/main" id="{6EF651A1-6FE1-E483-5632-0EE0F02362F6}"/>
              </a:ext>
            </a:extLst>
          </p:cNvPr>
          <p:cNvSpPr/>
          <p:nvPr/>
        </p:nvSpPr>
        <p:spPr>
          <a:xfrm>
            <a:off x="176255" y="1310451"/>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Fraunhofer Academy (</a:t>
            </a:r>
            <a:r>
              <a:rPr kumimoji="0" lang="en-GB" sz="1250" b="1" i="0" u="none" strike="noStrike" kern="1200" cap="none" spc="0" normalizeH="0" baseline="0" noProof="0">
                <a:ln>
                  <a:noFill/>
                </a:ln>
                <a:solidFill>
                  <a:srgbClr val="000000"/>
                </a:solidFill>
                <a:effectLst/>
                <a:uLnTx/>
                <a:uFillTx/>
                <a:latin typeface="Arial"/>
                <a:ea typeface="+mn-ea"/>
                <a:cs typeface="+mn-cs"/>
              </a:rPr>
              <a:t>1/2)        </a:t>
            </a:r>
          </a:p>
        </p:txBody>
      </p:sp>
      <p:grpSp>
        <p:nvGrpSpPr>
          <p:cNvPr id="29" name="Grupo 28">
            <a:extLst>
              <a:ext uri="{FF2B5EF4-FFF2-40B4-BE49-F238E27FC236}">
                <a16:creationId xmlns:a16="http://schemas.microsoft.com/office/drawing/2014/main" id="{7E9DC8BE-AE44-D3CD-D237-99F177FEEDF3}"/>
              </a:ext>
            </a:extLst>
          </p:cNvPr>
          <p:cNvGrpSpPr/>
          <p:nvPr/>
        </p:nvGrpSpPr>
        <p:grpSpPr>
          <a:xfrm>
            <a:off x="6331133" y="1296382"/>
            <a:ext cx="1106210" cy="430806"/>
            <a:chOff x="6331133" y="1296382"/>
            <a:chExt cx="1106210" cy="430806"/>
          </a:xfrm>
        </p:grpSpPr>
        <p:sp>
          <p:nvSpPr>
            <p:cNvPr id="13" name="Rectángulo: esquinas redondeadas 38">
              <a:extLst>
                <a:ext uri="{FF2B5EF4-FFF2-40B4-BE49-F238E27FC236}">
                  <a16:creationId xmlns:a16="http://schemas.microsoft.com/office/drawing/2014/main" id="{7A143BCD-044B-6106-D055-B5AA90E4C70E}"/>
                </a:ext>
              </a:extLst>
            </p:cNvPr>
            <p:cNvSpPr/>
            <p:nvPr/>
          </p:nvSpPr>
          <p:spPr>
            <a:xfrm>
              <a:off x="6331133"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417;p5" descr="{&quot;Key&quot;:&quot;POWER_USER_SHAPE_ICON&quot;,&quot;Value&quot;:&quot;POWER_USER_SHAPE_ICON_STYLE_1&quot;}">
              <a:extLst>
                <a:ext uri="{FF2B5EF4-FFF2-40B4-BE49-F238E27FC236}">
                  <a16:creationId xmlns:a16="http://schemas.microsoft.com/office/drawing/2014/main" id="{AA1F4B56-F08E-4BDF-F2AB-20102F43F35B}"/>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26" name="Grupo 25">
              <a:extLst>
                <a:ext uri="{FF2B5EF4-FFF2-40B4-BE49-F238E27FC236}">
                  <a16:creationId xmlns:a16="http://schemas.microsoft.com/office/drawing/2014/main" id="{AE69F0E4-D28C-76B9-CB27-8FAEE8958387}"/>
                </a:ext>
              </a:extLst>
            </p:cNvPr>
            <p:cNvGrpSpPr/>
            <p:nvPr/>
          </p:nvGrpSpPr>
          <p:grpSpPr>
            <a:xfrm>
              <a:off x="7069790" y="1358484"/>
              <a:ext cx="238968" cy="306602"/>
              <a:chOff x="7069790" y="1349732"/>
              <a:chExt cx="238968" cy="306602"/>
            </a:xfrm>
            <a:solidFill>
              <a:srgbClr val="C8DBDE"/>
            </a:solidFill>
          </p:grpSpPr>
          <p:sp>
            <p:nvSpPr>
              <p:cNvPr id="17" name="Google Shape;411;p5">
                <a:extLst>
                  <a:ext uri="{FF2B5EF4-FFF2-40B4-BE49-F238E27FC236}">
                    <a16:creationId xmlns:a16="http://schemas.microsoft.com/office/drawing/2014/main" id="{669DA97F-2D93-EE7C-F470-F13F5BD68E01}"/>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12;p5">
                <a:extLst>
                  <a:ext uri="{FF2B5EF4-FFF2-40B4-BE49-F238E27FC236}">
                    <a16:creationId xmlns:a16="http://schemas.microsoft.com/office/drawing/2014/main" id="{D85AB248-2EE4-343A-8E91-E3E115E5A06C}"/>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3;p5">
                <a:extLst>
                  <a:ext uri="{FF2B5EF4-FFF2-40B4-BE49-F238E27FC236}">
                    <a16:creationId xmlns:a16="http://schemas.microsoft.com/office/drawing/2014/main" id="{4340ABC4-40D2-B285-1135-769B46CDA8B3}"/>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4;p5">
                <a:extLst>
                  <a:ext uri="{FF2B5EF4-FFF2-40B4-BE49-F238E27FC236}">
                    <a16:creationId xmlns:a16="http://schemas.microsoft.com/office/drawing/2014/main" id="{7C41DB04-2670-1D01-C2B1-B5BD497B9F37}"/>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15;p5">
                <a:extLst>
                  <a:ext uri="{FF2B5EF4-FFF2-40B4-BE49-F238E27FC236}">
                    <a16:creationId xmlns:a16="http://schemas.microsoft.com/office/drawing/2014/main" id="{7D0AF8AE-20C9-10CA-045F-56707E3A8D0B}"/>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27" name="Grupo 26">
              <a:extLst>
                <a:ext uri="{FF2B5EF4-FFF2-40B4-BE49-F238E27FC236}">
                  <a16:creationId xmlns:a16="http://schemas.microsoft.com/office/drawing/2014/main" id="{E9160D21-AFBA-4CBD-7391-0C71C4CA85D2}"/>
                </a:ext>
              </a:extLst>
            </p:cNvPr>
            <p:cNvGrpSpPr/>
            <p:nvPr/>
          </p:nvGrpSpPr>
          <p:grpSpPr>
            <a:xfrm>
              <a:off x="6771952" y="1369386"/>
              <a:ext cx="238968" cy="284798"/>
              <a:chOff x="6771952" y="1360634"/>
              <a:chExt cx="238968" cy="284798"/>
            </a:xfrm>
          </p:grpSpPr>
          <p:sp>
            <p:nvSpPr>
              <p:cNvPr id="23" name="Google Shape;408;p5">
                <a:extLst>
                  <a:ext uri="{FF2B5EF4-FFF2-40B4-BE49-F238E27FC236}">
                    <a16:creationId xmlns:a16="http://schemas.microsoft.com/office/drawing/2014/main" id="{332AC39D-99CE-204D-6019-3A99B0636565}"/>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4" name="Google Shape;409;p5">
                <a:extLst>
                  <a:ext uri="{FF2B5EF4-FFF2-40B4-BE49-F238E27FC236}">
                    <a16:creationId xmlns:a16="http://schemas.microsoft.com/office/drawing/2014/main" id="{55EF7C19-1CB2-084F-A507-371421FB12B4}"/>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sp>
        <p:nvSpPr>
          <p:cNvPr id="49" name="Rectángulo 33">
            <a:extLst>
              <a:ext uri="{FF2B5EF4-FFF2-40B4-BE49-F238E27FC236}">
                <a16:creationId xmlns:a16="http://schemas.microsoft.com/office/drawing/2014/main" id="{13D30CDA-B295-0F77-AA9B-51B4C4998393}"/>
              </a:ext>
            </a:extLst>
          </p:cNvPr>
          <p:cNvSpPr/>
          <p:nvPr/>
        </p:nvSpPr>
        <p:spPr>
          <a:xfrm rot="5400000">
            <a:off x="3706084" y="-1756781"/>
            <a:ext cx="190800" cy="725045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sp>
        <p:nvSpPr>
          <p:cNvPr id="50" name="Rectángulo 40">
            <a:extLst>
              <a:ext uri="{FF2B5EF4-FFF2-40B4-BE49-F238E27FC236}">
                <a16:creationId xmlns:a16="http://schemas.microsoft.com/office/drawing/2014/main" id="{92420F01-6BDB-7DC3-1FF4-8024712A2340}"/>
              </a:ext>
            </a:extLst>
          </p:cNvPr>
          <p:cNvSpPr/>
          <p:nvPr/>
        </p:nvSpPr>
        <p:spPr>
          <a:xfrm rot="5400000">
            <a:off x="3695460" y="-312752"/>
            <a:ext cx="191906" cy="727059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a:t>
            </a:r>
            <a:r>
              <a:rPr lang="en-GB" sz="1070" b="1">
                <a:solidFill>
                  <a:srgbClr val="FFFFFF"/>
                </a:solidFill>
                <a:latin typeface="Arial"/>
              </a:rPr>
              <a:t>initiative</a:t>
            </a:r>
            <a:r>
              <a:rPr kumimoji="0" lang="en-GB" sz="1070" b="1" i="0" u="none" strike="noStrike" kern="1200" cap="none" spc="0" normalizeH="0" baseline="0" noProof="0">
                <a:ln>
                  <a:noFill/>
                </a:ln>
                <a:solidFill>
                  <a:srgbClr val="FFFFFF"/>
                </a:solidFill>
                <a:effectLst/>
                <a:uLnTx/>
                <a:uFillTx/>
                <a:latin typeface="Arial"/>
                <a:ea typeface="+mn-ea"/>
                <a:cs typeface="+mn-cs"/>
              </a:rPr>
              <a:t> &amp; driving institution</a:t>
            </a:r>
          </a:p>
        </p:txBody>
      </p:sp>
      <p:grpSp>
        <p:nvGrpSpPr>
          <p:cNvPr id="10" name="Grupo 9">
            <a:extLst>
              <a:ext uri="{FF2B5EF4-FFF2-40B4-BE49-F238E27FC236}">
                <a16:creationId xmlns:a16="http://schemas.microsoft.com/office/drawing/2014/main" id="{A865FB2E-3438-E3E7-7A8D-7BF513E45921}"/>
              </a:ext>
            </a:extLst>
          </p:cNvPr>
          <p:cNvGrpSpPr/>
          <p:nvPr/>
        </p:nvGrpSpPr>
        <p:grpSpPr>
          <a:xfrm>
            <a:off x="156115" y="2036426"/>
            <a:ext cx="7270600" cy="1111437"/>
            <a:chOff x="346160" y="2036426"/>
            <a:chExt cx="6819391" cy="1111437"/>
          </a:xfrm>
        </p:grpSpPr>
        <p:sp>
          <p:nvSpPr>
            <p:cNvPr id="52" name="Rectángulo 49">
              <a:extLst>
                <a:ext uri="{FF2B5EF4-FFF2-40B4-BE49-F238E27FC236}">
                  <a16:creationId xmlns:a16="http://schemas.microsoft.com/office/drawing/2014/main" id="{B5C1FEBF-BBAA-53CA-90B9-ED11882E93A2}"/>
                </a:ext>
              </a:extLst>
            </p:cNvPr>
            <p:cNvSpPr/>
            <p:nvPr/>
          </p:nvSpPr>
          <p:spPr>
            <a:xfrm>
              <a:off x="346160" y="2051666"/>
              <a:ext cx="113476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Driving institutions:</a:t>
              </a:r>
            </a:p>
          </p:txBody>
        </p:sp>
        <p:sp>
          <p:nvSpPr>
            <p:cNvPr id="53" name="Rectángulo 51">
              <a:extLst>
                <a:ext uri="{FF2B5EF4-FFF2-40B4-BE49-F238E27FC236}">
                  <a16:creationId xmlns:a16="http://schemas.microsoft.com/office/drawing/2014/main" id="{8535D149-6D4F-6341-EDE7-38434F5F1EBB}"/>
                </a:ext>
              </a:extLst>
            </p:cNvPr>
            <p:cNvSpPr/>
            <p:nvPr/>
          </p:nvSpPr>
          <p:spPr>
            <a:xfrm>
              <a:off x="365053" y="2051666"/>
              <a:ext cx="4574074"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b="1">
                  <a:solidFill>
                    <a:srgbClr val="000000"/>
                  </a:solidFill>
                  <a:latin typeface="Arial"/>
                </a:rPr>
                <a:t>Fraunhofer Academy, NHS, </a:t>
              </a:r>
              <a:br>
                <a:rPr lang="en-GB" sz="1074" b="1">
                  <a:solidFill>
                    <a:srgbClr val="000000"/>
                  </a:solidFill>
                  <a:latin typeface="Arial"/>
                </a:rPr>
              </a:br>
              <a:r>
                <a:rPr lang="en-GB" sz="1074" b="1" i="1">
                  <a:solidFill>
                    <a:srgbClr val="000000"/>
                  </a:solidFill>
                  <a:latin typeface="Arial"/>
                </a:rPr>
                <a:t>Universitat de Barcelona, </a:t>
              </a:r>
              <a:r>
                <a:rPr lang="en-GB" sz="1074" b="1">
                  <a:solidFill>
                    <a:srgbClr val="000000"/>
                  </a:solidFill>
                  <a:latin typeface="Arial"/>
                </a:rPr>
                <a:t>eitHealth</a:t>
              </a:r>
              <a:endParaRPr kumimoji="0" lang="en-GB" sz="1074" b="1" u="none" strike="noStrike" kern="1200" cap="none" spc="0" normalizeH="0" baseline="0" noProof="0">
                <a:ln>
                  <a:noFill/>
                </a:ln>
                <a:solidFill>
                  <a:srgbClr val="000000"/>
                </a:solidFill>
                <a:effectLst/>
                <a:uLnTx/>
                <a:uFillTx/>
                <a:latin typeface="Arial"/>
                <a:ea typeface="+mn-ea"/>
                <a:cs typeface="+mn-cs"/>
              </a:endParaRPr>
            </a:p>
          </p:txBody>
        </p:sp>
        <p:sp>
          <p:nvSpPr>
            <p:cNvPr id="54" name="Rectángulo 55">
              <a:extLst>
                <a:ext uri="{FF2B5EF4-FFF2-40B4-BE49-F238E27FC236}">
                  <a16:creationId xmlns:a16="http://schemas.microsoft.com/office/drawing/2014/main" id="{0AAC70ED-0EA8-161A-D679-314B8F7B25A5}"/>
                </a:ext>
              </a:extLst>
            </p:cNvPr>
            <p:cNvSpPr/>
            <p:nvPr/>
          </p:nvSpPr>
          <p:spPr>
            <a:xfrm>
              <a:off x="351571" y="2044046"/>
              <a:ext cx="4693455"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ángulo 50">
              <a:extLst>
                <a:ext uri="{FF2B5EF4-FFF2-40B4-BE49-F238E27FC236}">
                  <a16:creationId xmlns:a16="http://schemas.microsoft.com/office/drawing/2014/main" id="{CD7377D0-7499-A7B9-A5BD-86851D5E5989}"/>
                </a:ext>
              </a:extLst>
            </p:cNvPr>
            <p:cNvSpPr/>
            <p:nvPr/>
          </p:nvSpPr>
          <p:spPr>
            <a:xfrm>
              <a:off x="346160" y="2650348"/>
              <a:ext cx="1134761" cy="47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Source:  </a:t>
              </a:r>
            </a:p>
          </p:txBody>
        </p:sp>
        <p:sp>
          <p:nvSpPr>
            <p:cNvPr id="56" name="Rectángulo 57">
              <a:extLst>
                <a:ext uri="{FF2B5EF4-FFF2-40B4-BE49-F238E27FC236}">
                  <a16:creationId xmlns:a16="http://schemas.microsoft.com/office/drawing/2014/main" id="{A4FC5B37-BC8F-E6D1-E457-10B4B60D21CC}"/>
                </a:ext>
              </a:extLst>
            </p:cNvPr>
            <p:cNvSpPr/>
            <p:nvPr/>
          </p:nvSpPr>
          <p:spPr>
            <a:xfrm>
              <a:off x="351571" y="2625552"/>
              <a:ext cx="4693455" cy="522311"/>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0" b="0" i="0" u="none" strike="noStrike" kern="1200" cap="none" spc="0" normalizeH="0" baseline="0" noProof="0">
                  <a:ln>
                    <a:noFill/>
                  </a:ln>
                  <a:solidFill>
                    <a:schemeClr val="tx1"/>
                  </a:solidFill>
                  <a:effectLst/>
                  <a:uLnTx/>
                  <a:uFillTx/>
                  <a:latin typeface="Arial"/>
                  <a:ea typeface="+mn-ea"/>
                  <a:cs typeface="+mn-cs"/>
                  <a:hlinkClick r:id="rId3"/>
                </a:rPr>
                <a:t>Fraunhofer Academy Website</a:t>
              </a:r>
              <a:endParaRPr kumimoji="0" lang="en-GB" sz="1070" b="0" i="0" u="none" strike="noStrike" kern="1200" cap="none" spc="0" normalizeH="0" baseline="0" noProof="0">
                <a:ln>
                  <a:noFill/>
                </a:ln>
                <a:solidFill>
                  <a:schemeClr val="tx1"/>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980A680-D7A7-3828-38C5-1D6F643E8273}"/>
                </a:ext>
              </a:extLst>
            </p:cNvPr>
            <p:cNvGrpSpPr/>
            <p:nvPr/>
          </p:nvGrpSpPr>
          <p:grpSpPr>
            <a:xfrm>
              <a:off x="5086759" y="2036426"/>
              <a:ext cx="2078792" cy="527608"/>
              <a:chOff x="5248655" y="1845236"/>
              <a:chExt cx="1931341" cy="527608"/>
            </a:xfrm>
          </p:grpSpPr>
          <p:sp>
            <p:nvSpPr>
              <p:cNvPr id="60" name="Rectángulo 49">
                <a:extLst>
                  <a:ext uri="{FF2B5EF4-FFF2-40B4-BE49-F238E27FC236}">
                    <a16:creationId xmlns:a16="http://schemas.microsoft.com/office/drawing/2014/main" id="{9D37D085-0383-5F76-89EF-4542A8670FA4}"/>
                  </a:ext>
                </a:extLst>
              </p:cNvPr>
              <p:cNvSpPr/>
              <p:nvPr/>
            </p:nvSpPr>
            <p:spPr>
              <a:xfrm>
                <a:off x="5249626" y="1845236"/>
                <a:ext cx="677412"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4" i="1">
                    <a:solidFill>
                      <a:srgbClr val="000000"/>
                    </a:solidFill>
                    <a:latin typeface="Arial"/>
                  </a:rPr>
                  <a:t>Y</a:t>
                </a:r>
                <a:r>
                  <a:rPr kumimoji="0" lang="en-GB" sz="1074" b="0" i="1" u="none" strike="noStrike" kern="1200" cap="none" spc="0" normalizeH="0" baseline="0" noProof="0">
                    <a:ln>
                      <a:noFill/>
                    </a:ln>
                    <a:solidFill>
                      <a:srgbClr val="000000"/>
                    </a:solidFill>
                    <a:effectLst/>
                    <a:uLnTx/>
                    <a:uFillTx/>
                    <a:latin typeface="Arial"/>
                    <a:ea typeface="+mn-ea"/>
                    <a:cs typeface="+mn-cs"/>
                  </a:rPr>
                  <a:t>ear:</a:t>
                </a:r>
              </a:p>
            </p:txBody>
          </p:sp>
          <p:sp>
            <p:nvSpPr>
              <p:cNvPr id="62" name="Rectángulo 55">
                <a:extLst>
                  <a:ext uri="{FF2B5EF4-FFF2-40B4-BE49-F238E27FC236}">
                    <a16:creationId xmlns:a16="http://schemas.microsoft.com/office/drawing/2014/main" id="{D3C6D87A-67C1-5E38-742E-7C833293C5EE}"/>
                  </a:ext>
                </a:extLst>
              </p:cNvPr>
              <p:cNvSpPr/>
              <p:nvPr/>
            </p:nvSpPr>
            <p:spPr>
              <a:xfrm>
                <a:off x="5248655" y="1852856"/>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D34D459-6E44-CF84-306F-C27F201D6AF8}"/>
                </a:ext>
              </a:extLst>
            </p:cNvPr>
            <p:cNvGrpSpPr/>
            <p:nvPr/>
          </p:nvGrpSpPr>
          <p:grpSpPr>
            <a:xfrm>
              <a:off x="5086759" y="2626713"/>
              <a:ext cx="2078792" cy="521150"/>
              <a:chOff x="5265130" y="2371515"/>
              <a:chExt cx="1931341" cy="521150"/>
            </a:xfrm>
          </p:grpSpPr>
          <p:sp>
            <p:nvSpPr>
              <p:cNvPr id="64" name="Rectángulo 49">
                <a:extLst>
                  <a:ext uri="{FF2B5EF4-FFF2-40B4-BE49-F238E27FC236}">
                    <a16:creationId xmlns:a16="http://schemas.microsoft.com/office/drawing/2014/main" id="{4B085D5B-70BB-4D13-53A1-84E642823A40}"/>
                  </a:ext>
                </a:extLst>
              </p:cNvPr>
              <p:cNvSpPr/>
              <p:nvPr/>
            </p:nvSpPr>
            <p:spPr>
              <a:xfrm>
                <a:off x="5266100" y="2372677"/>
                <a:ext cx="72822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Scope: </a:t>
                </a:r>
              </a:p>
            </p:txBody>
          </p:sp>
          <p:sp>
            <p:nvSpPr>
              <p:cNvPr id="66" name="Rectángulo 55">
                <a:extLst>
                  <a:ext uri="{FF2B5EF4-FFF2-40B4-BE49-F238E27FC236}">
                    <a16:creationId xmlns:a16="http://schemas.microsoft.com/office/drawing/2014/main" id="{E48B5708-EAAE-A773-F86D-8F44C37AB639}"/>
                  </a:ext>
                </a:extLst>
              </p:cNvPr>
              <p:cNvSpPr/>
              <p:nvPr/>
            </p:nvSpPr>
            <p:spPr>
              <a:xfrm>
                <a:off x="5265130" y="2371515"/>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76255" y="3522027"/>
            <a:ext cx="7270595" cy="6022025"/>
            <a:chOff x="861864" y="3105903"/>
            <a:chExt cx="6318132" cy="7716022"/>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7716020"/>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3"/>
              <a:ext cx="6318132" cy="7716022"/>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Fraunhofer Academy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is 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Fraunhofer-Gesellschaft’s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provider for </a:t>
              </a:r>
              <a:r>
                <a:rPr lang="en-GB" sz="1100" b="1">
                  <a:solidFill>
                    <a:srgbClr val="000000"/>
                  </a:solidFill>
                  <a:latin typeface="Arial" panose="020B0604020202020204" pitchFamily="34" charset="0"/>
                  <a:cs typeface="Arial" panose="020B0604020202020204" pitchFamily="34" charset="0"/>
                </a:rPr>
                <a:t>continuous education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Fraunhofer-Gesellschaft in itself is a </a:t>
              </a:r>
              <a:r>
                <a:rPr lang="en-GB" sz="1100" b="1">
                  <a:solidFill>
                    <a:srgbClr val="000000"/>
                  </a:solidFill>
                  <a:latin typeface="Arial" panose="020B0604020202020204" pitchFamily="34" charset="0"/>
                  <a:cs typeface="Arial" panose="020B0604020202020204" pitchFamily="34" charset="0"/>
                </a:rPr>
                <a:t>world-leading applied research organization</a:t>
              </a:r>
              <a:r>
                <a:rPr lang="en-GB" sz="1100">
                  <a:solidFill>
                    <a:srgbClr val="000000"/>
                  </a:solidFill>
                  <a:latin typeface="Arial" panose="020B0604020202020204" pitchFamily="34" charset="0"/>
                  <a:cs typeface="Arial" panose="020B0604020202020204" pitchFamily="34" charset="0"/>
                </a:rPr>
                <a:t>, f</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ounded in 1949 in German. Currently, it operates 76 institutes with 30,000 employees throughout the country, playing a major role in 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innovation process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of business and industry. Its has the structure of a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consortium</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with </a:t>
              </a:r>
              <a:r>
                <a:rPr lang="en-GB" sz="1100" b="1">
                  <a:solidFill>
                    <a:srgbClr val="000000"/>
                  </a:solidFill>
                  <a:latin typeface="Arial" panose="020B0604020202020204" pitchFamily="34" charset="0"/>
                  <a:cs typeface="Arial" panose="020B0604020202020204" pitchFamily="34" charset="0"/>
                </a:rPr>
                <a:t>13 Fraunhofer Institutes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(each specializing in an aera of technology) and the </a:t>
              </a:r>
              <a:r>
                <a:rPr lang="en-GB" sz="1100" b="1">
                  <a:solidFill>
                    <a:srgbClr val="000000"/>
                  </a:solidFill>
                  <a:latin typeface="Arial" panose="020B0604020202020204" pitchFamily="34" charset="0"/>
                  <a:cs typeface="Arial" panose="020B0604020202020204" pitchFamily="34" charset="0"/>
                </a:rPr>
                <a:t>Fraunhofer Academy</a:t>
              </a:r>
              <a:r>
                <a:rPr lang="en-GB" sz="1100" b="1" baseline="30000">
                  <a:solidFill>
                    <a:srgbClr val="000000"/>
                  </a:solidFill>
                  <a:latin typeface="Arial" panose="020B0604020202020204" pitchFamily="34" charset="0"/>
                  <a:cs typeface="Arial" panose="020B0604020202020204" pitchFamily="34" charset="0"/>
                </a:rPr>
                <a:t>1</a:t>
              </a:r>
              <a:r>
                <a:rPr lang="en-GB" sz="1100" b="1">
                  <a:solidFill>
                    <a:srgbClr val="000000"/>
                  </a:solidFill>
                  <a:latin typeface="Arial" panose="020B0604020202020204" pitchFamily="34"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this process of transversal digitalisation, the </a:t>
              </a:r>
              <a:r>
                <a:rPr lang="en-GB" sz="1100" b="1">
                  <a:solidFill>
                    <a:srgbClr val="000000"/>
                  </a:solidFill>
                  <a:latin typeface="Arial" panose="020B0604020202020204" pitchFamily="34" charset="0"/>
                  <a:cs typeface="Arial" panose="020B0604020202020204" pitchFamily="34" charset="0"/>
                </a:rPr>
                <a:t>role of the Fraunhofer Academy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is clear: to create the </a:t>
              </a:r>
              <a:r>
                <a:rPr lang="en-GB" sz="1100" b="1">
                  <a:solidFill>
                    <a:srgbClr val="000000"/>
                  </a:solidFill>
                  <a:latin typeface="Arial" panose="020B0604020202020204" pitchFamily="34" charset="0"/>
                  <a:cs typeface="Arial" panose="020B0604020202020204" pitchFamily="34" charset="0"/>
                </a:rPr>
                <a:t>conditions for a new culture of innovation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companies, for an economically successful future through </a:t>
              </a:r>
              <a:r>
                <a:rPr lang="en-GB" sz="1100" b="1">
                  <a:solidFill>
                    <a:srgbClr val="000000"/>
                  </a:solidFill>
                  <a:latin typeface="Arial" panose="020B0604020202020204" pitchFamily="34" charset="0"/>
                  <a:cs typeface="Arial" panose="020B0604020202020204" pitchFamily="34" charset="0"/>
                </a:rPr>
                <a:t>continuing education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It is a mission that arises from the realisation that the great investments currently being made in research could be rendered worthless if the education of professionals is not up to par with them</a:t>
              </a:r>
              <a:r>
                <a:rPr lang="en-GB" sz="1100" baseline="30000">
                  <a:solidFill>
                    <a:srgbClr val="000000"/>
                  </a:solidFill>
                  <a:latin typeface="Arial" panose="020B0604020202020204" pitchFamily="34" charset="0"/>
                  <a:cs typeface="Arial" panose="020B0604020202020204" pitchFamily="34" charset="0"/>
                </a:rPr>
                <a:t>2</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Out of the different programmes that the Fraunhofer Academy currently offers, the most context-relevant one is 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“Transformative Digital Skills for Healthcare”</a:t>
              </a:r>
              <a:r>
                <a:rPr lang="en-GB" sz="11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This online program is designed to </a:t>
              </a:r>
              <a:r>
                <a:rPr lang="en-GB" sz="1100" b="1">
                  <a:solidFill>
                    <a:srgbClr val="000000"/>
                  </a:solidFill>
                  <a:latin typeface="Arial" panose="020B0604020202020204" pitchFamily="34" charset="0"/>
                  <a:cs typeface="Arial" panose="020B0604020202020204" pitchFamily="34" charset="0"/>
                </a:rPr>
                <a:t>help healthcare professionals gain digital skills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and </a:t>
              </a:r>
              <a:r>
                <a:rPr lang="en-GB" sz="1100" b="1">
                  <a:solidFill>
                    <a:srgbClr val="000000"/>
                  </a:solidFill>
                  <a:latin typeface="Arial" panose="020B0604020202020204" pitchFamily="34" charset="0"/>
                  <a:cs typeface="Arial" panose="020B0604020202020204" pitchFamily="34" charset="0"/>
                </a:rPr>
                <a:t>engage with new technologies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enable digital innovation improvements to be implemented in the sector. In its development, and to allow the program to gain </a:t>
              </a:r>
              <a:r>
                <a:rPr lang="en-GB" sz="1100" b="1">
                  <a:solidFill>
                    <a:srgbClr val="000000"/>
                  </a:solidFill>
                  <a:latin typeface="Arial" panose="020B0604020202020204" pitchFamily="34" charset="0"/>
                  <a:cs typeface="Arial" panose="020B0604020202020204" pitchFamily="34" charset="0"/>
                </a:rPr>
                <a:t>relevance in an international context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it has relied on the following </a:t>
              </a:r>
              <a:r>
                <a:rPr lang="en-GB" sz="1100" b="1">
                  <a:solidFill>
                    <a:srgbClr val="000000"/>
                  </a:solidFill>
                  <a:latin typeface="Arial" panose="020B0604020202020204" pitchFamily="34" charset="0"/>
                  <a:cs typeface="Arial" panose="020B0604020202020204" pitchFamily="34" charset="0"/>
                </a:rPr>
                <a:t>notorious international partners:</a:t>
              </a:r>
            </a:p>
            <a:p>
              <a:pPr algn="just" defTabSz="970138" fontAlgn="base">
                <a:spcAft>
                  <a:spcPts val="781"/>
                </a:spcAft>
                <a:defRPr/>
              </a:pPr>
              <a:endParaRPr lang="en-GB" sz="1100" b="1">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b="1">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endParaRPr lang="en-GB" sz="1100">
                <a:solidFill>
                  <a:srgbClr val="000000"/>
                </a:solidFill>
                <a:latin typeface="Arial" panose="020B0604020202020204" pitchFamily="34" charset="0"/>
                <a:cs typeface="Arial" panose="020B0604020202020204" pitchFamily="34" charset="0"/>
              </a:endParaRPr>
            </a:p>
            <a:p>
              <a:pPr algn="just" defTabSz="970138" fontAlgn="base">
                <a:spcAft>
                  <a:spcPts val="781"/>
                </a:spcAft>
                <a:defRPr/>
              </a:pPr>
              <a:r>
                <a:rPr lang="en-GB" sz="1100">
                  <a:solidFill>
                    <a:srgbClr val="000000"/>
                  </a:solidFill>
                  <a:latin typeface="Arial" panose="020B0604020202020204" pitchFamily="34" charset="0"/>
                  <a:cs typeface="Arial" panose="020B0604020202020204" pitchFamily="34" charset="0"/>
                </a:rPr>
                <a:t>This program is aimed at </a:t>
              </a:r>
              <a:r>
                <a:rPr lang="en-GB" sz="1100" b="1">
                  <a:solidFill>
                    <a:srgbClr val="000000"/>
                  </a:solidFill>
                  <a:latin typeface="Arial" panose="020B0604020202020204" pitchFamily="34" charset="0"/>
                  <a:cs typeface="Arial" panose="020B0604020202020204" pitchFamily="34" charset="0"/>
                </a:rPr>
                <a:t>all levels of healthcare professionals: </a:t>
              </a:r>
              <a:r>
                <a:rPr lang="en-GB" sz="1100">
                  <a:solidFill>
                    <a:srgbClr val="000000"/>
                  </a:solidFill>
                  <a:latin typeface="Arial" panose="020B0604020202020204" pitchFamily="34" charset="0"/>
                  <a:cs typeface="Arial" panose="020B0604020202020204" pitchFamily="34" charset="0"/>
                </a:rPr>
                <a:t>clinicians, nurses, hospital management, IT; as well as </a:t>
              </a:r>
              <a:r>
                <a:rPr lang="en-GB" sz="1100" b="1">
                  <a:solidFill>
                    <a:srgbClr val="000000"/>
                  </a:solidFill>
                  <a:latin typeface="Arial" panose="020B0604020202020204" pitchFamily="34" charset="0"/>
                  <a:cs typeface="Arial" panose="020B0604020202020204" pitchFamily="34" charset="0"/>
                </a:rPr>
                <a:t>other health sector stakeholders </a:t>
              </a:r>
              <a:r>
                <a:rPr lang="en-GB" sz="1100">
                  <a:solidFill>
                    <a:srgbClr val="000000"/>
                  </a:solidFill>
                  <a:latin typeface="Arial" panose="020B0604020202020204" pitchFamily="34" charset="0"/>
                  <a:cs typeface="Arial" panose="020B0604020202020204" pitchFamily="34" charset="0"/>
                </a:rPr>
                <a:t>such as providers, medical device professionals or pharmaceuticals. To allow for the adaptability to all professional profiles, the program is </a:t>
              </a:r>
              <a:r>
                <a:rPr lang="en-GB" sz="1100" b="1">
                  <a:solidFill>
                    <a:srgbClr val="000000"/>
                  </a:solidFill>
                  <a:latin typeface="Arial" panose="020B0604020202020204" pitchFamily="34" charset="0"/>
                  <a:cs typeface="Arial" panose="020B0604020202020204" pitchFamily="34" charset="0"/>
                </a:rPr>
                <a:t>separated in different modules, </a:t>
              </a:r>
              <a:r>
                <a:rPr lang="en-GB" sz="1100">
                  <a:solidFill>
                    <a:srgbClr val="000000"/>
                  </a:solidFill>
                  <a:latin typeface="Arial" panose="020B0604020202020204" pitchFamily="34" charset="0"/>
                  <a:cs typeface="Arial" panose="020B0604020202020204" pitchFamily="34" charset="0"/>
                </a:rPr>
                <a:t>each with specific and differentiated learning objectives and content.</a:t>
              </a:r>
            </a:p>
          </p:txBody>
        </p:sp>
      </p:grpSp>
      <p:sp>
        <p:nvSpPr>
          <p:cNvPr id="11" name="Rectángulo: esquinas superiores redondeadas 10">
            <a:extLst>
              <a:ext uri="{FF2B5EF4-FFF2-40B4-BE49-F238E27FC236}">
                <a16:creationId xmlns:a16="http://schemas.microsoft.com/office/drawing/2014/main" id="{15B47521-5739-47B9-FCFA-94B8D432FAEC}"/>
              </a:ext>
            </a:extLst>
          </p:cNvPr>
          <p:cNvSpPr/>
          <p:nvPr/>
        </p:nvSpPr>
        <p:spPr>
          <a:xfrm>
            <a:off x="5052978" y="6199724"/>
            <a:ext cx="2277502" cy="2321360"/>
          </a:xfrm>
          <a:prstGeom prst="round2Same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tx1"/>
              </a:solidFill>
              <a:latin typeface="Arial" panose="020B0604020202020204" pitchFamily="34" charset="0"/>
              <a:cs typeface="Arial" panose="020B0604020202020204" pitchFamily="34" charset="0"/>
            </a:endParaRPr>
          </a:p>
          <a:p>
            <a:pPr algn="ctr"/>
            <a:endParaRPr lang="en-GB" sz="1100">
              <a:solidFill>
                <a:schemeClr val="tx1"/>
              </a:solidFill>
              <a:latin typeface="Arial" panose="020B0604020202020204" pitchFamily="34" charset="0"/>
              <a:cs typeface="Arial" panose="020B0604020202020204" pitchFamily="34" charset="0"/>
            </a:endParaRPr>
          </a:p>
          <a:p>
            <a:pPr algn="ctr"/>
            <a:endParaRPr lang="en-GB" sz="1100">
              <a:solidFill>
                <a:schemeClr val="tx1"/>
              </a:solidFill>
              <a:latin typeface="Arial" panose="020B0604020202020204" pitchFamily="34" charset="0"/>
              <a:cs typeface="Arial" panose="020B0604020202020204" pitchFamily="34" charset="0"/>
            </a:endParaRPr>
          </a:p>
          <a:p>
            <a:pPr algn="ctr"/>
            <a:r>
              <a:rPr lang="en-GB" sz="1100" b="1">
                <a:solidFill>
                  <a:schemeClr val="tx1"/>
                </a:solidFill>
                <a:latin typeface="Arial" panose="020B0604020202020204" pitchFamily="34" charset="0"/>
                <a:cs typeface="Arial" panose="020B0604020202020204" pitchFamily="34" charset="0"/>
              </a:rPr>
              <a:t>Universitat de Barcelona</a:t>
            </a:r>
          </a:p>
          <a:p>
            <a:pPr algn="ctr"/>
            <a:endParaRPr lang="en-GB" sz="1100" b="1">
              <a:solidFill>
                <a:schemeClr val="tx1"/>
              </a:solidFill>
              <a:latin typeface="Arial" panose="020B0604020202020204" pitchFamily="34" charset="0"/>
              <a:cs typeface="Arial" panose="020B0604020202020204" pitchFamily="34" charset="0"/>
            </a:endParaRPr>
          </a:p>
          <a:p>
            <a:pPr algn="ctr"/>
            <a:endParaRPr lang="en-GB" sz="1100" b="1">
              <a:solidFill>
                <a:schemeClr val="tx1"/>
              </a:solidFill>
              <a:latin typeface="Arial" panose="020B0604020202020204" pitchFamily="34" charset="0"/>
              <a:cs typeface="Arial" panose="020B0604020202020204" pitchFamily="34" charset="0"/>
            </a:endParaRPr>
          </a:p>
          <a:p>
            <a:pPr algn="ctr"/>
            <a:r>
              <a:rPr lang="en-GB" sz="1100">
                <a:solidFill>
                  <a:schemeClr val="tx1"/>
                </a:solidFill>
                <a:latin typeface="Arial" panose="020B0604020202020204" pitchFamily="34" charset="0"/>
                <a:cs typeface="Arial" panose="020B0604020202020204" pitchFamily="34" charset="0"/>
              </a:rPr>
              <a:t>University with well-renowned healthcare education excellence. Contributor of its large experience in Data science, Machine learning, AI and User-Interface Design.</a:t>
            </a:r>
          </a:p>
        </p:txBody>
      </p:sp>
      <p:grpSp>
        <p:nvGrpSpPr>
          <p:cNvPr id="12" name="Grupo 11">
            <a:extLst>
              <a:ext uri="{FF2B5EF4-FFF2-40B4-BE49-F238E27FC236}">
                <a16:creationId xmlns:a16="http://schemas.microsoft.com/office/drawing/2014/main" id="{38C0A349-BDD3-9D8C-5BF2-BF6C20F03B8C}"/>
              </a:ext>
            </a:extLst>
          </p:cNvPr>
          <p:cNvGrpSpPr/>
          <p:nvPr/>
        </p:nvGrpSpPr>
        <p:grpSpPr>
          <a:xfrm>
            <a:off x="305305" y="5819773"/>
            <a:ext cx="2277502" cy="2701311"/>
            <a:chOff x="2672802" y="5819773"/>
            <a:chExt cx="2277502" cy="2701311"/>
          </a:xfrm>
        </p:grpSpPr>
        <p:sp>
          <p:nvSpPr>
            <p:cNvPr id="7" name="Rectángulo: esquinas superiores redondeadas 6">
              <a:extLst>
                <a:ext uri="{FF2B5EF4-FFF2-40B4-BE49-F238E27FC236}">
                  <a16:creationId xmlns:a16="http://schemas.microsoft.com/office/drawing/2014/main" id="{F5F9C195-462A-101C-693F-CD25DECDC78A}"/>
                </a:ext>
              </a:extLst>
            </p:cNvPr>
            <p:cNvSpPr/>
            <p:nvPr/>
          </p:nvSpPr>
          <p:spPr>
            <a:xfrm>
              <a:off x="2672802" y="6199724"/>
              <a:ext cx="2277502" cy="2321360"/>
            </a:xfrm>
            <a:prstGeom prst="round2Same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tx1"/>
                </a:solidFill>
                <a:latin typeface="Arial" panose="020B0604020202020204" pitchFamily="34" charset="0"/>
                <a:cs typeface="Arial" panose="020B0604020202020204" pitchFamily="34" charset="0"/>
              </a:endParaRPr>
            </a:p>
            <a:p>
              <a:pPr algn="ctr"/>
              <a:endParaRPr lang="en-GB" sz="1100">
                <a:solidFill>
                  <a:schemeClr val="tx1"/>
                </a:solidFill>
                <a:latin typeface="Arial" panose="020B0604020202020204" pitchFamily="34" charset="0"/>
                <a:cs typeface="Arial" panose="020B0604020202020204" pitchFamily="34" charset="0"/>
              </a:endParaRPr>
            </a:p>
            <a:p>
              <a:pPr algn="ctr"/>
              <a:endParaRPr lang="en-GB" sz="1100">
                <a:solidFill>
                  <a:schemeClr val="tx1"/>
                </a:solidFill>
                <a:latin typeface="Arial" panose="020B0604020202020204" pitchFamily="34" charset="0"/>
                <a:cs typeface="Arial" panose="020B0604020202020204" pitchFamily="34" charset="0"/>
              </a:endParaRPr>
            </a:p>
            <a:p>
              <a:pPr algn="ctr"/>
              <a:r>
                <a:rPr lang="en-GB" sz="1100" b="1">
                  <a:solidFill>
                    <a:schemeClr val="tx1"/>
                  </a:solidFill>
                  <a:latin typeface="Arial" panose="020B0604020202020204" pitchFamily="34" charset="0"/>
                  <a:cs typeface="Arial" panose="020B0604020202020204" pitchFamily="34" charset="0"/>
                </a:rPr>
                <a:t>Fraunhofer-Gesellschaft</a:t>
              </a:r>
            </a:p>
            <a:p>
              <a:pPr algn="ctr"/>
              <a:endParaRPr lang="en-GB" sz="1100" b="1">
                <a:solidFill>
                  <a:schemeClr val="tx1"/>
                </a:solidFill>
                <a:latin typeface="Arial" panose="020B0604020202020204" pitchFamily="34" charset="0"/>
                <a:cs typeface="Arial" panose="020B0604020202020204" pitchFamily="34" charset="0"/>
              </a:endParaRPr>
            </a:p>
            <a:p>
              <a:pPr algn="ctr"/>
              <a:endParaRPr lang="en-GB" sz="1100" b="1">
                <a:solidFill>
                  <a:schemeClr val="tx1"/>
                </a:solidFill>
                <a:latin typeface="Arial" panose="020B0604020202020204" pitchFamily="34" charset="0"/>
                <a:cs typeface="Arial" panose="020B0604020202020204" pitchFamily="34" charset="0"/>
              </a:endParaRPr>
            </a:p>
            <a:p>
              <a:pPr algn="ctr"/>
              <a:r>
                <a:rPr lang="en-GB" sz="1100">
                  <a:solidFill>
                    <a:schemeClr val="tx1"/>
                  </a:solidFill>
                  <a:latin typeface="Arial" panose="020B0604020202020204" pitchFamily="34" charset="0"/>
                  <a:cs typeface="Arial" panose="020B0604020202020204" pitchFamily="34" charset="0"/>
                </a:rPr>
                <a:t>Brings together expertise and technologies in the fields of medicine, pharmacy and medical technology. Engagement with several institutes.</a:t>
              </a:r>
            </a:p>
          </p:txBody>
        </p:sp>
        <p:pic>
          <p:nvPicPr>
            <p:cNvPr id="8196" name="Picture 4">
              <a:extLst>
                <a:ext uri="{FF2B5EF4-FFF2-40B4-BE49-F238E27FC236}">
                  <a16:creationId xmlns:a16="http://schemas.microsoft.com/office/drawing/2014/main" id="{3DD79C56-7A49-44E5-E4D3-91CB49BDD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874" y="5819773"/>
              <a:ext cx="1379359" cy="14192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upo 3">
            <a:extLst>
              <a:ext uri="{FF2B5EF4-FFF2-40B4-BE49-F238E27FC236}">
                <a16:creationId xmlns:a16="http://schemas.microsoft.com/office/drawing/2014/main" id="{817C8242-C4F1-D2AE-4761-F8A92A881F18}"/>
              </a:ext>
            </a:extLst>
          </p:cNvPr>
          <p:cNvGrpSpPr/>
          <p:nvPr/>
        </p:nvGrpSpPr>
        <p:grpSpPr>
          <a:xfrm>
            <a:off x="2662731" y="5819773"/>
            <a:ext cx="2277502" cy="2701311"/>
            <a:chOff x="295234" y="5876924"/>
            <a:chExt cx="2277502" cy="2644160"/>
          </a:xfrm>
        </p:grpSpPr>
        <p:sp>
          <p:nvSpPr>
            <p:cNvPr id="5" name="Rectángulo: esquinas superiores redondeadas 4">
              <a:extLst>
                <a:ext uri="{FF2B5EF4-FFF2-40B4-BE49-F238E27FC236}">
                  <a16:creationId xmlns:a16="http://schemas.microsoft.com/office/drawing/2014/main" id="{5A4D9FB5-9B53-3F7A-F732-DBB8D25F5234}"/>
                </a:ext>
              </a:extLst>
            </p:cNvPr>
            <p:cNvSpPr/>
            <p:nvPr/>
          </p:nvSpPr>
          <p:spPr>
            <a:xfrm>
              <a:off x="295234" y="6248210"/>
              <a:ext cx="2277502" cy="2272874"/>
            </a:xfrm>
            <a:prstGeom prst="round2SameRect">
              <a:avLst/>
            </a:prstGeom>
            <a:solidFill>
              <a:srgbClr val="F5F7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a:solidFill>
                  <a:schemeClr val="tx1"/>
                </a:solidFill>
                <a:latin typeface="Arial" panose="020B0604020202020204" pitchFamily="34" charset="0"/>
                <a:cs typeface="Arial" panose="020B0604020202020204" pitchFamily="34" charset="0"/>
              </a:endParaRPr>
            </a:p>
            <a:p>
              <a:pPr algn="ctr"/>
              <a:endParaRPr lang="en-GB" sz="1100">
                <a:solidFill>
                  <a:schemeClr val="tx1"/>
                </a:solidFill>
                <a:latin typeface="Arial" panose="020B0604020202020204" pitchFamily="34" charset="0"/>
                <a:cs typeface="Arial" panose="020B0604020202020204" pitchFamily="34" charset="0"/>
              </a:endParaRPr>
            </a:p>
            <a:p>
              <a:pPr algn="ctr"/>
              <a:endParaRPr lang="en-GB" sz="1100">
                <a:solidFill>
                  <a:schemeClr val="tx1"/>
                </a:solidFill>
                <a:latin typeface="Arial" panose="020B0604020202020204" pitchFamily="34" charset="0"/>
                <a:cs typeface="Arial" panose="020B0604020202020204" pitchFamily="34" charset="0"/>
              </a:endParaRPr>
            </a:p>
            <a:p>
              <a:pPr algn="ctr"/>
              <a:r>
                <a:rPr lang="en-GB" sz="1100" b="1">
                  <a:solidFill>
                    <a:schemeClr val="tx1"/>
                  </a:solidFill>
                  <a:latin typeface="Arial" panose="020B0604020202020204" pitchFamily="34" charset="0"/>
                  <a:cs typeface="Arial" panose="020B0604020202020204" pitchFamily="34" charset="0"/>
                </a:rPr>
                <a:t>TheHill - Oxford University Hospitals, NHS Foundation </a:t>
              </a:r>
            </a:p>
            <a:p>
              <a:pPr algn="ctr"/>
              <a:endParaRPr lang="en-GB" sz="1100" b="1">
                <a:solidFill>
                  <a:schemeClr val="tx1"/>
                </a:solidFill>
                <a:latin typeface="Arial" panose="020B0604020202020204" pitchFamily="34" charset="0"/>
                <a:cs typeface="Arial" panose="020B0604020202020204" pitchFamily="34" charset="0"/>
              </a:endParaRPr>
            </a:p>
            <a:p>
              <a:pPr algn="ctr"/>
              <a:r>
                <a:rPr lang="en-GB" sz="1100">
                  <a:solidFill>
                    <a:schemeClr val="tx1"/>
                  </a:solidFill>
                  <a:latin typeface="Arial" panose="020B0604020202020204" pitchFamily="34" charset="0"/>
                  <a:cs typeface="Arial" panose="020B0604020202020204" pitchFamily="34" charset="0"/>
                </a:rPr>
                <a:t>Digital innovation catalyst, bringing deep understanding of the digital challenges in the health sector. Developer of the comprehensive use cases for each module. </a:t>
              </a:r>
            </a:p>
          </p:txBody>
        </p:sp>
        <p:pic>
          <p:nvPicPr>
            <p:cNvPr id="14" name="Imagen 13" descr="Texto&#10;&#10;Descripción generada automáticamente con confianza baja">
              <a:extLst>
                <a:ext uri="{FF2B5EF4-FFF2-40B4-BE49-F238E27FC236}">
                  <a16:creationId xmlns:a16="http://schemas.microsoft.com/office/drawing/2014/main" id="{D2E2C29E-CCCD-BF0A-FD93-3BAF0A93D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625" y="5876924"/>
              <a:ext cx="1264862" cy="1304925"/>
            </a:xfrm>
            <a:prstGeom prst="rect">
              <a:avLst/>
            </a:prstGeom>
          </p:spPr>
        </p:pic>
      </p:grpSp>
      <p:pic>
        <p:nvPicPr>
          <p:cNvPr id="16" name="Imagen 15" descr="Texto, Logotipo&#10;&#10;Descripción generada automáticamente">
            <a:extLst>
              <a:ext uri="{FF2B5EF4-FFF2-40B4-BE49-F238E27FC236}">
                <a16:creationId xmlns:a16="http://schemas.microsoft.com/office/drawing/2014/main" id="{5F2D7515-52F4-E308-990F-B13D8358B0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400" y="6146996"/>
            <a:ext cx="741298" cy="764778"/>
          </a:xfrm>
          <a:prstGeom prst="rect">
            <a:avLst/>
          </a:prstGeom>
        </p:spPr>
      </p:pic>
      <p:sp>
        <p:nvSpPr>
          <p:cNvPr id="39" name="Elipse 38">
            <a:extLst>
              <a:ext uri="{FF2B5EF4-FFF2-40B4-BE49-F238E27FC236}">
                <a16:creationId xmlns:a16="http://schemas.microsoft.com/office/drawing/2014/main" id="{4DD3DD1B-41D6-3A51-1A10-63299CD29B30}"/>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7</a:t>
            </a:r>
          </a:p>
        </p:txBody>
      </p:sp>
      <p:sp>
        <p:nvSpPr>
          <p:cNvPr id="40" name="Rectángulo 51">
            <a:extLst>
              <a:ext uri="{FF2B5EF4-FFF2-40B4-BE49-F238E27FC236}">
                <a16:creationId xmlns:a16="http://schemas.microsoft.com/office/drawing/2014/main" id="{E8F342DD-E790-D31D-D798-BC737897A3E3}"/>
              </a:ext>
            </a:extLst>
          </p:cNvPr>
          <p:cNvSpPr/>
          <p:nvPr/>
        </p:nvSpPr>
        <p:spPr>
          <a:xfrm>
            <a:off x="5979600" y="2047059"/>
            <a:ext cx="1087079"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0" i="0" u="none" strike="noStrike" kern="1200" cap="none" spc="0" normalizeH="0" baseline="0" noProof="0">
                <a:ln>
                  <a:noFill/>
                </a:ln>
                <a:solidFill>
                  <a:srgbClr val="000000"/>
                </a:solidFill>
                <a:effectLst/>
                <a:uLnTx/>
                <a:uFillTx/>
                <a:latin typeface="Arial"/>
                <a:ea typeface="+mn-ea"/>
                <a:cs typeface="+mn-cs"/>
              </a:rPr>
              <a:t>2016</a:t>
            </a:r>
          </a:p>
        </p:txBody>
      </p:sp>
      <p:sp>
        <p:nvSpPr>
          <p:cNvPr id="41" name="Rectángulo 51">
            <a:extLst>
              <a:ext uri="{FF2B5EF4-FFF2-40B4-BE49-F238E27FC236}">
                <a16:creationId xmlns:a16="http://schemas.microsoft.com/office/drawing/2014/main" id="{7A0B537C-E1F6-E7FD-666D-04DC279410C7}"/>
              </a:ext>
            </a:extLst>
          </p:cNvPr>
          <p:cNvSpPr/>
          <p:nvPr/>
        </p:nvSpPr>
        <p:spPr>
          <a:xfrm>
            <a:off x="5778423" y="2633726"/>
            <a:ext cx="1489432"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i="0" u="none" strike="noStrike" kern="1200" cap="none" spc="0" normalizeH="0" baseline="0" noProof="0">
                <a:ln>
                  <a:noFill/>
                </a:ln>
                <a:solidFill>
                  <a:srgbClr val="000000"/>
                </a:solidFill>
                <a:effectLst/>
                <a:uLnTx/>
                <a:uFillTx/>
                <a:latin typeface="Arial"/>
                <a:ea typeface="+mn-ea"/>
                <a:cs typeface="+mn-cs"/>
              </a:rPr>
              <a:t>International</a:t>
            </a:r>
          </a:p>
        </p:txBody>
      </p:sp>
      <p:sp>
        <p:nvSpPr>
          <p:cNvPr id="2" name="Título 78">
            <a:extLst>
              <a:ext uri="{FF2B5EF4-FFF2-40B4-BE49-F238E27FC236}">
                <a16:creationId xmlns:a16="http://schemas.microsoft.com/office/drawing/2014/main" id="{1D072614-B471-DC8E-5108-15F3DCFE0D31}"/>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35" name="AutoShape 2">
            <a:extLst>
              <a:ext uri="{FF2B5EF4-FFF2-40B4-BE49-F238E27FC236}">
                <a16:creationId xmlns:a16="http://schemas.microsoft.com/office/drawing/2014/main" id="{216FD486-DE29-653B-D78C-2E0A93007A37}"/>
              </a:ext>
            </a:extLst>
          </p:cNvPr>
          <p:cNvSpPr>
            <a:spLocks noChangeAspect="1" noChangeArrowheads="1"/>
          </p:cNvSpPr>
          <p:nvPr/>
        </p:nvSpPr>
        <p:spPr bwMode="auto">
          <a:xfrm>
            <a:off x="3627438" y="5067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2" name="Picture 4" descr="Fraunhofer FOKUS, ESPRI | Fraunhofer Academy">
            <a:extLst>
              <a:ext uri="{FF2B5EF4-FFF2-40B4-BE49-F238E27FC236}">
                <a16:creationId xmlns:a16="http://schemas.microsoft.com/office/drawing/2014/main" id="{4A2A682B-395E-E7DA-A8C2-0021DE2E018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029653" y="2151587"/>
            <a:ext cx="1067819" cy="294648"/>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4">
            <a:extLst>
              <a:ext uri="{FF2B5EF4-FFF2-40B4-BE49-F238E27FC236}">
                <a16:creationId xmlns:a16="http://schemas.microsoft.com/office/drawing/2014/main" id="{EA81330A-00DC-D0CA-CB24-E83208F7BC97}"/>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34</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3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training and certification initiative (I)</a:t>
            </a:r>
            <a:r>
              <a:rPr kumimoji="0" lang="en-GB" sz="1070" b="1" i="0" u="none" strike="noStrike" kern="1200" cap="none" spc="0" normalizeH="0" baseline="30000" noProof="0">
                <a:ln>
                  <a:noFill/>
                </a:ln>
                <a:solidFill>
                  <a:srgbClr val="FFFFFF"/>
                </a:solidFill>
                <a:effectLst/>
                <a:uLnTx/>
                <a:uFillTx/>
                <a:latin typeface="Arial"/>
                <a:ea typeface="+mn-ea"/>
                <a:cs typeface="+mn-cs"/>
              </a:rPr>
              <a:t>3</a:t>
            </a:r>
            <a:endParaRPr kumimoji="0" lang="en-GB" sz="1070" b="1" i="0" u="none" strike="noStrike" kern="1200" cap="none" spc="0" normalizeH="0" baseline="0" noProof="0">
              <a:ln>
                <a:noFill/>
              </a:ln>
              <a:solidFill>
                <a:srgbClr val="FFFFFF"/>
              </a:solidFill>
              <a:effectLst/>
              <a:uLnTx/>
              <a:uFillTx/>
              <a:latin typeface="Arial"/>
              <a:ea typeface="+mn-ea"/>
              <a:cs typeface="+mn-cs"/>
            </a:endParaRP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F5A06BCE-44A5-35C6-85F6-CC658A8A43A2}"/>
              </a:ext>
            </a:extLst>
          </p:cNvPr>
          <p:cNvGrpSpPr/>
          <p:nvPr/>
        </p:nvGrpSpPr>
        <p:grpSpPr>
          <a:xfrm>
            <a:off x="154988" y="2031856"/>
            <a:ext cx="7272000" cy="7828836"/>
            <a:chOff x="861864" y="3105904"/>
            <a:chExt cx="6318132" cy="6380566"/>
          </a:xfrm>
        </p:grpSpPr>
        <p:sp>
          <p:nvSpPr>
            <p:cNvPr id="9" name="Rectángulo 8">
              <a:extLst>
                <a:ext uri="{FF2B5EF4-FFF2-40B4-BE49-F238E27FC236}">
                  <a16:creationId xmlns:a16="http://schemas.microsoft.com/office/drawing/2014/main" id="{5D66BA4B-27B0-7D49-0B53-2B13250F62B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29">
              <a:extLst>
                <a:ext uri="{FF2B5EF4-FFF2-40B4-BE49-F238E27FC236}">
                  <a16:creationId xmlns:a16="http://schemas.microsoft.com/office/drawing/2014/main" id="{2D1E1DCA-2619-1326-6CDF-66FF346CA640}"/>
                </a:ext>
              </a:extLst>
            </p:cNvPr>
            <p:cNvSpPr/>
            <p:nvPr/>
          </p:nvSpPr>
          <p:spPr>
            <a:xfrm>
              <a:off x="861864" y="3105904"/>
              <a:ext cx="6318132" cy="6380564"/>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8 possible online modules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be completed are the following: </a:t>
              </a:r>
              <a:endParaRPr lang="en-GB" sz="1100" b="1">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800" b="0" i="0" u="none" strike="noStrike">
                <a:effectLst/>
                <a:latin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As it can be observed, modules are separated into </a:t>
              </a:r>
              <a:r>
                <a:rPr lang="en-GB" sz="1100" b="1">
                  <a:solidFill>
                    <a:srgbClr val="000000"/>
                  </a:solidFill>
                  <a:latin typeface="Arial" panose="020B0604020202020204" pitchFamily="34" charset="0"/>
                  <a:cs typeface="Arial" panose="020B0604020202020204" pitchFamily="34" charset="0"/>
                </a:rPr>
                <a:t>three categories:</a:t>
              </a:r>
            </a:p>
            <a:p>
              <a:pPr marL="228600" marR="0" lvl="0" indent="-228600" algn="just" defTabSz="970138" rtl="0" eaLnBrk="1" fontAlgn="base" latinLnBrk="0" hangingPunct="1">
                <a:spcBef>
                  <a:spcPts val="0"/>
                </a:spcBef>
                <a:spcAft>
                  <a:spcPts val="781"/>
                </a:spcAft>
                <a:buClrTx/>
                <a:buSzTx/>
                <a:buAutoNum type="arabicPeriod"/>
                <a:tabLst/>
                <a:defRPr/>
              </a:pPr>
              <a:r>
                <a:rPr lang="en-GB" sz="1100" b="1">
                  <a:solidFill>
                    <a:srgbClr val="6FB444"/>
                  </a:solidFill>
                  <a:latin typeface="Arial" panose="020B0604020202020204" pitchFamily="34" charset="0"/>
                  <a:ea typeface="Times New Roman" panose="02020603050405020304" pitchFamily="18" charset="0"/>
                  <a:cs typeface="Arial" panose="020B0604020202020204" pitchFamily="34" charset="0"/>
                </a:rPr>
                <a:t>Interdisciplinary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aimed at those healthcare workers that can use </a:t>
              </a:r>
              <a:r>
                <a:rPr lang="en-GB" sz="1100" b="1">
                  <a:solidFill>
                    <a:srgbClr val="000000"/>
                  </a:solidFill>
                  <a:latin typeface="Arial" panose="020B0604020202020204" pitchFamily="34" charset="0"/>
                  <a:cs typeface="Arial" panose="020B0604020202020204" pitchFamily="34" charset="0"/>
                </a:rPr>
                <a:t>digital technologies as a complimentary tool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facilitate their daily tasks.</a:t>
              </a:r>
            </a:p>
            <a:p>
              <a:pPr marL="228600" marR="0" lvl="0" indent="-228600" algn="just" defTabSz="970138" rtl="0" eaLnBrk="1" fontAlgn="base" latinLnBrk="0" hangingPunct="1">
                <a:spcBef>
                  <a:spcPts val="0"/>
                </a:spcBef>
                <a:spcAft>
                  <a:spcPts val="781"/>
                </a:spcAft>
                <a:buClrTx/>
                <a:buSzTx/>
                <a:buAutoNum type="arabicPeriod"/>
                <a:tabLst/>
                <a:defRPr/>
              </a:pPr>
              <a:r>
                <a:rPr lang="en-GB" sz="1100" b="1">
                  <a:solidFill>
                    <a:srgbClr val="009374"/>
                  </a:solidFill>
                  <a:latin typeface="Arial" panose="020B0604020202020204" pitchFamily="34" charset="0"/>
                  <a:ea typeface="Times New Roman" panose="02020603050405020304" pitchFamily="18" charset="0"/>
                  <a:cs typeface="Arial" panose="020B0604020202020204" pitchFamily="34" charset="0"/>
                </a:rPr>
                <a:t>Technology: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aimed at those healthcare workers in which the use of </a:t>
              </a:r>
              <a:r>
                <a:rPr lang="en-GB" sz="1100" b="1">
                  <a:solidFill>
                    <a:srgbClr val="000000"/>
                  </a:solidFill>
                  <a:latin typeface="Arial" panose="020B0604020202020204" pitchFamily="34" charset="0"/>
                  <a:cs typeface="Arial" panose="020B0604020202020204" pitchFamily="34" charset="0"/>
                </a:rPr>
                <a:t>digital technologies is a key activity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or is an </a:t>
              </a:r>
              <a:r>
                <a:rPr lang="en-GB" sz="1100" b="1">
                  <a:solidFill>
                    <a:srgbClr val="000000"/>
                  </a:solidFill>
                  <a:latin typeface="Arial" panose="020B0604020202020204" pitchFamily="34" charset="0"/>
                  <a:cs typeface="Arial" panose="020B0604020202020204" pitchFamily="34" charset="0"/>
                </a:rPr>
                <a:t>essential tool for the carrying out of certain tasks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(e.g. precision medicine).</a:t>
              </a:r>
            </a:p>
            <a:p>
              <a:pPr marL="228600" marR="0" lvl="0" indent="-228600" algn="just" defTabSz="970138" rtl="0" eaLnBrk="1" fontAlgn="base" latinLnBrk="0" hangingPunct="1">
                <a:spcBef>
                  <a:spcPts val="0"/>
                </a:spcBef>
                <a:spcAft>
                  <a:spcPts val="781"/>
                </a:spcAft>
                <a:buClrTx/>
                <a:buSzTx/>
                <a:buAutoNum type="arabicPeriod"/>
                <a:tabLst/>
                <a:defRPr/>
              </a:pPr>
              <a:r>
                <a:rPr lang="en-GB" sz="1100" b="1">
                  <a:solidFill>
                    <a:srgbClr val="105476"/>
                  </a:solidFill>
                  <a:latin typeface="Arial" panose="020B0604020202020204" pitchFamily="34" charset="0"/>
                  <a:ea typeface="Times New Roman" panose="02020603050405020304" pitchFamily="18" charset="0"/>
                  <a:cs typeface="Arial" panose="020B0604020202020204" pitchFamily="34" charset="0"/>
                </a:rPr>
                <a:t>Management: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aimed at those healthcare workers that have </a:t>
              </a:r>
              <a:r>
                <a:rPr lang="en-GB" sz="1100" b="1">
                  <a:solidFill>
                    <a:srgbClr val="000000"/>
                  </a:solidFill>
                  <a:latin typeface="Arial" panose="020B0604020202020204" pitchFamily="34" charset="0"/>
                  <a:cs typeface="Arial" panose="020B0604020202020204" pitchFamily="34" charset="0"/>
                </a:rPr>
                <a:t>management roles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and want to enhance the use they can give to </a:t>
              </a:r>
              <a:r>
                <a:rPr lang="en-GB" sz="1100" b="1">
                  <a:solidFill>
                    <a:srgbClr val="000000"/>
                  </a:solidFill>
                  <a:latin typeface="Arial" panose="020B0604020202020204" pitchFamily="34" charset="0"/>
                  <a:cs typeface="Arial" panose="020B0604020202020204" pitchFamily="34" charset="0"/>
                </a:rPr>
                <a:t>digital technologies in their tasks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cs typeface="Arial" panose="020B0604020202020204" pitchFamily="34" charset="0"/>
                </a:rPr>
                <a:t>differentiation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of these categories highlights </a:t>
              </a:r>
              <a:r>
                <a:rPr lang="en-GB" sz="1100" b="1">
                  <a:solidFill>
                    <a:srgbClr val="000000"/>
                  </a:solidFill>
                  <a:latin typeface="Arial" panose="020B0604020202020204" pitchFamily="34" charset="0"/>
                  <a:cs typeface="Arial" panose="020B0604020202020204" pitchFamily="34" charset="0"/>
                </a:rPr>
                <a:t>the varying level of skill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that is required to complete the </a:t>
              </a:r>
              <a:r>
                <a:rPr lang="en-GB" sz="1100" b="1">
                  <a:solidFill>
                    <a:srgbClr val="000000"/>
                  </a:solidFill>
                  <a:latin typeface="Arial" panose="020B0604020202020204" pitchFamily="34" charset="0"/>
                  <a:cs typeface="Arial" panose="020B0604020202020204" pitchFamily="34" charset="0"/>
                </a:rPr>
                <a:t>each of the modules included in them</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This way </a:t>
              </a:r>
              <a:r>
                <a:rPr lang="en-GB" sz="1100" b="1">
                  <a:solidFill>
                    <a:srgbClr val="000000"/>
                  </a:solidFill>
                  <a:latin typeface="Arial" panose="020B0604020202020204" pitchFamily="34" charset="0"/>
                  <a:cs typeface="Arial" panose="020B0604020202020204" pitchFamily="34" charset="0"/>
                </a:rPr>
                <a:t>healthcare workers can elaborate their own individual learning pathways, </a:t>
              </a:r>
              <a:r>
                <a:rPr lang="en-GB" sz="1100">
                  <a:solidFill>
                    <a:srgbClr val="000000"/>
                  </a:solidFill>
                  <a:latin typeface="Arial" panose="020B0604020202020204" pitchFamily="34" charset="0"/>
                  <a:cs typeface="Arial" panose="020B0604020202020204" pitchFamily="34" charset="0"/>
                </a:rPr>
                <a:t>taking into account their existing digital skills as well as the skills that they want to accomplish.</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Each module identifies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specific</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learning objectives and outlines the content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of the topics that will be covered.</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All modules have 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following characteristics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cs typeface="Arial" panose="020B0604020202020204" pitchFamily="34" charset="0"/>
                </a:rPr>
                <a:t>Online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with </a:t>
              </a:r>
              <a:r>
                <a:rPr lang="en-GB" sz="1100" b="1">
                  <a:solidFill>
                    <a:srgbClr val="000000"/>
                  </a:solidFill>
                  <a:latin typeface="Arial" panose="020B0604020202020204" pitchFamily="34" charset="0"/>
                  <a:cs typeface="Arial" panose="020B0604020202020204" pitchFamily="34" charset="0"/>
                </a:rPr>
                <a:t>self-paced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l</a:t>
              </a:r>
              <a:r>
                <a:rPr lang="en-GB" sz="1100">
                  <a:solidFill>
                    <a:srgbClr val="000000"/>
                  </a:solidFill>
                  <a:latin typeface="Arial" panose="020B0604020202020204" pitchFamily="34" charset="0"/>
                  <a:cs typeface="Arial" panose="020B0604020202020204" pitchFamily="34" charset="0"/>
                </a:rPr>
                <a:t>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arning contents, </a:t>
              </a:r>
              <a:r>
                <a:rPr lang="en-GB" sz="1100" b="1">
                  <a:solidFill>
                    <a:srgbClr val="000000"/>
                  </a:solidFill>
                  <a:latin typeface="Arial" panose="020B0604020202020204" pitchFamily="34" charset="0"/>
                  <a:cs typeface="Arial" panose="020B0604020202020204" pitchFamily="34" charset="0"/>
                </a:rPr>
                <a:t>virtual live sessions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and </a:t>
              </a:r>
              <a:r>
                <a:rPr lang="en-GB" sz="1100">
                  <a:solidFill>
                    <a:srgbClr val="000000"/>
                  </a:solidFill>
                  <a:latin typeface="Arial" panose="020B0604020202020204" pitchFamily="34" charset="0"/>
                  <a:cs typeface="Arial" panose="020B0604020202020204" pitchFamily="34" charset="0"/>
                </a:rPr>
                <a:t>individual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GB" sz="1100">
                  <a:solidFill>
                    <a:srgbClr val="000000"/>
                  </a:solidFill>
                  <a:latin typeface="Arial" panose="020B0604020202020204" pitchFamily="34" charset="0"/>
                  <a:cs typeface="Arial" panose="020B0604020202020204" pitchFamily="34" charset="0"/>
                </a:rPr>
                <a:t>peer</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project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work</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Average learning time of </a:t>
              </a:r>
              <a:r>
                <a:rPr lang="en-GB" sz="1100" b="1">
                  <a:solidFill>
                    <a:srgbClr val="000000"/>
                  </a:solidFill>
                  <a:latin typeface="Arial" panose="020B0604020202020204" pitchFamily="34" charset="0"/>
                  <a:cs typeface="Arial" panose="020B0604020202020204" pitchFamily="34" charset="0"/>
                </a:rPr>
                <a:t>15 hours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spread in a </a:t>
              </a:r>
              <a:r>
                <a:rPr lang="en-GB" sz="1100" b="1">
                  <a:solidFill>
                    <a:srgbClr val="000000"/>
                  </a:solidFill>
                  <a:latin typeface="Arial" panose="020B0604020202020204" pitchFamily="34" charset="0"/>
                  <a:cs typeface="Arial" panose="020B0604020202020204" pitchFamily="34" charset="0"/>
                </a:rPr>
                <a:t>4 to 5 week period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(carried out during dates that have yet to be announced)</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cs typeface="Arial" panose="020B0604020202020204" pitchFamily="34" charset="0"/>
                </a:rPr>
                <a:t>Certificate of completion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received after the successful completion of the module</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Live sessions instructed by </a:t>
              </a:r>
              <a:r>
                <a:rPr lang="en-GB" sz="1100" b="1">
                  <a:solidFill>
                    <a:srgbClr val="000000"/>
                  </a:solidFill>
                  <a:latin typeface="Arial" panose="020B0604020202020204" pitchFamily="34" charset="0"/>
                  <a:cs typeface="Arial" panose="020B0604020202020204" pitchFamily="34" charset="0"/>
                </a:rPr>
                <a:t>professors and experts from the 3 partner institutions</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0482" name="Picture 2">
            <a:extLst>
              <a:ext uri="{FF2B5EF4-FFF2-40B4-BE49-F238E27FC236}">
                <a16:creationId xmlns:a16="http://schemas.microsoft.com/office/drawing/2014/main" id="{02422369-EC09-2510-BA67-82D594A4F43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140832" y="2328814"/>
            <a:ext cx="5321300" cy="2762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BD9B7A5B-252C-0E6C-DA90-1A83B9C1BF5E}"/>
              </a:ext>
            </a:extLst>
          </p:cNvPr>
          <p:cNvGrpSpPr/>
          <p:nvPr/>
        </p:nvGrpSpPr>
        <p:grpSpPr>
          <a:xfrm>
            <a:off x="176255" y="1296382"/>
            <a:ext cx="7250455" cy="430806"/>
            <a:chOff x="176255" y="1296382"/>
            <a:chExt cx="7250455" cy="430806"/>
          </a:xfrm>
        </p:grpSpPr>
        <p:sp>
          <p:nvSpPr>
            <p:cNvPr id="6" name="Rectángulo: esquinas redondeadas 38">
              <a:extLst>
                <a:ext uri="{FF2B5EF4-FFF2-40B4-BE49-F238E27FC236}">
                  <a16:creationId xmlns:a16="http://schemas.microsoft.com/office/drawing/2014/main" id="{B5FAF9B3-03F1-DBD0-D333-E5358665B5FC}"/>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Fraunhofer Academy (2</a:t>
              </a:r>
              <a:r>
                <a:rPr kumimoji="0" lang="en-GB" sz="1250" b="1" i="0" u="none" strike="noStrike" kern="1200" cap="none" spc="0" normalizeH="0" baseline="0" noProof="0">
                  <a:ln>
                    <a:noFill/>
                  </a:ln>
                  <a:solidFill>
                    <a:srgbClr val="000000"/>
                  </a:solidFill>
                  <a:effectLst/>
                  <a:uLnTx/>
                  <a:uFillTx/>
                  <a:latin typeface="Arial"/>
                  <a:ea typeface="+mn-ea"/>
                  <a:cs typeface="+mn-cs"/>
                </a:rPr>
                <a:t>/2)        </a:t>
              </a:r>
            </a:p>
          </p:txBody>
        </p:sp>
        <p:sp>
          <p:nvSpPr>
            <p:cNvPr id="8" name="Rectángulo: esquinas redondeadas 38">
              <a:extLst>
                <a:ext uri="{FF2B5EF4-FFF2-40B4-BE49-F238E27FC236}">
                  <a16:creationId xmlns:a16="http://schemas.microsoft.com/office/drawing/2014/main" id="{6E93181F-0B2B-95F0-FEA9-DEAB86F4A9AD}"/>
                </a:ext>
              </a:extLst>
            </p:cNvPr>
            <p:cNvSpPr/>
            <p:nvPr/>
          </p:nvSpPr>
          <p:spPr>
            <a:xfrm>
              <a:off x="6320500"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1" name="Google Shape;417;p5" descr="{&quot;Key&quot;:&quot;POWER_USER_SHAPE_ICON&quot;,&quot;Value&quot;:&quot;POWER_USER_SHAPE_ICON_STYLE_1&quot;}">
              <a:extLst>
                <a:ext uri="{FF2B5EF4-FFF2-40B4-BE49-F238E27FC236}">
                  <a16:creationId xmlns:a16="http://schemas.microsoft.com/office/drawing/2014/main" id="{FB86A8F4-7FE2-0AE9-D5D9-DF7F6E11EE8C}"/>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2" name="Grupo 11">
              <a:extLst>
                <a:ext uri="{FF2B5EF4-FFF2-40B4-BE49-F238E27FC236}">
                  <a16:creationId xmlns:a16="http://schemas.microsoft.com/office/drawing/2014/main" id="{CC39756F-AD4D-314C-FEC7-7E5748DA5050}"/>
                </a:ext>
              </a:extLst>
            </p:cNvPr>
            <p:cNvGrpSpPr/>
            <p:nvPr/>
          </p:nvGrpSpPr>
          <p:grpSpPr>
            <a:xfrm>
              <a:off x="7069790" y="1358484"/>
              <a:ext cx="238968" cy="306602"/>
              <a:chOff x="7069790" y="1349732"/>
              <a:chExt cx="238968" cy="306602"/>
            </a:xfrm>
            <a:solidFill>
              <a:srgbClr val="C8DBDE"/>
            </a:solidFill>
          </p:grpSpPr>
          <p:sp>
            <p:nvSpPr>
              <p:cNvPr id="17" name="Google Shape;411;p5">
                <a:extLst>
                  <a:ext uri="{FF2B5EF4-FFF2-40B4-BE49-F238E27FC236}">
                    <a16:creationId xmlns:a16="http://schemas.microsoft.com/office/drawing/2014/main" id="{DD2FA418-DD30-27C2-122F-CE9C6F318F28}"/>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12;p5">
                <a:extLst>
                  <a:ext uri="{FF2B5EF4-FFF2-40B4-BE49-F238E27FC236}">
                    <a16:creationId xmlns:a16="http://schemas.microsoft.com/office/drawing/2014/main" id="{AD31B09D-DE6F-45E2-B1CA-978A79742408}"/>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0" name="Google Shape;413;p5">
                <a:extLst>
                  <a:ext uri="{FF2B5EF4-FFF2-40B4-BE49-F238E27FC236}">
                    <a16:creationId xmlns:a16="http://schemas.microsoft.com/office/drawing/2014/main" id="{3BF98470-3775-32F8-021E-14520929EF48}"/>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14;p5">
                <a:extLst>
                  <a:ext uri="{FF2B5EF4-FFF2-40B4-BE49-F238E27FC236}">
                    <a16:creationId xmlns:a16="http://schemas.microsoft.com/office/drawing/2014/main" id="{EBEFCA97-22CC-F96A-E0F3-53A2E9BBDF0E}"/>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5;p5">
                <a:extLst>
                  <a:ext uri="{FF2B5EF4-FFF2-40B4-BE49-F238E27FC236}">
                    <a16:creationId xmlns:a16="http://schemas.microsoft.com/office/drawing/2014/main" id="{1060F8EC-AF88-D306-8DAE-5F23E5C0C737}"/>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3" name="Grupo 12">
              <a:extLst>
                <a:ext uri="{FF2B5EF4-FFF2-40B4-BE49-F238E27FC236}">
                  <a16:creationId xmlns:a16="http://schemas.microsoft.com/office/drawing/2014/main" id="{FCA5FB1B-2ACD-44A4-A7B1-7DF16AD0B149}"/>
                </a:ext>
              </a:extLst>
            </p:cNvPr>
            <p:cNvGrpSpPr/>
            <p:nvPr/>
          </p:nvGrpSpPr>
          <p:grpSpPr>
            <a:xfrm>
              <a:off x="6771952" y="1369386"/>
              <a:ext cx="238968" cy="284798"/>
              <a:chOff x="6771952" y="1360634"/>
              <a:chExt cx="238968" cy="284798"/>
            </a:xfrm>
          </p:grpSpPr>
          <p:sp>
            <p:nvSpPr>
              <p:cNvPr id="15" name="Google Shape;408;p5">
                <a:extLst>
                  <a:ext uri="{FF2B5EF4-FFF2-40B4-BE49-F238E27FC236}">
                    <a16:creationId xmlns:a16="http://schemas.microsoft.com/office/drawing/2014/main" id="{5F6D73D1-15FF-D3D5-EAA5-0459A7FE0EFB}"/>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09;p5">
                <a:extLst>
                  <a:ext uri="{FF2B5EF4-FFF2-40B4-BE49-F238E27FC236}">
                    <a16:creationId xmlns:a16="http://schemas.microsoft.com/office/drawing/2014/main" id="{FF4B9ECA-E8AD-F411-B540-8F3805A13D79}"/>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sp>
        <p:nvSpPr>
          <p:cNvPr id="25" name="Elipse 24">
            <a:extLst>
              <a:ext uri="{FF2B5EF4-FFF2-40B4-BE49-F238E27FC236}">
                <a16:creationId xmlns:a16="http://schemas.microsoft.com/office/drawing/2014/main" id="{B5E61C29-B2AA-A6AB-31B7-9D269485C024}"/>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7</a:t>
            </a:r>
          </a:p>
        </p:txBody>
      </p:sp>
      <p:grpSp>
        <p:nvGrpSpPr>
          <p:cNvPr id="3" name="Grupo 2">
            <a:extLst>
              <a:ext uri="{FF2B5EF4-FFF2-40B4-BE49-F238E27FC236}">
                <a16:creationId xmlns:a16="http://schemas.microsoft.com/office/drawing/2014/main" id="{189840FC-4F49-9125-24EC-71099E9EBBB3}"/>
              </a:ext>
            </a:extLst>
          </p:cNvPr>
          <p:cNvGrpSpPr/>
          <p:nvPr/>
        </p:nvGrpSpPr>
        <p:grpSpPr>
          <a:xfrm rot="348871">
            <a:off x="4859678" y="2636774"/>
            <a:ext cx="900758" cy="592201"/>
            <a:chOff x="4601299" y="1389919"/>
            <a:chExt cx="900758" cy="592201"/>
          </a:xfrm>
          <a:effectLst>
            <a:outerShdw blurRad="50800" dist="38100" dir="2700000" algn="tl" rotWithShape="0">
              <a:prstClr val="black">
                <a:alpha val="40000"/>
              </a:prstClr>
            </a:outerShdw>
          </a:effectLst>
        </p:grpSpPr>
        <p:sp>
          <p:nvSpPr>
            <p:cNvPr id="4" name="41 Rectángulo">
              <a:extLst>
                <a:ext uri="{FF2B5EF4-FFF2-40B4-BE49-F238E27FC236}">
                  <a16:creationId xmlns:a16="http://schemas.microsoft.com/office/drawing/2014/main" id="{83682557-D2B2-C02E-9480-B5997F11427B}"/>
                </a:ext>
              </a:extLst>
            </p:cNvPr>
            <p:cNvSpPr/>
            <p:nvPr>
              <p:custDataLst>
                <p:tags r:id="rId1"/>
              </p:custDataLst>
            </p:nvPr>
          </p:nvSpPr>
          <p:spPr>
            <a:xfrm rot="1698020">
              <a:off x="4636601" y="1566439"/>
              <a:ext cx="849384" cy="215444"/>
            </a:xfrm>
            <a:prstGeom prst="rect">
              <a:avLst/>
            </a:prstGeom>
            <a:solidFill>
              <a:schemeClr val="bg1"/>
            </a:solidFill>
          </p:spPr>
          <p:txBody>
            <a:bodyPr wrap="square" anchor="ctr">
              <a:spAutoFit/>
            </a:bodyPr>
            <a:lstStyle/>
            <a:p>
              <a:pPr algn="ctr" defTabSz="914097">
                <a:buClr>
                  <a:srgbClr val="000000"/>
                </a:buClr>
              </a:pPr>
              <a:r>
                <a:rPr lang="en-GB" sz="800">
                  <a:solidFill>
                    <a:schemeClr val="bg1">
                      <a:lumMod val="65000"/>
                    </a:schemeClr>
                  </a:solidFill>
                  <a:latin typeface="Arial" panose="020B0604020202020204" pitchFamily="34" charset="0"/>
                  <a:cs typeface="Arial" panose="020B0604020202020204" pitchFamily="34" charset="0"/>
                </a:rPr>
                <a:t> </a:t>
              </a:r>
              <a:endParaRPr lang="en-GB" sz="2000">
                <a:solidFill>
                  <a:schemeClr val="bg1">
                    <a:lumMod val="65000"/>
                  </a:schemeClr>
                </a:solidFill>
                <a:latin typeface="Arial" panose="020B0604020202020204" pitchFamily="34" charset="0"/>
                <a:cs typeface="Arial" panose="020B0604020202020204" pitchFamily="34" charset="0"/>
              </a:endParaRPr>
            </a:p>
          </p:txBody>
        </p:sp>
        <p:sp>
          <p:nvSpPr>
            <p:cNvPr id="5" name="41 Rectángulo">
              <a:extLst>
                <a:ext uri="{FF2B5EF4-FFF2-40B4-BE49-F238E27FC236}">
                  <a16:creationId xmlns:a16="http://schemas.microsoft.com/office/drawing/2014/main" id="{4C8C7685-85D4-1568-F31A-AE98BA0EB998}"/>
                </a:ext>
              </a:extLst>
            </p:cNvPr>
            <p:cNvSpPr/>
            <p:nvPr>
              <p:custDataLst>
                <p:tags r:id="rId2"/>
              </p:custDataLst>
            </p:nvPr>
          </p:nvSpPr>
          <p:spPr>
            <a:xfrm rot="1698020">
              <a:off x="4601299" y="1553064"/>
              <a:ext cx="895935" cy="246221"/>
            </a:xfrm>
            <a:prstGeom prst="rect">
              <a:avLst/>
            </a:prstGeom>
            <a:noFill/>
          </p:spPr>
          <p:txBody>
            <a:bodyPr wrap="square" anchor="ctr">
              <a:spAutoFit/>
            </a:bodyPr>
            <a:lstStyle/>
            <a:p>
              <a:pPr algn="ctr" defTabSz="914097">
                <a:buClr>
                  <a:srgbClr val="000000"/>
                </a:buClr>
              </a:pPr>
              <a:r>
                <a:rPr lang="en-GB" sz="1000">
                  <a:solidFill>
                    <a:schemeClr val="bg1">
                      <a:lumMod val="50000"/>
                    </a:schemeClr>
                  </a:solidFill>
                  <a:latin typeface="Arial" panose="020B0604020202020204" pitchFamily="34" charset="0"/>
                  <a:cs typeface="Arial" panose="020B0604020202020204" pitchFamily="34" charset="0"/>
                </a:rPr>
                <a:t>Illustrative</a:t>
              </a:r>
            </a:p>
          </p:txBody>
        </p:sp>
        <p:cxnSp>
          <p:nvCxnSpPr>
            <p:cNvPr id="14" name="43 Conector recto">
              <a:extLst>
                <a:ext uri="{FF2B5EF4-FFF2-40B4-BE49-F238E27FC236}">
                  <a16:creationId xmlns:a16="http://schemas.microsoft.com/office/drawing/2014/main" id="{AF08FACD-0A8D-78BB-6B7E-51E0A4D9C63E}"/>
                </a:ext>
              </a:extLst>
            </p:cNvPr>
            <p:cNvCxnSpPr>
              <a:cxnSpLocks/>
            </p:cNvCxnSpPr>
            <p:nvPr>
              <p:custDataLst>
                <p:tags r:id="rId3"/>
              </p:custDataLst>
            </p:nvPr>
          </p:nvCxnSpPr>
          <p:spPr bwMode="auto">
            <a:xfrm>
              <a:off x="4738485" y="1389919"/>
              <a:ext cx="763572" cy="399660"/>
            </a:xfrm>
            <a:prstGeom prst="line">
              <a:avLst/>
            </a:prstGeom>
            <a:solidFill>
              <a:schemeClr val="accent1">
                <a:lumMod val="60000"/>
                <a:lumOff val="40000"/>
              </a:schemeClr>
            </a:solidFill>
            <a:ln w="3175" cap="flat" cmpd="sng" algn="ctr">
              <a:solidFill>
                <a:schemeClr val="tx1"/>
              </a:solidFill>
              <a:prstDash val="solid"/>
              <a:round/>
              <a:headEnd type="none" w="med" len="med"/>
              <a:tailEnd type="none" w="med" len="med"/>
            </a:ln>
            <a:effectLst/>
          </p:spPr>
        </p:cxnSp>
        <p:cxnSp>
          <p:nvCxnSpPr>
            <p:cNvPr id="23" name="43 Conector recto">
              <a:extLst>
                <a:ext uri="{FF2B5EF4-FFF2-40B4-BE49-F238E27FC236}">
                  <a16:creationId xmlns:a16="http://schemas.microsoft.com/office/drawing/2014/main" id="{7F98B1FC-9AFA-75EE-7B20-DA45FFD9527C}"/>
                </a:ext>
              </a:extLst>
            </p:cNvPr>
            <p:cNvCxnSpPr>
              <a:cxnSpLocks/>
            </p:cNvCxnSpPr>
            <p:nvPr>
              <p:custDataLst>
                <p:tags r:id="rId4"/>
              </p:custDataLst>
            </p:nvPr>
          </p:nvCxnSpPr>
          <p:spPr bwMode="auto">
            <a:xfrm>
              <a:off x="4636430" y="1582460"/>
              <a:ext cx="737316" cy="399660"/>
            </a:xfrm>
            <a:prstGeom prst="line">
              <a:avLst/>
            </a:prstGeom>
            <a:noFill/>
            <a:ln w="3175" cap="flat" cmpd="sng" algn="ctr">
              <a:solidFill>
                <a:schemeClr val="tx1"/>
              </a:solidFill>
              <a:prstDash val="solid"/>
              <a:round/>
              <a:headEnd type="none" w="med" len="med"/>
              <a:tailEnd type="none" w="med" len="med"/>
            </a:ln>
            <a:effectLst/>
          </p:spPr>
        </p:cxnSp>
      </p:grpSp>
      <p:sp>
        <p:nvSpPr>
          <p:cNvPr id="26" name="Título 78">
            <a:extLst>
              <a:ext uri="{FF2B5EF4-FFF2-40B4-BE49-F238E27FC236}">
                <a16:creationId xmlns:a16="http://schemas.microsoft.com/office/drawing/2014/main" id="{9C47DE35-C084-9052-F380-7D9683E56043}"/>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27" name="Slide Number Placeholder 4">
            <a:extLst>
              <a:ext uri="{FF2B5EF4-FFF2-40B4-BE49-F238E27FC236}">
                <a16:creationId xmlns:a16="http://schemas.microsoft.com/office/drawing/2014/main" id="{6E42C2C3-1F7D-3EE4-91CF-7BB376240382}"/>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35</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480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to 14" hidden="1">
            <a:extLst>
              <a:ext uri="{FF2B5EF4-FFF2-40B4-BE49-F238E27FC236}">
                <a16:creationId xmlns:a16="http://schemas.microsoft.com/office/drawing/2014/main" id="{42A0D5B3-8362-C235-EDF1-AFDFD4E98DAC}"/>
              </a:ext>
            </a:extLst>
          </p:cNvPr>
          <p:cNvGraphicFramePr>
            <a:graphicFrameLocks noChangeAspect="1"/>
          </p:cNvGraphicFramePr>
          <p:nvPr>
            <p:custDataLst>
              <p:tags r:id="rId2"/>
            </p:custDataLst>
            <p:extLst>
              <p:ext uri="{D42A27DB-BD31-4B8C-83A1-F6EECF244321}">
                <p14:modId xmlns:p14="http://schemas.microsoft.com/office/powerpoint/2010/main" val="439092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5" name="Diapositiva de think-cell" r:id="rId5" imgW="395" imgH="396" progId="TCLayout.ActiveDocument.1">
                  <p:embed/>
                </p:oleObj>
              </mc:Choice>
              <mc:Fallback>
                <p:oleObj name="Diapositiva de think-cell" r:id="rId5" imgW="395" imgH="396" progId="TCLayout.ActiveDocument.1">
                  <p:embed/>
                  <p:pic>
                    <p:nvPicPr>
                      <p:cNvPr id="15" name="Objeto 14" hidden="1">
                        <a:extLst>
                          <a:ext uri="{FF2B5EF4-FFF2-40B4-BE49-F238E27FC236}">
                            <a16:creationId xmlns:a16="http://schemas.microsoft.com/office/drawing/2014/main" id="{42A0D5B3-8362-C235-EDF1-AFDFD4E98DA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tángulo: esquinas redondeadas 38">
            <a:extLst>
              <a:ext uri="{FF2B5EF4-FFF2-40B4-BE49-F238E27FC236}">
                <a16:creationId xmlns:a16="http://schemas.microsoft.com/office/drawing/2014/main" id="{1B8C1EBC-DD6D-B294-9519-D4797CA59260}"/>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eitHealth Digital Health Transformation Academy (</a:t>
            </a:r>
            <a:r>
              <a:rPr kumimoji="0" lang="en-GB" sz="1250" b="1" i="0" u="none" strike="noStrike" kern="1200" cap="none" spc="0" normalizeH="0" baseline="0" noProof="0">
                <a:ln>
                  <a:noFill/>
                </a:ln>
                <a:solidFill>
                  <a:srgbClr val="000000"/>
                </a:solidFill>
                <a:effectLst/>
                <a:uLnTx/>
                <a:uFillTx/>
                <a:latin typeface="Arial"/>
                <a:ea typeface="+mn-ea"/>
                <a:cs typeface="+mn-cs"/>
              </a:rPr>
              <a:t>1/3)        </a:t>
            </a:r>
          </a:p>
        </p:txBody>
      </p:sp>
      <p:sp>
        <p:nvSpPr>
          <p:cNvPr id="49" name="Rectángulo 33">
            <a:extLst>
              <a:ext uri="{FF2B5EF4-FFF2-40B4-BE49-F238E27FC236}">
                <a16:creationId xmlns:a16="http://schemas.microsoft.com/office/drawing/2014/main" id="{13D30CDA-B295-0F77-AA9B-51B4C4998393}"/>
              </a:ext>
            </a:extLst>
          </p:cNvPr>
          <p:cNvSpPr/>
          <p:nvPr/>
        </p:nvSpPr>
        <p:spPr>
          <a:xfrm rot="5400000">
            <a:off x="3706084" y="-1756781"/>
            <a:ext cx="190800" cy="725045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sp>
        <p:nvSpPr>
          <p:cNvPr id="50" name="Rectángulo 40">
            <a:extLst>
              <a:ext uri="{FF2B5EF4-FFF2-40B4-BE49-F238E27FC236}">
                <a16:creationId xmlns:a16="http://schemas.microsoft.com/office/drawing/2014/main" id="{92420F01-6BDB-7DC3-1FF4-8024712A2340}"/>
              </a:ext>
            </a:extLst>
          </p:cNvPr>
          <p:cNvSpPr/>
          <p:nvPr/>
        </p:nvSpPr>
        <p:spPr>
          <a:xfrm rot="5400000">
            <a:off x="3695460" y="-312752"/>
            <a:ext cx="191906" cy="727059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a:t>
            </a:r>
            <a:r>
              <a:rPr lang="en-GB" sz="1070" b="1">
                <a:solidFill>
                  <a:srgbClr val="FFFFFF"/>
                </a:solidFill>
                <a:latin typeface="Arial"/>
              </a:rPr>
              <a:t>initiative</a:t>
            </a:r>
            <a:r>
              <a:rPr kumimoji="0" lang="en-GB" sz="1070" b="1" i="0" u="none" strike="noStrike" kern="1200" cap="none" spc="0" normalizeH="0" baseline="0" noProof="0">
                <a:ln>
                  <a:noFill/>
                </a:ln>
                <a:solidFill>
                  <a:srgbClr val="FFFFFF"/>
                </a:solidFill>
                <a:effectLst/>
                <a:uLnTx/>
                <a:uFillTx/>
                <a:latin typeface="Arial"/>
                <a:ea typeface="+mn-ea"/>
                <a:cs typeface="+mn-cs"/>
              </a:rPr>
              <a:t> &amp; driving institution</a:t>
            </a:r>
          </a:p>
        </p:txBody>
      </p:sp>
      <p:grpSp>
        <p:nvGrpSpPr>
          <p:cNvPr id="10" name="Grupo 9">
            <a:extLst>
              <a:ext uri="{FF2B5EF4-FFF2-40B4-BE49-F238E27FC236}">
                <a16:creationId xmlns:a16="http://schemas.microsoft.com/office/drawing/2014/main" id="{A865FB2E-3438-E3E7-7A8D-7BF513E45921}"/>
              </a:ext>
            </a:extLst>
          </p:cNvPr>
          <p:cNvGrpSpPr/>
          <p:nvPr/>
        </p:nvGrpSpPr>
        <p:grpSpPr>
          <a:xfrm>
            <a:off x="156115" y="2036426"/>
            <a:ext cx="7270600" cy="1111437"/>
            <a:chOff x="346160" y="2036426"/>
            <a:chExt cx="6819391" cy="1111437"/>
          </a:xfrm>
        </p:grpSpPr>
        <p:sp>
          <p:nvSpPr>
            <p:cNvPr id="52" name="Rectángulo 49">
              <a:extLst>
                <a:ext uri="{FF2B5EF4-FFF2-40B4-BE49-F238E27FC236}">
                  <a16:creationId xmlns:a16="http://schemas.microsoft.com/office/drawing/2014/main" id="{B5C1FEBF-BBAA-53CA-90B9-ED11882E93A2}"/>
                </a:ext>
              </a:extLst>
            </p:cNvPr>
            <p:cNvSpPr/>
            <p:nvPr/>
          </p:nvSpPr>
          <p:spPr>
            <a:xfrm>
              <a:off x="346160" y="2051666"/>
              <a:ext cx="113476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Driving institutions:</a:t>
              </a:r>
            </a:p>
          </p:txBody>
        </p:sp>
        <p:sp>
          <p:nvSpPr>
            <p:cNvPr id="53" name="Rectángulo 51">
              <a:extLst>
                <a:ext uri="{FF2B5EF4-FFF2-40B4-BE49-F238E27FC236}">
                  <a16:creationId xmlns:a16="http://schemas.microsoft.com/office/drawing/2014/main" id="{8535D149-6D4F-6341-EDE7-38434F5F1EBB}"/>
                </a:ext>
              </a:extLst>
            </p:cNvPr>
            <p:cNvSpPr/>
            <p:nvPr/>
          </p:nvSpPr>
          <p:spPr>
            <a:xfrm>
              <a:off x="365053" y="2051666"/>
              <a:ext cx="4574074"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a:solidFill>
                    <a:srgbClr val="000000"/>
                  </a:solidFill>
                  <a:latin typeface="Arial"/>
                </a:rPr>
                <a:t>          </a:t>
              </a:r>
              <a:r>
                <a:rPr lang="en-GB" sz="1074" b="1">
                  <a:solidFill>
                    <a:srgbClr val="000000"/>
                  </a:solidFill>
                  <a:latin typeface="Arial"/>
                </a:rPr>
                <a:t>European Institute of Innovation and Technology (EIT)</a:t>
              </a:r>
              <a:endParaRPr kumimoji="0" lang="en-GB" sz="1074" b="1" u="none" strike="noStrike" kern="1200" cap="none" spc="0" normalizeH="0" baseline="0" noProof="0">
                <a:ln>
                  <a:noFill/>
                </a:ln>
                <a:solidFill>
                  <a:srgbClr val="000000"/>
                </a:solidFill>
                <a:effectLst/>
                <a:uLnTx/>
                <a:uFillTx/>
                <a:latin typeface="Arial"/>
                <a:ea typeface="+mn-ea"/>
                <a:cs typeface="+mn-cs"/>
              </a:endParaRPr>
            </a:p>
          </p:txBody>
        </p:sp>
        <p:sp>
          <p:nvSpPr>
            <p:cNvPr id="54" name="Rectángulo 55">
              <a:extLst>
                <a:ext uri="{FF2B5EF4-FFF2-40B4-BE49-F238E27FC236}">
                  <a16:creationId xmlns:a16="http://schemas.microsoft.com/office/drawing/2014/main" id="{0AAC70ED-0EA8-161A-D679-314B8F7B25A5}"/>
                </a:ext>
              </a:extLst>
            </p:cNvPr>
            <p:cNvSpPr/>
            <p:nvPr/>
          </p:nvSpPr>
          <p:spPr>
            <a:xfrm>
              <a:off x="351571" y="2044046"/>
              <a:ext cx="4693455"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ángulo 50">
              <a:extLst>
                <a:ext uri="{FF2B5EF4-FFF2-40B4-BE49-F238E27FC236}">
                  <a16:creationId xmlns:a16="http://schemas.microsoft.com/office/drawing/2014/main" id="{CD7377D0-7499-A7B9-A5BD-86851D5E5989}"/>
                </a:ext>
              </a:extLst>
            </p:cNvPr>
            <p:cNvSpPr/>
            <p:nvPr/>
          </p:nvSpPr>
          <p:spPr>
            <a:xfrm>
              <a:off x="346160" y="2650348"/>
              <a:ext cx="1134761" cy="47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Source:  </a:t>
              </a:r>
            </a:p>
          </p:txBody>
        </p:sp>
        <p:sp>
          <p:nvSpPr>
            <p:cNvPr id="56" name="Rectángulo 57">
              <a:extLst>
                <a:ext uri="{FF2B5EF4-FFF2-40B4-BE49-F238E27FC236}">
                  <a16:creationId xmlns:a16="http://schemas.microsoft.com/office/drawing/2014/main" id="{A4FC5B37-BC8F-E6D1-E457-10B4B60D21CC}"/>
                </a:ext>
              </a:extLst>
            </p:cNvPr>
            <p:cNvSpPr/>
            <p:nvPr/>
          </p:nvSpPr>
          <p:spPr>
            <a:xfrm>
              <a:off x="351571" y="2625551"/>
              <a:ext cx="4693455" cy="522311"/>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0">
                  <a:solidFill>
                    <a:schemeClr val="tx1"/>
                  </a:solidFill>
                  <a:latin typeface="Arial"/>
                  <a:hlinkClick r:id="rId7"/>
                </a:rPr>
                <a:t>eitHealth Digital Health Transformation </a:t>
              </a:r>
            </a:p>
            <a:p>
              <a:pPr marL="0" marR="0" lvl="0" indent="0" algn="ctr" defTabSz="970138" rtl="0" eaLnBrk="1" fontAlgn="auto" latinLnBrk="0" hangingPunct="1">
                <a:lnSpc>
                  <a:spcPct val="100000"/>
                </a:lnSpc>
                <a:spcBef>
                  <a:spcPts val="0"/>
                </a:spcBef>
                <a:spcAft>
                  <a:spcPts val="0"/>
                </a:spcAft>
                <a:buClrTx/>
                <a:buSzTx/>
                <a:buFontTx/>
                <a:buNone/>
                <a:tabLst/>
                <a:defRPr/>
              </a:pPr>
              <a:r>
                <a:rPr lang="en-GB" sz="1070">
                  <a:solidFill>
                    <a:schemeClr val="tx1"/>
                  </a:solidFill>
                  <a:latin typeface="Arial"/>
                  <a:hlinkClick r:id="rId7"/>
                </a:rPr>
                <a:t>Academy Website</a:t>
              </a:r>
              <a:endParaRPr kumimoji="0" lang="en-GB" sz="1070" b="0" i="0" u="none" strike="noStrike" kern="1200" cap="none" spc="0" normalizeH="0" baseline="0" noProof="0">
                <a:ln>
                  <a:noFill/>
                </a:ln>
                <a:solidFill>
                  <a:schemeClr val="tx1"/>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980A680-D7A7-3828-38C5-1D6F643E8273}"/>
                </a:ext>
              </a:extLst>
            </p:cNvPr>
            <p:cNvGrpSpPr/>
            <p:nvPr/>
          </p:nvGrpSpPr>
          <p:grpSpPr>
            <a:xfrm>
              <a:off x="5086759" y="2036426"/>
              <a:ext cx="2078792" cy="527608"/>
              <a:chOff x="5248655" y="1845236"/>
              <a:chExt cx="1931341" cy="527608"/>
            </a:xfrm>
          </p:grpSpPr>
          <p:sp>
            <p:nvSpPr>
              <p:cNvPr id="60" name="Rectángulo 49">
                <a:extLst>
                  <a:ext uri="{FF2B5EF4-FFF2-40B4-BE49-F238E27FC236}">
                    <a16:creationId xmlns:a16="http://schemas.microsoft.com/office/drawing/2014/main" id="{9D37D085-0383-5F76-89EF-4542A8670FA4}"/>
                  </a:ext>
                </a:extLst>
              </p:cNvPr>
              <p:cNvSpPr/>
              <p:nvPr/>
            </p:nvSpPr>
            <p:spPr>
              <a:xfrm>
                <a:off x="5249626" y="1845236"/>
                <a:ext cx="677412"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4" i="1">
                    <a:solidFill>
                      <a:srgbClr val="000000"/>
                    </a:solidFill>
                    <a:latin typeface="Arial"/>
                  </a:rPr>
                  <a:t>Y</a:t>
                </a:r>
                <a:r>
                  <a:rPr kumimoji="0" lang="en-GB" sz="1074" b="0" i="1" u="none" strike="noStrike" kern="1200" cap="none" spc="0" normalizeH="0" baseline="0" noProof="0">
                    <a:ln>
                      <a:noFill/>
                    </a:ln>
                    <a:solidFill>
                      <a:srgbClr val="000000"/>
                    </a:solidFill>
                    <a:effectLst/>
                    <a:uLnTx/>
                    <a:uFillTx/>
                    <a:latin typeface="Arial"/>
                    <a:ea typeface="+mn-ea"/>
                    <a:cs typeface="+mn-cs"/>
                  </a:rPr>
                  <a:t>ear:</a:t>
                </a:r>
              </a:p>
            </p:txBody>
          </p:sp>
          <p:sp>
            <p:nvSpPr>
              <p:cNvPr id="62" name="Rectángulo 55">
                <a:extLst>
                  <a:ext uri="{FF2B5EF4-FFF2-40B4-BE49-F238E27FC236}">
                    <a16:creationId xmlns:a16="http://schemas.microsoft.com/office/drawing/2014/main" id="{D3C6D87A-67C1-5E38-742E-7C833293C5EE}"/>
                  </a:ext>
                </a:extLst>
              </p:cNvPr>
              <p:cNvSpPr/>
              <p:nvPr/>
            </p:nvSpPr>
            <p:spPr>
              <a:xfrm>
                <a:off x="5248655" y="1852856"/>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D34D459-6E44-CF84-306F-C27F201D6AF8}"/>
                </a:ext>
              </a:extLst>
            </p:cNvPr>
            <p:cNvGrpSpPr/>
            <p:nvPr/>
          </p:nvGrpSpPr>
          <p:grpSpPr>
            <a:xfrm>
              <a:off x="5086759" y="2627875"/>
              <a:ext cx="2078792" cy="519988"/>
              <a:chOff x="5265130" y="2372677"/>
              <a:chExt cx="1931341" cy="519988"/>
            </a:xfrm>
          </p:grpSpPr>
          <p:sp>
            <p:nvSpPr>
              <p:cNvPr id="64" name="Rectángulo 49">
                <a:extLst>
                  <a:ext uri="{FF2B5EF4-FFF2-40B4-BE49-F238E27FC236}">
                    <a16:creationId xmlns:a16="http://schemas.microsoft.com/office/drawing/2014/main" id="{4B085D5B-70BB-4D13-53A1-84E642823A40}"/>
                  </a:ext>
                </a:extLst>
              </p:cNvPr>
              <p:cNvSpPr/>
              <p:nvPr/>
            </p:nvSpPr>
            <p:spPr>
              <a:xfrm>
                <a:off x="5266100" y="2372677"/>
                <a:ext cx="72822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Scope: </a:t>
                </a:r>
              </a:p>
            </p:txBody>
          </p:sp>
          <p:sp>
            <p:nvSpPr>
              <p:cNvPr id="66" name="Rectángulo 55">
                <a:extLst>
                  <a:ext uri="{FF2B5EF4-FFF2-40B4-BE49-F238E27FC236}">
                    <a16:creationId xmlns:a16="http://schemas.microsoft.com/office/drawing/2014/main" id="{E48B5708-EAAE-A773-F86D-8F44C37AB639}"/>
                  </a:ext>
                </a:extLst>
              </p:cNvPr>
              <p:cNvSpPr/>
              <p:nvPr/>
            </p:nvSpPr>
            <p:spPr>
              <a:xfrm>
                <a:off x="5265130" y="2372677"/>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9" name="Grupo 8">
            <a:extLst>
              <a:ext uri="{FF2B5EF4-FFF2-40B4-BE49-F238E27FC236}">
                <a16:creationId xmlns:a16="http://schemas.microsoft.com/office/drawing/2014/main" id="{87BBE47C-B4E7-D34B-FF54-1A53C21736D0}"/>
              </a:ext>
            </a:extLst>
          </p:cNvPr>
          <p:cNvGrpSpPr/>
          <p:nvPr/>
        </p:nvGrpSpPr>
        <p:grpSpPr>
          <a:xfrm>
            <a:off x="176255" y="3522027"/>
            <a:ext cx="7270595" cy="6215302"/>
            <a:chOff x="861864" y="3105903"/>
            <a:chExt cx="6318132" cy="7963668"/>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6"/>
              <a:ext cx="6318132" cy="79636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3"/>
              <a:ext cx="6318132" cy="7716022"/>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EIT Health is a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“knowledge and innovation community” (KIC)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established in </a:t>
              </a:r>
              <a:r>
                <a:rPr lang="en-GB" sz="1100" b="1">
                  <a:solidFill>
                    <a:srgbClr val="000000"/>
                  </a:solidFill>
                  <a:latin typeface="Arial" panose="020B0604020202020204" pitchFamily="34" charset="0"/>
                  <a:cs typeface="Arial" panose="020B0604020202020204" pitchFamily="34" charset="0"/>
                </a:rPr>
                <a:t>2015</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by the </a:t>
              </a:r>
              <a:r>
                <a:rPr lang="en-GB" sz="1100" b="1">
                  <a:solidFill>
                    <a:srgbClr val="000000"/>
                  </a:solidFill>
                  <a:latin typeface="Arial" panose="020B0604020202020204" pitchFamily="34" charset="0"/>
                  <a:cs typeface="Arial" panose="020B0604020202020204" pitchFamily="34" charset="0"/>
                </a:rPr>
                <a:t>European Institute of Innovation and Technology (EIT).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It is one of </a:t>
              </a:r>
              <a:r>
                <a:rPr lang="en-GB" sz="1100" b="1">
                  <a:solidFill>
                    <a:srgbClr val="000000"/>
                  </a:solidFill>
                  <a:latin typeface="Arial" panose="020B0604020202020204" pitchFamily="34" charset="0"/>
                  <a:cs typeface="Arial" panose="020B0604020202020204" pitchFamily="34" charset="0"/>
                </a:rPr>
                <a:t>various KICs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constituted, each </a:t>
              </a:r>
              <a:r>
                <a:rPr lang="en-GB" sz="1100" b="1">
                  <a:solidFill>
                    <a:srgbClr val="000000"/>
                  </a:solidFill>
                  <a:latin typeface="Arial" panose="020B0604020202020204" pitchFamily="34" charset="0"/>
                  <a:cs typeface="Arial" panose="020B0604020202020204" pitchFamily="34" charset="0"/>
                </a:rPr>
                <a:t>focusing</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on a </a:t>
              </a:r>
              <a:r>
                <a:rPr lang="en-GB" sz="1100" b="1">
                  <a:solidFill>
                    <a:srgbClr val="000000"/>
                  </a:solidFill>
                  <a:latin typeface="Arial" panose="020B0604020202020204" pitchFamily="34" charset="0"/>
                  <a:cs typeface="Arial" panose="020B0604020202020204" pitchFamily="34" charset="0"/>
                </a:rPr>
                <a:t>different sector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of innovation</a:t>
              </a:r>
              <a:r>
                <a:rPr lang="en-GB" sz="11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idea behind these KICs are to allow for a </a:t>
              </a:r>
              <a:r>
                <a:rPr lang="en-GB" sz="1100" b="1">
                  <a:solidFill>
                    <a:srgbClr val="000000"/>
                  </a:solidFill>
                  <a:latin typeface="Arial" panose="020B0604020202020204" pitchFamily="34" charset="0"/>
                  <a:cs typeface="Arial" panose="020B0604020202020204" pitchFamily="34" charset="0"/>
                </a:rPr>
                <a:t>better sharing of expertise between the right people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which can permit innovation to flourish. To accomplish this optimal environment for innovation, eitHealth follows the structure of a </a:t>
              </a:r>
              <a:r>
                <a:rPr lang="en-GB" sz="1100" b="1">
                  <a:solidFill>
                    <a:srgbClr val="000000"/>
                  </a:solidFill>
                  <a:latin typeface="Arial" panose="020B0604020202020204" pitchFamily="34" charset="0"/>
                  <a:cs typeface="Arial" panose="020B0604020202020204" pitchFamily="34" charset="0"/>
                </a:rPr>
                <a:t>“knowledge triangle”:</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As this method requires a </a:t>
              </a:r>
              <a:r>
                <a:rPr lang="en-GB" sz="1100" b="1">
                  <a:solidFill>
                    <a:srgbClr val="000000"/>
                  </a:solidFill>
                  <a:latin typeface="Arial" panose="020B0604020202020204" pitchFamily="34" charset="0"/>
                  <a:cs typeface="Arial" panose="020B0604020202020204" pitchFamily="34" charset="0"/>
                </a:rPr>
                <a:t>collaborative approach</a:t>
              </a:r>
              <a:r>
                <a:rPr lang="en-GB" sz="1100">
                  <a:solidFill>
                    <a:srgbClr val="000000"/>
                  </a:solidFill>
                  <a:latin typeface="Arial" panose="020B0604020202020204" pitchFamily="34" charset="0"/>
                  <a:cs typeface="Arial" panose="020B0604020202020204" pitchFamily="34" charset="0"/>
                </a:rPr>
                <a:t>, eitHealth works with approximately </a:t>
              </a:r>
              <a:r>
                <a:rPr lang="en-GB" sz="1100" b="1">
                  <a:solidFill>
                    <a:srgbClr val="000000"/>
                  </a:solidFill>
                  <a:latin typeface="Arial" panose="020B0604020202020204" pitchFamily="34" charset="0"/>
                  <a:cs typeface="Arial" panose="020B0604020202020204" pitchFamily="34" charset="0"/>
                </a:rPr>
                <a:t>130 Health Partner organizations and thousands of start-ups and entrepreneurs</a:t>
              </a:r>
              <a:r>
                <a:rPr lang="en-GB" sz="1100" b="1" baseline="30000">
                  <a:solidFill>
                    <a:srgbClr val="000000"/>
                  </a:solidFill>
                  <a:latin typeface="Arial" panose="020B0604020202020204" pitchFamily="34" charset="0"/>
                  <a:cs typeface="Arial" panose="020B0604020202020204" pitchFamily="34" charset="0"/>
                </a:rPr>
                <a:t>2</a:t>
              </a:r>
              <a:r>
                <a:rPr lang="en-GB" sz="1100">
                  <a:solidFill>
                    <a:srgbClr val="000000"/>
                  </a:solidFill>
                  <a:latin typeface="Arial" panose="020B0604020202020204" pitchFamily="34" charset="0"/>
                  <a:cs typeface="Arial" panose="020B0604020202020204" pitchFamily="34" charset="0"/>
                </a:rPr>
                <a:t>. Through the creation of this </a:t>
              </a:r>
              <a:r>
                <a:rPr lang="en-GB" sz="1100" b="1">
                  <a:solidFill>
                    <a:srgbClr val="000000"/>
                  </a:solidFill>
                  <a:latin typeface="Arial" panose="020B0604020202020204" pitchFamily="34" charset="0"/>
                  <a:cs typeface="Arial" panose="020B0604020202020204" pitchFamily="34" charset="0"/>
                </a:rPr>
                <a:t>‘cluster’, </a:t>
              </a:r>
              <a:r>
                <a:rPr lang="en-GB" sz="1100">
                  <a:solidFill>
                    <a:srgbClr val="000000"/>
                  </a:solidFill>
                  <a:latin typeface="Arial" panose="020B0604020202020204" pitchFamily="34" charset="0"/>
                  <a:cs typeface="Arial" panose="020B0604020202020204" pitchFamily="34" charset="0"/>
                </a:rPr>
                <a:t>numerous programs such as the Digital Health Transformation Academy are developed with the objective of </a:t>
              </a:r>
              <a:r>
                <a:rPr lang="en-GB" sz="1100" b="1">
                  <a:solidFill>
                    <a:srgbClr val="000000"/>
                  </a:solidFill>
                  <a:latin typeface="Arial" panose="020B0604020202020204" pitchFamily="34" charset="0"/>
                  <a:cs typeface="Arial" panose="020B0604020202020204" pitchFamily="34" charset="0"/>
                </a:rPr>
                <a:t>finding common solutions to the most relevant challenges that the European health sector</a:t>
              </a:r>
              <a:r>
                <a:rPr lang="en-GB" sz="1100">
                  <a:solidFill>
                    <a:srgbClr val="000000"/>
                  </a:solidFill>
                  <a:latin typeface="Arial" panose="020B0604020202020204" pitchFamily="34" charset="0"/>
                  <a:cs typeface="Arial" panose="020B0604020202020204" pitchFamily="34" charset="0"/>
                </a:rPr>
                <a:t> currently faces, such as the proliferation of pandemics and an aging population.</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In this Digital Health Transformation Academy, the </a:t>
              </a:r>
              <a:r>
                <a:rPr lang="en-GB" sz="1100" b="1">
                  <a:solidFill>
                    <a:srgbClr val="000000"/>
                  </a:solidFill>
                  <a:latin typeface="Arial" panose="020B0604020202020204" pitchFamily="34" charset="0"/>
                  <a:cs typeface="Arial" panose="020B0604020202020204" pitchFamily="34" charset="0"/>
                </a:rPr>
                <a:t>collaborating partner institutions </a:t>
              </a:r>
              <a:r>
                <a:rPr lang="en-GB" sz="1100">
                  <a:solidFill>
                    <a:srgbClr val="000000"/>
                  </a:solidFill>
                  <a:latin typeface="Arial" panose="020B0604020202020204" pitchFamily="34" charset="0"/>
                  <a:cs typeface="Arial" panose="020B0604020202020204" pitchFamily="34" charset="0"/>
                </a:rPr>
                <a:t>were the following (3 of them from beneficiaries' territories):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p:txBody>
        </p:sp>
      </p:grpSp>
      <p:pic>
        <p:nvPicPr>
          <p:cNvPr id="13" name="Imagen 12">
            <a:extLst>
              <a:ext uri="{FF2B5EF4-FFF2-40B4-BE49-F238E27FC236}">
                <a16:creationId xmlns:a16="http://schemas.microsoft.com/office/drawing/2014/main" id="{6A2901DA-C69A-55BB-4B31-B0585DC8D85A}"/>
              </a:ext>
            </a:extLst>
          </p:cNvPr>
          <p:cNvPicPr>
            <a:picLocks noChangeAspect="1"/>
          </p:cNvPicPr>
          <p:nvPr/>
        </p:nvPicPr>
        <p:blipFill rotWithShape="1">
          <a:blip r:embed="rId8"/>
          <a:srcRect l="27720" t="25571" r="29442" b="9681"/>
          <a:stretch/>
        </p:blipFill>
        <p:spPr>
          <a:xfrm>
            <a:off x="2413444" y="4500026"/>
            <a:ext cx="2844399" cy="2283886"/>
          </a:xfrm>
          <a:prstGeom prst="rect">
            <a:avLst/>
          </a:prstGeom>
        </p:spPr>
      </p:pic>
      <p:cxnSp>
        <p:nvCxnSpPr>
          <p:cNvPr id="17" name="Conector recto de flecha 16">
            <a:extLst>
              <a:ext uri="{FF2B5EF4-FFF2-40B4-BE49-F238E27FC236}">
                <a16:creationId xmlns:a16="http://schemas.microsoft.com/office/drawing/2014/main" id="{94C4B975-B624-4308-30EE-9E676C239215}"/>
              </a:ext>
            </a:extLst>
          </p:cNvPr>
          <p:cNvCxnSpPr>
            <a:cxnSpLocks/>
            <a:stCxn id="19" idx="1"/>
          </p:cNvCxnSpPr>
          <p:nvPr/>
        </p:nvCxnSpPr>
        <p:spPr>
          <a:xfrm flipH="1">
            <a:off x="4667250" y="5219700"/>
            <a:ext cx="295475" cy="133349"/>
          </a:xfrm>
          <a:prstGeom prst="straightConnector1">
            <a:avLst/>
          </a:prstGeom>
          <a:ln>
            <a:solidFill>
              <a:srgbClr val="6DB22D"/>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41E9D70C-827D-06EC-9F30-5F676D20B393}"/>
              </a:ext>
            </a:extLst>
          </p:cNvPr>
          <p:cNvSpPr txBox="1"/>
          <p:nvPr/>
        </p:nvSpPr>
        <p:spPr>
          <a:xfrm>
            <a:off x="4962725" y="4834979"/>
            <a:ext cx="1466650" cy="769441"/>
          </a:xfrm>
          <a:prstGeom prst="rect">
            <a:avLst/>
          </a:prstGeom>
          <a:noFill/>
        </p:spPr>
        <p:txBody>
          <a:bodyPr wrap="square" rtlCol="0">
            <a:spAutoFit/>
          </a:bodyPr>
          <a:lstStyle/>
          <a:p>
            <a:pPr algn="ctr"/>
            <a:r>
              <a:rPr lang="en-GB" sz="1100">
                <a:solidFill>
                  <a:schemeClr val="bg2">
                    <a:lumMod val="25000"/>
                  </a:schemeClr>
                </a:solidFill>
                <a:latin typeface="Arial" panose="020B0604020202020204" pitchFamily="34" charset="0"/>
                <a:cs typeface="Arial" panose="020B0604020202020204" pitchFamily="34" charset="0"/>
              </a:rPr>
              <a:t>The Digital Health Transformation Academy would fall under this scope</a:t>
            </a:r>
          </a:p>
        </p:txBody>
      </p:sp>
      <p:pic>
        <p:nvPicPr>
          <p:cNvPr id="58" name="Imagen 57" descr="Imagen que contiene Logotipo&#10;&#10;Descripción generada automáticamente">
            <a:extLst>
              <a:ext uri="{FF2B5EF4-FFF2-40B4-BE49-F238E27FC236}">
                <a16:creationId xmlns:a16="http://schemas.microsoft.com/office/drawing/2014/main" id="{CECA58EE-056E-1417-904E-6EFCDB50E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423" y="8755603"/>
            <a:ext cx="1252218" cy="1252218"/>
          </a:xfrm>
          <a:prstGeom prst="rect">
            <a:avLst/>
          </a:prstGeom>
        </p:spPr>
      </p:pic>
      <p:pic>
        <p:nvPicPr>
          <p:cNvPr id="68" name="Imagen 67" descr="Círculo&#10;&#10;Descripción generada automáticamente con confianza media">
            <a:extLst>
              <a:ext uri="{FF2B5EF4-FFF2-40B4-BE49-F238E27FC236}">
                <a16:creationId xmlns:a16="http://schemas.microsoft.com/office/drawing/2014/main" id="{EB79BC42-3B91-BD54-9C7A-77A775F3F454}"/>
              </a:ext>
            </a:extLst>
          </p:cNvPr>
          <p:cNvPicPr>
            <a:picLocks noChangeAspect="1"/>
          </p:cNvPicPr>
          <p:nvPr/>
        </p:nvPicPr>
        <p:blipFill rotWithShape="1">
          <a:blip r:embed="rId10">
            <a:extLst>
              <a:ext uri="{28A0092B-C50C-407E-A947-70E740481C1C}">
                <a14:useLocalDpi xmlns:a14="http://schemas.microsoft.com/office/drawing/2010/main" val="0"/>
              </a:ext>
            </a:extLst>
          </a:blip>
          <a:srcRect l="20399" t="33359" r="19778" b="39822"/>
          <a:stretch/>
        </p:blipFill>
        <p:spPr>
          <a:xfrm>
            <a:off x="5387833" y="8403408"/>
            <a:ext cx="997165" cy="447051"/>
          </a:xfrm>
          <a:prstGeom prst="rect">
            <a:avLst/>
          </a:prstGeom>
        </p:spPr>
      </p:pic>
      <p:pic>
        <p:nvPicPr>
          <p:cNvPr id="70" name="Imagen 69" descr="Nombre de la empresa&#10;&#10;Descripción generada automáticamente">
            <a:extLst>
              <a:ext uri="{FF2B5EF4-FFF2-40B4-BE49-F238E27FC236}">
                <a16:creationId xmlns:a16="http://schemas.microsoft.com/office/drawing/2014/main" id="{089BCB33-E63A-FD13-8CF6-526550D11BCF}"/>
              </a:ext>
            </a:extLst>
          </p:cNvPr>
          <p:cNvPicPr>
            <a:picLocks noChangeAspect="1"/>
          </p:cNvPicPr>
          <p:nvPr/>
        </p:nvPicPr>
        <p:blipFill rotWithShape="1">
          <a:blip r:embed="rId11">
            <a:extLst>
              <a:ext uri="{28A0092B-C50C-407E-A947-70E740481C1C}">
                <a14:useLocalDpi xmlns:a14="http://schemas.microsoft.com/office/drawing/2010/main" val="0"/>
              </a:ext>
            </a:extLst>
          </a:blip>
          <a:srcRect l="22634" t="23613" r="19346" b="21547"/>
          <a:stretch/>
        </p:blipFill>
        <p:spPr>
          <a:xfrm>
            <a:off x="1271753" y="8284033"/>
            <a:ext cx="725558" cy="685800"/>
          </a:xfrm>
          <a:prstGeom prst="rect">
            <a:avLst/>
          </a:prstGeom>
        </p:spPr>
      </p:pic>
      <p:pic>
        <p:nvPicPr>
          <p:cNvPr id="72" name="Imagen 71" descr="Imagen que contiene luz, aire, hombre, colorido&#10;&#10;Descripción generada automáticamente">
            <a:extLst>
              <a:ext uri="{FF2B5EF4-FFF2-40B4-BE49-F238E27FC236}">
                <a16:creationId xmlns:a16="http://schemas.microsoft.com/office/drawing/2014/main" id="{4CE64305-ACC9-D9D3-8E70-93BAD770895D}"/>
              </a:ext>
            </a:extLst>
          </p:cNvPr>
          <p:cNvPicPr>
            <a:picLocks noChangeAspect="1"/>
          </p:cNvPicPr>
          <p:nvPr/>
        </p:nvPicPr>
        <p:blipFill rotWithShape="1">
          <a:blip r:embed="rId12">
            <a:extLst>
              <a:ext uri="{28A0092B-C50C-407E-A947-70E740481C1C}">
                <a14:useLocalDpi xmlns:a14="http://schemas.microsoft.com/office/drawing/2010/main" val="0"/>
              </a:ext>
            </a:extLst>
          </a:blip>
          <a:srcRect t="21856"/>
          <a:stretch/>
        </p:blipFill>
        <p:spPr>
          <a:xfrm>
            <a:off x="2893494" y="8157806"/>
            <a:ext cx="1666875" cy="1302565"/>
          </a:xfrm>
          <a:prstGeom prst="rect">
            <a:avLst/>
          </a:prstGeom>
        </p:spPr>
      </p:pic>
      <p:pic>
        <p:nvPicPr>
          <p:cNvPr id="76" name="Imagen 75" descr="Imagen que contiene Diagrama&#10;&#10;Descripción generada automáticamente">
            <a:extLst>
              <a:ext uri="{FF2B5EF4-FFF2-40B4-BE49-F238E27FC236}">
                <a16:creationId xmlns:a16="http://schemas.microsoft.com/office/drawing/2014/main" id="{AA7899DC-D406-39F4-AFFC-F72CC81297E4}"/>
              </a:ext>
            </a:extLst>
          </p:cNvPr>
          <p:cNvPicPr>
            <a:picLocks noChangeAspect="1"/>
          </p:cNvPicPr>
          <p:nvPr/>
        </p:nvPicPr>
        <p:blipFill rotWithShape="1">
          <a:blip r:embed="rId13">
            <a:extLst>
              <a:ext uri="{28A0092B-C50C-407E-A947-70E740481C1C}">
                <a14:useLocalDpi xmlns:a14="http://schemas.microsoft.com/office/drawing/2010/main" val="0"/>
              </a:ext>
            </a:extLst>
          </a:blip>
          <a:srcRect t="25290"/>
          <a:stretch/>
        </p:blipFill>
        <p:spPr>
          <a:xfrm>
            <a:off x="5052978" y="8969833"/>
            <a:ext cx="1666875" cy="1245317"/>
          </a:xfrm>
          <a:prstGeom prst="rect">
            <a:avLst/>
          </a:prstGeom>
        </p:spPr>
      </p:pic>
      <p:pic>
        <p:nvPicPr>
          <p:cNvPr id="79" name="Imagen 78" descr="Diagrama&#10;&#10;Descripción generada automáticamente con confianza media">
            <a:extLst>
              <a:ext uri="{FF2B5EF4-FFF2-40B4-BE49-F238E27FC236}">
                <a16:creationId xmlns:a16="http://schemas.microsoft.com/office/drawing/2014/main" id="{19CB49F4-AF8F-B764-D28B-4A4E63727788}"/>
              </a:ext>
            </a:extLst>
          </p:cNvPr>
          <p:cNvPicPr>
            <a:picLocks noChangeAspect="1"/>
          </p:cNvPicPr>
          <p:nvPr/>
        </p:nvPicPr>
        <p:blipFill rotWithShape="1">
          <a:blip r:embed="rId14">
            <a:extLst>
              <a:ext uri="{28A0092B-C50C-407E-A947-70E740481C1C}">
                <a14:useLocalDpi xmlns:a14="http://schemas.microsoft.com/office/drawing/2010/main" val="0"/>
              </a:ext>
            </a:extLst>
          </a:blip>
          <a:srcRect t="32228" b="31947"/>
          <a:stretch/>
        </p:blipFill>
        <p:spPr>
          <a:xfrm>
            <a:off x="2870444" y="9083133"/>
            <a:ext cx="1666875" cy="597159"/>
          </a:xfrm>
          <a:prstGeom prst="rect">
            <a:avLst/>
          </a:prstGeom>
        </p:spPr>
      </p:pic>
      <p:grpSp>
        <p:nvGrpSpPr>
          <p:cNvPr id="27" name="Grupo 26">
            <a:extLst>
              <a:ext uri="{FF2B5EF4-FFF2-40B4-BE49-F238E27FC236}">
                <a16:creationId xmlns:a16="http://schemas.microsoft.com/office/drawing/2014/main" id="{35FD65AE-4F0E-9653-3602-CD0F7D50CC29}"/>
              </a:ext>
            </a:extLst>
          </p:cNvPr>
          <p:cNvGrpSpPr/>
          <p:nvPr/>
        </p:nvGrpSpPr>
        <p:grpSpPr>
          <a:xfrm>
            <a:off x="6331133" y="1303707"/>
            <a:ext cx="1106210" cy="430806"/>
            <a:chOff x="6331133" y="1296382"/>
            <a:chExt cx="1106210" cy="430806"/>
          </a:xfrm>
        </p:grpSpPr>
        <p:sp>
          <p:nvSpPr>
            <p:cNvPr id="28" name="Rectángulo: esquinas redondeadas 38">
              <a:extLst>
                <a:ext uri="{FF2B5EF4-FFF2-40B4-BE49-F238E27FC236}">
                  <a16:creationId xmlns:a16="http://schemas.microsoft.com/office/drawing/2014/main" id="{373C9C44-8B97-304B-72CF-77C54CC4D804}"/>
                </a:ext>
              </a:extLst>
            </p:cNvPr>
            <p:cNvSpPr/>
            <p:nvPr/>
          </p:nvSpPr>
          <p:spPr>
            <a:xfrm>
              <a:off x="6331133"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9" name="Google Shape;417;p5" descr="{&quot;Key&quot;:&quot;POWER_USER_SHAPE_ICON&quot;,&quot;Value&quot;:&quot;POWER_USER_SHAPE_ICON_STYLE_1&quot;}">
              <a:extLst>
                <a:ext uri="{FF2B5EF4-FFF2-40B4-BE49-F238E27FC236}">
                  <a16:creationId xmlns:a16="http://schemas.microsoft.com/office/drawing/2014/main" id="{16446C09-C49A-69BD-51D2-F523EE4180CA}"/>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30" name="Grupo 29">
              <a:extLst>
                <a:ext uri="{FF2B5EF4-FFF2-40B4-BE49-F238E27FC236}">
                  <a16:creationId xmlns:a16="http://schemas.microsoft.com/office/drawing/2014/main" id="{B8A7C32C-C853-E4B4-7FC9-203C6F089DEE}"/>
                </a:ext>
              </a:extLst>
            </p:cNvPr>
            <p:cNvGrpSpPr/>
            <p:nvPr/>
          </p:nvGrpSpPr>
          <p:grpSpPr>
            <a:xfrm>
              <a:off x="7069790" y="1358484"/>
              <a:ext cx="238968" cy="306602"/>
              <a:chOff x="7069790" y="1349732"/>
              <a:chExt cx="238968" cy="306602"/>
            </a:xfrm>
            <a:solidFill>
              <a:srgbClr val="C8DBDE"/>
            </a:solidFill>
          </p:grpSpPr>
          <p:sp>
            <p:nvSpPr>
              <p:cNvPr id="34" name="Google Shape;411;p5">
                <a:extLst>
                  <a:ext uri="{FF2B5EF4-FFF2-40B4-BE49-F238E27FC236}">
                    <a16:creationId xmlns:a16="http://schemas.microsoft.com/office/drawing/2014/main" id="{626ADD22-9FDB-AB1C-9770-24F745A85AC7}"/>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5" name="Google Shape;412;p5">
                <a:extLst>
                  <a:ext uri="{FF2B5EF4-FFF2-40B4-BE49-F238E27FC236}">
                    <a16:creationId xmlns:a16="http://schemas.microsoft.com/office/drawing/2014/main" id="{44CD2816-FFE3-F1CD-3399-7CA88C9A82F3}"/>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6" name="Google Shape;413;p5">
                <a:extLst>
                  <a:ext uri="{FF2B5EF4-FFF2-40B4-BE49-F238E27FC236}">
                    <a16:creationId xmlns:a16="http://schemas.microsoft.com/office/drawing/2014/main" id="{035D34C9-5247-D104-E6D8-42C1572F012F}"/>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7" name="Google Shape;414;p5">
                <a:extLst>
                  <a:ext uri="{FF2B5EF4-FFF2-40B4-BE49-F238E27FC236}">
                    <a16:creationId xmlns:a16="http://schemas.microsoft.com/office/drawing/2014/main" id="{92337E42-EC97-B832-5665-74062E618EAE}"/>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8" name="Google Shape;415;p5">
                <a:extLst>
                  <a:ext uri="{FF2B5EF4-FFF2-40B4-BE49-F238E27FC236}">
                    <a16:creationId xmlns:a16="http://schemas.microsoft.com/office/drawing/2014/main" id="{36AEBDEB-8916-4F14-6A89-95B203456A0B}"/>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31" name="Grupo 30">
              <a:extLst>
                <a:ext uri="{FF2B5EF4-FFF2-40B4-BE49-F238E27FC236}">
                  <a16:creationId xmlns:a16="http://schemas.microsoft.com/office/drawing/2014/main" id="{4A633526-76A9-B44C-9A02-5E07FCACE06C}"/>
                </a:ext>
              </a:extLst>
            </p:cNvPr>
            <p:cNvGrpSpPr/>
            <p:nvPr/>
          </p:nvGrpSpPr>
          <p:grpSpPr>
            <a:xfrm>
              <a:off x="6771952" y="1369386"/>
              <a:ext cx="238968" cy="284798"/>
              <a:chOff x="6771952" y="1360634"/>
              <a:chExt cx="238968" cy="284798"/>
            </a:xfrm>
          </p:grpSpPr>
          <p:sp>
            <p:nvSpPr>
              <p:cNvPr id="32" name="Google Shape;408;p5">
                <a:extLst>
                  <a:ext uri="{FF2B5EF4-FFF2-40B4-BE49-F238E27FC236}">
                    <a16:creationId xmlns:a16="http://schemas.microsoft.com/office/drawing/2014/main" id="{AE921E56-B46E-0D76-C2FC-439CB93EE99A}"/>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3" name="Google Shape;409;p5">
                <a:extLst>
                  <a:ext uri="{FF2B5EF4-FFF2-40B4-BE49-F238E27FC236}">
                    <a16:creationId xmlns:a16="http://schemas.microsoft.com/office/drawing/2014/main" id="{4CCC1F44-39BC-EE66-854D-A39F6932ABAD}"/>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cxnSp>
        <p:nvCxnSpPr>
          <p:cNvPr id="39" name="Conector recto 38">
            <a:extLst>
              <a:ext uri="{FF2B5EF4-FFF2-40B4-BE49-F238E27FC236}">
                <a16:creationId xmlns:a16="http://schemas.microsoft.com/office/drawing/2014/main" id="{52C93883-C6D4-C851-2217-BE44768F68C8}"/>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12" name="Elipse 11">
            <a:extLst>
              <a:ext uri="{FF2B5EF4-FFF2-40B4-BE49-F238E27FC236}">
                <a16:creationId xmlns:a16="http://schemas.microsoft.com/office/drawing/2014/main" id="{E837ABF9-0EEB-7D4D-2A4C-5773B5771398}"/>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8</a:t>
            </a:r>
          </a:p>
        </p:txBody>
      </p:sp>
      <p:sp>
        <p:nvSpPr>
          <p:cNvPr id="16" name="Rectángulo 51">
            <a:extLst>
              <a:ext uri="{FF2B5EF4-FFF2-40B4-BE49-F238E27FC236}">
                <a16:creationId xmlns:a16="http://schemas.microsoft.com/office/drawing/2014/main" id="{19044D40-E50B-DA87-CD49-572EC3327C4A}"/>
              </a:ext>
            </a:extLst>
          </p:cNvPr>
          <p:cNvSpPr/>
          <p:nvPr/>
        </p:nvSpPr>
        <p:spPr>
          <a:xfrm>
            <a:off x="5979600" y="2047059"/>
            <a:ext cx="1087079"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0" i="0" u="none" strike="noStrike" kern="1200" cap="none" spc="0" normalizeH="0" baseline="0" noProof="0">
                <a:ln>
                  <a:noFill/>
                </a:ln>
                <a:solidFill>
                  <a:srgbClr val="000000"/>
                </a:solidFill>
                <a:effectLst/>
                <a:uLnTx/>
                <a:uFillTx/>
                <a:latin typeface="Arial"/>
                <a:ea typeface="+mn-ea"/>
                <a:cs typeface="+mn-cs"/>
              </a:rPr>
              <a:t>2015</a:t>
            </a:r>
          </a:p>
        </p:txBody>
      </p:sp>
      <p:sp>
        <p:nvSpPr>
          <p:cNvPr id="18" name="Rectángulo 51">
            <a:extLst>
              <a:ext uri="{FF2B5EF4-FFF2-40B4-BE49-F238E27FC236}">
                <a16:creationId xmlns:a16="http://schemas.microsoft.com/office/drawing/2014/main" id="{732C6083-E55E-AD77-5010-0586AAE6DF95}"/>
              </a:ext>
            </a:extLst>
          </p:cNvPr>
          <p:cNvSpPr/>
          <p:nvPr/>
        </p:nvSpPr>
        <p:spPr>
          <a:xfrm>
            <a:off x="5778423" y="2614676"/>
            <a:ext cx="1489432"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a:solidFill>
                  <a:srgbClr val="000000"/>
                </a:solidFill>
                <a:latin typeface="Arial"/>
              </a:rPr>
              <a:t>EU</a:t>
            </a:r>
            <a:endParaRPr kumimoji="0" lang="en-GB" sz="1074" i="0" u="none" strike="noStrike" kern="1200" cap="none" spc="0" normalizeH="0" baseline="0" noProof="0">
              <a:ln>
                <a:noFill/>
              </a:ln>
              <a:solidFill>
                <a:srgbClr val="000000"/>
              </a:solidFill>
              <a:effectLst/>
              <a:uLnTx/>
              <a:uFillTx/>
              <a:latin typeface="Arial"/>
              <a:ea typeface="+mn-ea"/>
              <a:cs typeface="+mn-cs"/>
            </a:endParaRPr>
          </a:p>
        </p:txBody>
      </p:sp>
      <p:sp>
        <p:nvSpPr>
          <p:cNvPr id="2" name="Título 78">
            <a:extLst>
              <a:ext uri="{FF2B5EF4-FFF2-40B4-BE49-F238E27FC236}">
                <a16:creationId xmlns:a16="http://schemas.microsoft.com/office/drawing/2014/main" id="{084DE873-C5C6-7185-6005-406E2047C4B1}"/>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pic>
        <p:nvPicPr>
          <p:cNvPr id="115715" name="Picture 3" descr="EIT Health Looks to Create New Business Ventures Addressing the Way we  Manage Mental and Brain Health and Use Digital Biomarkers for Diagnostics">
            <a:extLst>
              <a:ext uri="{FF2B5EF4-FFF2-40B4-BE49-F238E27FC236}">
                <a16:creationId xmlns:a16="http://schemas.microsoft.com/office/drawing/2014/main" id="{506699DB-EF4A-2843-6088-688094B036ED}"/>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4506209" y="2077307"/>
            <a:ext cx="764879" cy="47804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4">
            <a:extLst>
              <a:ext uri="{FF2B5EF4-FFF2-40B4-BE49-F238E27FC236}">
                <a16:creationId xmlns:a16="http://schemas.microsoft.com/office/drawing/2014/main" id="{6B05A117-6729-1A9C-4AAE-682E91DDE7C7}"/>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36</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7946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training and certification initiative</a:t>
            </a:r>
            <a:r>
              <a:rPr kumimoji="0" lang="en-GB" sz="1070" b="1" i="0" u="none" strike="noStrike" kern="1200" cap="none" spc="0" normalizeH="0" baseline="30000" noProof="0">
                <a:ln>
                  <a:noFill/>
                </a:ln>
                <a:solidFill>
                  <a:srgbClr val="FFFFFF"/>
                </a:solidFill>
                <a:effectLst/>
                <a:uLnTx/>
                <a:uFillTx/>
                <a:latin typeface="Arial"/>
                <a:ea typeface="+mn-ea"/>
                <a:cs typeface="+mn-cs"/>
              </a:rPr>
              <a:t>3 </a:t>
            </a:r>
            <a:r>
              <a:rPr kumimoji="0" lang="en-GB" sz="1070" b="1" i="0" u="none" strike="noStrike" kern="1200" cap="none" spc="0" normalizeH="0" noProof="0">
                <a:ln>
                  <a:noFill/>
                </a:ln>
                <a:solidFill>
                  <a:srgbClr val="FFFFFF"/>
                </a:solidFill>
                <a:effectLst/>
                <a:uLnTx/>
                <a:uFillTx/>
                <a:latin typeface="Arial"/>
                <a:ea typeface="+mn-ea"/>
                <a:cs typeface="+mn-cs"/>
              </a:rPr>
              <a:t>(I)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F5A06BCE-44A5-35C6-85F6-CC658A8A43A2}"/>
              </a:ext>
            </a:extLst>
          </p:cNvPr>
          <p:cNvGrpSpPr/>
          <p:nvPr/>
        </p:nvGrpSpPr>
        <p:grpSpPr>
          <a:xfrm>
            <a:off x="154988" y="2031856"/>
            <a:ext cx="7272000" cy="7728409"/>
            <a:chOff x="861864" y="3105904"/>
            <a:chExt cx="6318132" cy="6380566"/>
          </a:xfrm>
        </p:grpSpPr>
        <p:sp>
          <p:nvSpPr>
            <p:cNvPr id="9" name="Rectángulo 8">
              <a:extLst>
                <a:ext uri="{FF2B5EF4-FFF2-40B4-BE49-F238E27FC236}">
                  <a16:creationId xmlns:a16="http://schemas.microsoft.com/office/drawing/2014/main" id="{5D66BA4B-27B0-7D49-0B53-2B13250F62B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29">
              <a:extLst>
                <a:ext uri="{FF2B5EF4-FFF2-40B4-BE49-F238E27FC236}">
                  <a16:creationId xmlns:a16="http://schemas.microsoft.com/office/drawing/2014/main" id="{2D1E1DCA-2619-1326-6CDF-66FF346CA640}"/>
                </a:ext>
              </a:extLst>
            </p:cNvPr>
            <p:cNvSpPr/>
            <p:nvPr/>
          </p:nvSpPr>
          <p:spPr>
            <a:xfrm>
              <a:off x="861864" y="3105904"/>
              <a:ext cx="6318132" cy="6380566"/>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Digital Health Transformation Academy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offers 4 courses.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There is also a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free, introductory, e-course in which users can learn an overview of the different aspects influencing digital transformation implementation and its relationship with innovation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a:t>
              </a:r>
              <a:r>
                <a:rPr lang="en-GB" sz="1100">
                  <a:solidFill>
                    <a:srgbClr val="000000"/>
                  </a:solidFill>
                  <a:latin typeface="Arial" panose="020B0604020202020204" pitchFamily="34" charset="0"/>
                  <a:cs typeface="Arial" panose="020B0604020202020204" pitchFamily="34" charset="0"/>
                </a:rPr>
                <a:t>details of the 4 courses offered</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are the following:</a:t>
              </a: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800" b="0" i="0" u="none" strike="noStrike">
                <a:effectLst/>
                <a:latin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To be able to enrol in any of the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4 main modules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it is </a:t>
              </a:r>
              <a:r>
                <a:rPr lang="en-GB" sz="1100" b="1">
                  <a:solidFill>
                    <a:srgbClr val="000000"/>
                  </a:solidFill>
                  <a:latin typeface="Arial" panose="020B0604020202020204" pitchFamily="34" charset="0"/>
                  <a:cs typeface="Arial" panose="020B0604020202020204" pitchFamily="34" charset="0"/>
                </a:rPr>
                <a:t>required for users to have completed the introductory e-course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All modules follow the </a:t>
              </a:r>
              <a:r>
                <a:rPr lang="en-GB" sz="1100" b="1">
                  <a:solidFill>
                    <a:srgbClr val="000000"/>
                  </a:solidFill>
                  <a:latin typeface="Arial" panose="020B0604020202020204" pitchFamily="34" charset="0"/>
                  <a:cs typeface="Arial" panose="020B0604020202020204" pitchFamily="34" charset="0"/>
                </a:rPr>
                <a:t>same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format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featuring a </a:t>
              </a:r>
              <a:r>
                <a:rPr lang="en-GB" sz="1100" b="1">
                  <a:solidFill>
                    <a:srgbClr val="000000"/>
                  </a:solidFill>
                  <a:latin typeface="Arial" panose="020B0604020202020204" pitchFamily="34" charset="0"/>
                  <a:cs typeface="Arial" panose="020B0604020202020204" pitchFamily="34" charset="0"/>
                </a:rPr>
                <a:t>combination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of </a:t>
              </a:r>
              <a:r>
                <a:rPr lang="en-GB" sz="1100" b="1">
                  <a:solidFill>
                    <a:srgbClr val="000000"/>
                  </a:solidFill>
                  <a:latin typeface="Arial" panose="020B0604020202020204" pitchFamily="34" charset="0"/>
                  <a:cs typeface="Arial" panose="020B0604020202020204" pitchFamily="34" charset="0"/>
                </a:rPr>
                <a:t>online live lectures; online live workshops and self-study and assignments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(the result of which allows users to obtain their certification).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cs typeface="Arial" panose="020B0604020202020204" pitchFamily="34" charset="0"/>
                </a:rPr>
                <a:t>cost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for the four modules previously presented varies </a:t>
              </a:r>
              <a:r>
                <a:rPr lang="en-GB" sz="1100" b="1">
                  <a:solidFill>
                    <a:srgbClr val="000000"/>
                  </a:solidFill>
                  <a:latin typeface="Arial" panose="020B0604020202020204" pitchFamily="34" charset="0"/>
                  <a:cs typeface="Arial" panose="020B0604020202020204" pitchFamily="34" charset="0"/>
                </a:rPr>
                <a:t>depending on the income level of the user’s country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(according to Eurostat). All modules have the same cost, except for the more advanced IDHT module, which has a higher price. The costs established are presented below:</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cs typeface="Arial" panose="020B0604020202020204" pitchFamily="34" charset="0"/>
                </a:rPr>
                <a:t>Regional Innovation Scheme (RIS), </a:t>
              </a:r>
              <a:r>
                <a:rPr lang="en-GB" sz="1100">
                  <a:solidFill>
                    <a:srgbClr val="000000"/>
                  </a:solidFill>
                  <a:latin typeface="Arial" panose="020B0604020202020204" pitchFamily="34" charset="0"/>
                  <a:cs typeface="Arial" panose="020B0604020202020204" pitchFamily="34" charset="0"/>
                </a:rPr>
                <a:t>(including Estonia and Spain countries):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200€ (IDHT – 300€)</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cs typeface="Arial" panose="020B0604020202020204" pitchFamily="34" charset="0"/>
                </a:rPr>
                <a:t>Medium income countries: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300€ (IDHT – 450€) </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cs typeface="Arial" panose="020B0604020202020204" pitchFamily="34" charset="0"/>
                </a:rPr>
                <a:t>High Income countries: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400€ (IDHT – 600€)</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cxnSp>
        <p:nvCxnSpPr>
          <p:cNvPr id="23" name="Conector recto 3">
            <a:extLst>
              <a:ext uri="{FF2B5EF4-FFF2-40B4-BE49-F238E27FC236}">
                <a16:creationId xmlns:a16="http://schemas.microsoft.com/office/drawing/2014/main" id="{8D563C8B-C43C-46FE-512F-B1F69D0AF856}"/>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75520681-FD08-2911-53C1-86B0EA74EDEC}"/>
              </a:ext>
            </a:extLst>
          </p:cNvPr>
          <p:cNvSpPr txBox="1"/>
          <p:nvPr/>
        </p:nvSpPr>
        <p:spPr>
          <a:xfrm>
            <a:off x="5607954" y="3349191"/>
            <a:ext cx="1796400" cy="3616375"/>
          </a:xfrm>
          <a:prstGeom prst="rect">
            <a:avLst/>
          </a:prstGeom>
          <a:noFill/>
        </p:spPr>
        <p:txBody>
          <a:bodyPr wrap="square" rtlCol="0">
            <a:spAutoFit/>
          </a:bodyPr>
          <a:lstStyle/>
          <a:p>
            <a:pPr algn="ctr"/>
            <a:r>
              <a:rPr lang="en-GB" sz="1200" b="1">
                <a:solidFill>
                  <a:srgbClr val="2E75B6"/>
                </a:solidFill>
                <a:latin typeface="Arial" panose="020B0604020202020204" pitchFamily="34" charset="0"/>
                <a:cs typeface="Arial" panose="020B0604020202020204" pitchFamily="34" charset="0"/>
              </a:rPr>
              <a:t>Implementing</a:t>
            </a:r>
            <a:r>
              <a:rPr lang="en-GB" sz="1200" b="1">
                <a:solidFill>
                  <a:schemeClr val="accent5">
                    <a:lumMod val="75000"/>
                  </a:schemeClr>
                </a:solidFill>
                <a:latin typeface="Arial" panose="020B0604020202020204" pitchFamily="34" charset="0"/>
                <a:cs typeface="Arial" panose="020B0604020202020204" pitchFamily="34" charset="0"/>
              </a:rPr>
              <a:t> Digital Healthcare Transformation (IDHT)</a:t>
            </a:r>
          </a:p>
          <a:p>
            <a:pPr algn="ctr"/>
            <a:endParaRPr lang="en-GB" sz="1100" b="1">
              <a:solidFill>
                <a:schemeClr val="accent2"/>
              </a:solidFill>
              <a:latin typeface="Arial" panose="020B0604020202020204" pitchFamily="34" charset="0"/>
              <a:ea typeface="Times New Roman" panose="02020603050405020304" pitchFamily="18" charset="0"/>
              <a:cs typeface="Arial" panose="020B0604020202020204" pitchFamily="34" charset="0"/>
            </a:endParaRPr>
          </a:p>
          <a:p>
            <a:pPr algn="ctr"/>
            <a:r>
              <a:rPr lang="en-GB" sz="1100">
                <a:latin typeface="Arial" panose="020B0604020202020204" pitchFamily="34" charset="0"/>
                <a:cs typeface="Arial" panose="020B0604020202020204" pitchFamily="34" charset="0"/>
              </a:rPr>
              <a:t>Users can acquire </a:t>
            </a:r>
            <a:r>
              <a:rPr lang="en-GB" sz="1100" b="1">
                <a:solidFill>
                  <a:srgbClr val="000000"/>
                </a:solidFill>
                <a:latin typeface="Arial" panose="020B0604020202020204" pitchFamily="34" charset="0"/>
                <a:cs typeface="Arial" panose="020B0604020202020204" pitchFamily="34" charset="0"/>
              </a:rPr>
              <a:t>practical</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knowledge</a:t>
            </a:r>
            <a:r>
              <a:rPr lang="en-GB" sz="1100">
                <a:latin typeface="Arial" panose="020B0604020202020204" pitchFamily="34" charset="0"/>
                <a:cs typeface="Arial" panose="020B0604020202020204" pitchFamily="34" charset="0"/>
              </a:rPr>
              <a:t> on </a:t>
            </a:r>
            <a:r>
              <a:rPr lang="en-GB" sz="1100" b="1">
                <a:solidFill>
                  <a:srgbClr val="000000"/>
                </a:solidFill>
                <a:latin typeface="Arial" panose="020B0604020202020204" pitchFamily="34" charset="0"/>
                <a:cs typeface="Arial" panose="020B0604020202020204" pitchFamily="34" charset="0"/>
              </a:rPr>
              <a:t>how to deploy digital transformation</a:t>
            </a:r>
            <a:r>
              <a:rPr lang="en-GB" sz="1100">
                <a:latin typeface="Arial" panose="020B0604020202020204" pitchFamily="34" charset="0"/>
                <a:cs typeface="Arial" panose="020B0604020202020204" pitchFamily="34" charset="0"/>
              </a:rPr>
              <a:t>. This course </a:t>
            </a:r>
            <a:r>
              <a:rPr lang="en-GB" sz="1100" b="1">
                <a:solidFill>
                  <a:srgbClr val="000000"/>
                </a:solidFill>
                <a:latin typeface="Arial" panose="020B0604020202020204" pitchFamily="34" charset="0"/>
                <a:cs typeface="Arial" panose="020B0604020202020204" pitchFamily="34" charset="0"/>
              </a:rPr>
              <a:t>led by TicBiomed </a:t>
            </a:r>
            <a:r>
              <a:rPr lang="en-GB" sz="1100">
                <a:latin typeface="Arial" panose="020B0604020202020204" pitchFamily="34" charset="0"/>
                <a:cs typeface="Arial" panose="020B0604020202020204" pitchFamily="34" charset="0"/>
              </a:rPr>
              <a:t>provides </a:t>
            </a:r>
            <a:r>
              <a:rPr lang="en-GB" sz="1100" b="1">
                <a:solidFill>
                  <a:srgbClr val="000000"/>
                </a:solidFill>
                <a:latin typeface="Arial" panose="020B0604020202020204" pitchFamily="34" charset="0"/>
                <a:cs typeface="Arial" panose="020B0604020202020204" pitchFamily="34" charset="0"/>
              </a:rPr>
              <a:t>guidance</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resources</a:t>
            </a:r>
            <a:r>
              <a:rPr lang="en-GB" sz="1100">
                <a:latin typeface="Arial" panose="020B0604020202020204" pitchFamily="34" charset="0"/>
                <a:cs typeface="Arial" panose="020B0604020202020204" pitchFamily="34" charset="0"/>
              </a:rPr>
              <a:t> and </a:t>
            </a:r>
            <a:r>
              <a:rPr lang="en-GB" sz="1100" b="1">
                <a:solidFill>
                  <a:srgbClr val="000000"/>
                </a:solidFill>
                <a:latin typeface="Arial" panose="020B0604020202020204" pitchFamily="34" charset="0"/>
                <a:cs typeface="Arial" panose="020B0604020202020204" pitchFamily="34" charset="0"/>
              </a:rPr>
              <a:t>cases</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of</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use</a:t>
            </a:r>
            <a:r>
              <a:rPr lang="en-GB" sz="1100">
                <a:latin typeface="Arial" panose="020B0604020202020204" pitchFamily="34" charset="0"/>
                <a:cs typeface="Arial" panose="020B0604020202020204" pitchFamily="34" charset="0"/>
              </a:rPr>
              <a:t> to </a:t>
            </a:r>
            <a:r>
              <a:rPr lang="en-GB" sz="1100" b="1">
                <a:solidFill>
                  <a:srgbClr val="000000"/>
                </a:solidFill>
                <a:latin typeface="Arial" panose="020B0604020202020204" pitchFamily="34" charset="0"/>
                <a:cs typeface="Arial" panose="020B0604020202020204" pitchFamily="34" charset="0"/>
              </a:rPr>
              <a:t>successfully</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transform</a:t>
            </a:r>
            <a:r>
              <a:rPr lang="en-GB" sz="1100">
                <a:latin typeface="Arial" panose="020B0604020202020204" pitchFamily="34" charset="0"/>
                <a:cs typeface="Arial" panose="020B0604020202020204" pitchFamily="34" charset="0"/>
              </a:rPr>
              <a:t> the </a:t>
            </a:r>
            <a:r>
              <a:rPr lang="en-GB" sz="1100" b="1">
                <a:solidFill>
                  <a:srgbClr val="000000"/>
                </a:solidFill>
                <a:latin typeface="Arial" panose="020B0604020202020204" pitchFamily="34" charset="0"/>
                <a:cs typeface="Arial" panose="020B0604020202020204" pitchFamily="34" charset="0"/>
              </a:rPr>
              <a:t>mindset</a:t>
            </a:r>
            <a:r>
              <a:rPr lang="en-GB" sz="1100">
                <a:latin typeface="Arial" panose="020B0604020202020204" pitchFamily="34" charset="0"/>
                <a:cs typeface="Arial" panose="020B0604020202020204" pitchFamily="34" charset="0"/>
              </a:rPr>
              <a:t> of an </a:t>
            </a:r>
            <a:r>
              <a:rPr lang="en-GB" sz="1100" b="1">
                <a:solidFill>
                  <a:srgbClr val="000000"/>
                </a:solidFill>
                <a:latin typeface="Arial" panose="020B0604020202020204" pitchFamily="34" charset="0"/>
                <a:cs typeface="Arial" panose="020B0604020202020204" pitchFamily="34" charset="0"/>
              </a:rPr>
              <a:t>organization</a:t>
            </a:r>
            <a:r>
              <a:rPr lang="en-GB" sz="1100">
                <a:latin typeface="Arial" panose="020B0604020202020204" pitchFamily="34" charset="0"/>
                <a:cs typeface="Arial" panose="020B0604020202020204" pitchFamily="34" charset="0"/>
              </a:rPr>
              <a:t> in the support of digital technologies.</a:t>
            </a:r>
          </a:p>
          <a:p>
            <a:pPr algn="ctr"/>
            <a:endParaRPr lang="en-GB" sz="1100">
              <a:latin typeface="Arial" panose="020B0604020202020204" pitchFamily="34" charset="0"/>
              <a:cs typeface="Arial" panose="020B0604020202020204" pitchFamily="34" charset="0"/>
            </a:endParaRPr>
          </a:p>
          <a:p>
            <a:pPr algn="ctr"/>
            <a:r>
              <a:rPr lang="en-GB" sz="1100">
                <a:latin typeface="Arial" panose="020B0604020202020204" pitchFamily="34" charset="0"/>
                <a:cs typeface="Arial" panose="020B0604020202020204" pitchFamily="34" charset="0"/>
              </a:rPr>
              <a:t> Aimed at </a:t>
            </a:r>
            <a:r>
              <a:rPr lang="en-GB" sz="1100" b="1">
                <a:solidFill>
                  <a:srgbClr val="000000"/>
                </a:solidFill>
                <a:latin typeface="Arial" panose="020B0604020202020204" pitchFamily="34" charset="0"/>
                <a:cs typeface="Arial" panose="020B0604020202020204" pitchFamily="34" charset="0"/>
              </a:rPr>
              <a:t>healthcare</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workers in management roles.</a:t>
            </a:r>
          </a:p>
        </p:txBody>
      </p:sp>
      <p:pic>
        <p:nvPicPr>
          <p:cNvPr id="40" name="Imagen 39" descr="Icono&#10;&#10;Descripción generada automáticamente">
            <a:extLst>
              <a:ext uri="{FF2B5EF4-FFF2-40B4-BE49-F238E27FC236}">
                <a16:creationId xmlns:a16="http://schemas.microsoft.com/office/drawing/2014/main" id="{FF5EC27D-F1BF-BD4C-7F52-E5C242AD8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086" y="2846680"/>
            <a:ext cx="406800" cy="406800"/>
          </a:xfrm>
          <a:prstGeom prst="rect">
            <a:avLst/>
          </a:prstGeom>
        </p:spPr>
      </p:pic>
      <p:cxnSp>
        <p:nvCxnSpPr>
          <p:cNvPr id="30" name="Straight Connector 399 - 2">
            <a:extLst>
              <a:ext uri="{FF2B5EF4-FFF2-40B4-BE49-F238E27FC236}">
                <a16:creationId xmlns:a16="http://schemas.microsoft.com/office/drawing/2014/main" id="{4252513B-B0ED-12A8-F326-122C5DF98F96}"/>
              </a:ext>
            </a:extLst>
          </p:cNvPr>
          <p:cNvCxnSpPr>
            <a:cxnSpLocks/>
          </p:cNvCxnSpPr>
          <p:nvPr/>
        </p:nvCxnSpPr>
        <p:spPr>
          <a:xfrm>
            <a:off x="5603713" y="2859152"/>
            <a:ext cx="10494" cy="407138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470A4E99-A92E-8B80-779B-D94C7C0A8B8B}"/>
              </a:ext>
            </a:extLst>
          </p:cNvPr>
          <p:cNvSpPr txBox="1"/>
          <p:nvPr/>
        </p:nvSpPr>
        <p:spPr>
          <a:xfrm>
            <a:off x="152915" y="3349191"/>
            <a:ext cx="1796400" cy="2600712"/>
          </a:xfrm>
          <a:prstGeom prst="rect">
            <a:avLst/>
          </a:prstGeom>
          <a:noFill/>
        </p:spPr>
        <p:txBody>
          <a:bodyPr wrap="square" rtlCol="0">
            <a:spAutoFit/>
          </a:bodyPr>
          <a:lstStyle/>
          <a:p>
            <a:pPr algn="ctr"/>
            <a:r>
              <a:rPr lang="en-GB" sz="1200" b="1">
                <a:solidFill>
                  <a:schemeClr val="accent6">
                    <a:lumMod val="50000"/>
                  </a:schemeClr>
                </a:solidFill>
                <a:latin typeface="Arial" panose="020B0604020202020204" pitchFamily="34" charset="0"/>
                <a:cs typeface="Arial" panose="020B0604020202020204" pitchFamily="34" charset="0"/>
              </a:rPr>
              <a:t>Digital Health Transformation in Health </a:t>
            </a:r>
            <a:r>
              <a:rPr lang="en-GB" sz="1200" b="1">
                <a:solidFill>
                  <a:srgbClr val="385723"/>
                </a:solidFill>
                <a:latin typeface="Arial" panose="020B0604020202020204" pitchFamily="34" charset="0"/>
                <a:cs typeface="Arial" panose="020B0604020202020204" pitchFamily="34" charset="0"/>
              </a:rPr>
              <a:t>Institutions</a:t>
            </a:r>
          </a:p>
          <a:p>
            <a:pPr algn="ctr"/>
            <a:endParaRPr lang="en-GB" sz="1100" b="1">
              <a:solidFill>
                <a:schemeClr val="tx1"/>
              </a:solidFill>
              <a:latin typeface="Arial" panose="020B0604020202020204" pitchFamily="34" charset="0"/>
              <a:cs typeface="Arial" panose="020B0604020202020204" pitchFamily="34" charset="0"/>
            </a:endParaRPr>
          </a:p>
          <a:p>
            <a:pPr algn="ctr"/>
            <a:r>
              <a:rPr lang="en-GB" sz="1100">
                <a:latin typeface="Arial" panose="020B0604020202020204" pitchFamily="34" charset="0"/>
                <a:cs typeface="Arial" panose="020B0604020202020204" pitchFamily="34" charset="0"/>
              </a:rPr>
              <a:t>Users can learn </a:t>
            </a:r>
            <a:r>
              <a:rPr lang="en-GB" sz="1100" b="1">
                <a:solidFill>
                  <a:srgbClr val="000000"/>
                </a:solidFill>
                <a:latin typeface="Arial" panose="020B0604020202020204" pitchFamily="34" charset="0"/>
                <a:cs typeface="Arial" panose="020B0604020202020204" pitchFamily="34" charset="0"/>
              </a:rPr>
              <a:t>how to integrate digital transformation in healthcare </a:t>
            </a:r>
            <a:r>
              <a:rPr lang="en-GB" sz="1100">
                <a:latin typeface="Arial" panose="020B0604020202020204" pitchFamily="34" charset="0"/>
                <a:cs typeface="Arial" panose="020B0604020202020204" pitchFamily="34" charset="0"/>
              </a:rPr>
              <a:t>and understand the </a:t>
            </a:r>
            <a:r>
              <a:rPr lang="en-GB" sz="1100" b="1">
                <a:solidFill>
                  <a:srgbClr val="000000"/>
                </a:solidFill>
                <a:latin typeface="Arial" panose="020B0604020202020204" pitchFamily="34" charset="0"/>
                <a:cs typeface="Arial" panose="020B0604020202020204" pitchFamily="34" charset="0"/>
              </a:rPr>
              <a:t>different roles arising </a:t>
            </a:r>
            <a:r>
              <a:rPr lang="en-GB" sz="1100">
                <a:latin typeface="Arial" panose="020B0604020202020204" pitchFamily="34" charset="0"/>
                <a:cs typeface="Arial" panose="020B0604020202020204" pitchFamily="34" charset="0"/>
              </a:rPr>
              <a:t>for the population of this century.</a:t>
            </a:r>
          </a:p>
          <a:p>
            <a:pPr algn="ctr"/>
            <a:endParaRPr lang="en-GB" sz="1100">
              <a:latin typeface="Arial" panose="020B0604020202020204" pitchFamily="34" charset="0"/>
              <a:cs typeface="Arial" panose="020B0604020202020204" pitchFamily="34" charset="0"/>
            </a:endParaRPr>
          </a:p>
          <a:p>
            <a:pPr algn="ctr"/>
            <a:r>
              <a:rPr lang="en-GB" sz="1100">
                <a:latin typeface="Arial" panose="020B0604020202020204" pitchFamily="34" charset="0"/>
                <a:cs typeface="Arial" panose="020B0604020202020204" pitchFamily="34" charset="0"/>
              </a:rPr>
              <a:t> Aimed at </a:t>
            </a:r>
            <a:r>
              <a:rPr lang="en-GB" sz="1100" b="1">
                <a:solidFill>
                  <a:srgbClr val="000000"/>
                </a:solidFill>
                <a:latin typeface="Arial" panose="020B0604020202020204" pitchFamily="34" charset="0"/>
                <a:cs typeface="Arial" panose="020B0604020202020204" pitchFamily="34" charset="0"/>
              </a:rPr>
              <a:t>all healthcare workers.</a:t>
            </a:r>
            <a:endParaRPr lang="en-GB"/>
          </a:p>
        </p:txBody>
      </p:sp>
      <p:pic>
        <p:nvPicPr>
          <p:cNvPr id="42" name="Imagen 41" descr="Icono&#10;&#10;Descripción generada automáticamente">
            <a:extLst>
              <a:ext uri="{FF2B5EF4-FFF2-40B4-BE49-F238E27FC236}">
                <a16:creationId xmlns:a16="http://schemas.microsoft.com/office/drawing/2014/main" id="{4E0688A2-12A3-01EE-F941-371AC7BD2461}"/>
              </a:ext>
            </a:extLst>
          </p:cNvPr>
          <p:cNvPicPr>
            <a:picLocks noChangeAspect="1"/>
          </p:cNvPicPr>
          <p:nvPr/>
        </p:nvPicPr>
        <p:blipFill rotWithShape="1">
          <a:blip r:embed="rId4">
            <a:extLst>
              <a:ext uri="{28A0092B-C50C-407E-A947-70E740481C1C}">
                <a14:useLocalDpi xmlns:a14="http://schemas.microsoft.com/office/drawing/2010/main" val="0"/>
              </a:ext>
            </a:extLst>
          </a:blip>
          <a:srcRect b="18370"/>
          <a:stretch/>
        </p:blipFill>
        <p:spPr>
          <a:xfrm>
            <a:off x="863173" y="2846680"/>
            <a:ext cx="498347" cy="406800"/>
          </a:xfrm>
          <a:prstGeom prst="rect">
            <a:avLst/>
          </a:prstGeom>
        </p:spPr>
      </p:pic>
      <p:sp>
        <p:nvSpPr>
          <p:cNvPr id="38" name="CuadroTexto 37">
            <a:extLst>
              <a:ext uri="{FF2B5EF4-FFF2-40B4-BE49-F238E27FC236}">
                <a16:creationId xmlns:a16="http://schemas.microsoft.com/office/drawing/2014/main" id="{17A7FECD-714F-667D-2F8B-C3DA9875F5A2}"/>
              </a:ext>
            </a:extLst>
          </p:cNvPr>
          <p:cNvSpPr txBox="1"/>
          <p:nvPr/>
        </p:nvSpPr>
        <p:spPr>
          <a:xfrm>
            <a:off x="3789067" y="3349191"/>
            <a:ext cx="1796400" cy="2939266"/>
          </a:xfrm>
          <a:prstGeom prst="rect">
            <a:avLst/>
          </a:prstGeom>
          <a:noFill/>
        </p:spPr>
        <p:txBody>
          <a:bodyPr wrap="square" rtlCol="0">
            <a:spAutoFit/>
          </a:bodyPr>
          <a:lstStyle/>
          <a:p>
            <a:pPr algn="ctr"/>
            <a:r>
              <a:rPr lang="en-GB" sz="1200" b="1">
                <a:solidFill>
                  <a:schemeClr val="accent4">
                    <a:lumMod val="50000"/>
                  </a:schemeClr>
                </a:solidFill>
                <a:latin typeface="Arial" panose="020B0604020202020204" pitchFamily="34" charset="0"/>
                <a:cs typeface="Arial" panose="020B0604020202020204" pitchFamily="34" charset="0"/>
              </a:rPr>
              <a:t>Service Design for Digital Healthcare </a:t>
            </a:r>
            <a:r>
              <a:rPr lang="en-GB" sz="1200" b="1">
                <a:solidFill>
                  <a:srgbClr val="7F6000"/>
                </a:solidFill>
                <a:latin typeface="Arial" panose="020B0604020202020204" pitchFamily="34" charset="0"/>
                <a:cs typeface="Arial" panose="020B0604020202020204" pitchFamily="34" charset="0"/>
              </a:rPr>
              <a:t>Transformation</a:t>
            </a:r>
          </a:p>
          <a:p>
            <a:pPr algn="ctr"/>
            <a:endParaRPr lang="en-GB" sz="1100" b="1" u="sng">
              <a:solidFill>
                <a:schemeClr val="tx1"/>
              </a:solidFill>
              <a:latin typeface="Arial" panose="020B0604020202020204" pitchFamily="34" charset="0"/>
              <a:cs typeface="Arial" panose="020B0604020202020204" pitchFamily="34" charset="0"/>
            </a:endParaRPr>
          </a:p>
          <a:p>
            <a:pPr algn="ctr"/>
            <a:r>
              <a:rPr lang="en-GB" sz="1100">
                <a:latin typeface="Arial" panose="020B0604020202020204" pitchFamily="34" charset="0"/>
                <a:cs typeface="Arial" panose="020B0604020202020204" pitchFamily="34" charset="0"/>
              </a:rPr>
              <a:t>Through this course led by </a:t>
            </a:r>
            <a:r>
              <a:rPr lang="en-GB" sz="1100" b="1">
                <a:solidFill>
                  <a:srgbClr val="000000"/>
                </a:solidFill>
                <a:latin typeface="Arial" panose="020B0604020202020204" pitchFamily="34" charset="0"/>
                <a:cs typeface="Arial" panose="020B0604020202020204" pitchFamily="34" charset="0"/>
              </a:rPr>
              <a:t>TUDelft, </a:t>
            </a:r>
            <a:r>
              <a:rPr lang="en-GB" sz="1100">
                <a:latin typeface="Arial" panose="020B0604020202020204" pitchFamily="34" charset="0"/>
                <a:cs typeface="Arial" panose="020B0604020202020204" pitchFamily="34" charset="0"/>
              </a:rPr>
              <a:t>users can get introduced to </a:t>
            </a:r>
            <a:r>
              <a:rPr lang="en-GB" sz="1100" b="1">
                <a:solidFill>
                  <a:srgbClr val="000000"/>
                </a:solidFill>
                <a:latin typeface="Arial" panose="020B0604020202020204" pitchFamily="34" charset="0"/>
                <a:cs typeface="Arial" panose="020B0604020202020204" pitchFamily="34" charset="0"/>
              </a:rPr>
              <a:t>design</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thinking</a:t>
            </a:r>
            <a:r>
              <a:rPr lang="en-GB" sz="1100">
                <a:latin typeface="Arial" panose="020B0604020202020204" pitchFamily="34" charset="0"/>
                <a:cs typeface="Arial" panose="020B0604020202020204" pitchFamily="34" charset="0"/>
              </a:rPr>
              <a:t> and the application it has to </a:t>
            </a:r>
            <a:r>
              <a:rPr lang="en-GB" sz="1100" b="1">
                <a:solidFill>
                  <a:srgbClr val="000000"/>
                </a:solidFill>
                <a:latin typeface="Arial" panose="020B0604020202020204" pitchFamily="34" charset="0"/>
                <a:cs typeface="Arial" panose="020B0604020202020204" pitchFamily="34" charset="0"/>
              </a:rPr>
              <a:t>digital</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health</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innovation</a:t>
            </a:r>
            <a:r>
              <a:rPr lang="en-GB" sz="1100">
                <a:latin typeface="Arial" panose="020B0604020202020204" pitchFamily="34" charset="0"/>
                <a:cs typeface="Arial" panose="020B0604020202020204" pitchFamily="34" charset="0"/>
              </a:rPr>
              <a:t>. </a:t>
            </a:r>
          </a:p>
          <a:p>
            <a:pPr algn="ctr"/>
            <a:endParaRPr lang="en-GB" sz="1100">
              <a:latin typeface="Arial" panose="020B0604020202020204" pitchFamily="34" charset="0"/>
              <a:cs typeface="Arial" panose="020B0604020202020204" pitchFamily="34" charset="0"/>
            </a:endParaRPr>
          </a:p>
          <a:p>
            <a:pPr algn="ctr"/>
            <a:r>
              <a:rPr lang="en-GB" sz="1100">
                <a:latin typeface="Arial" panose="020B0604020202020204" pitchFamily="34" charset="0"/>
                <a:cs typeface="Arial" panose="020B0604020202020204" pitchFamily="34" charset="0"/>
              </a:rPr>
              <a:t>Aimed at </a:t>
            </a:r>
            <a:r>
              <a:rPr lang="en-GB" sz="1100" b="1">
                <a:solidFill>
                  <a:srgbClr val="000000"/>
                </a:solidFill>
                <a:latin typeface="Arial" panose="020B0604020202020204" pitchFamily="34" charset="0"/>
                <a:cs typeface="Arial" panose="020B0604020202020204" pitchFamily="34" charset="0"/>
              </a:rPr>
              <a:t>healthcare workers familiar with digital health innovation. </a:t>
            </a:r>
          </a:p>
        </p:txBody>
      </p:sp>
      <p:pic>
        <p:nvPicPr>
          <p:cNvPr id="44" name="Imagen 43" descr="Un dibujo de una persona&#10;&#10;Descripción generada automáticamente con confianza media">
            <a:extLst>
              <a:ext uri="{FF2B5EF4-FFF2-40B4-BE49-F238E27FC236}">
                <a16:creationId xmlns:a16="http://schemas.microsoft.com/office/drawing/2014/main" id="{0E0B2ACC-17C1-F4D7-BD43-E1B47E8AE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225" y="2846680"/>
            <a:ext cx="406800" cy="406800"/>
          </a:xfrm>
          <a:prstGeom prst="rect">
            <a:avLst/>
          </a:prstGeom>
        </p:spPr>
      </p:pic>
      <p:sp>
        <p:nvSpPr>
          <p:cNvPr id="37" name="CuadroTexto 36">
            <a:extLst>
              <a:ext uri="{FF2B5EF4-FFF2-40B4-BE49-F238E27FC236}">
                <a16:creationId xmlns:a16="http://schemas.microsoft.com/office/drawing/2014/main" id="{057E4585-9E0F-441A-8252-BD24B2C54668}"/>
              </a:ext>
            </a:extLst>
          </p:cNvPr>
          <p:cNvSpPr txBox="1"/>
          <p:nvPr/>
        </p:nvSpPr>
        <p:spPr>
          <a:xfrm>
            <a:off x="1971801" y="3349191"/>
            <a:ext cx="1794780" cy="3524042"/>
          </a:xfrm>
          <a:prstGeom prst="rect">
            <a:avLst/>
          </a:prstGeom>
          <a:noFill/>
        </p:spPr>
        <p:txBody>
          <a:bodyPr wrap="square" rtlCol="0">
            <a:spAutoFit/>
          </a:bodyPr>
          <a:lstStyle/>
          <a:p>
            <a:pPr algn="ctr"/>
            <a:r>
              <a:rPr lang="en-GB" sz="1200" b="1">
                <a:solidFill>
                  <a:schemeClr val="accent2">
                    <a:lumMod val="50000"/>
                  </a:schemeClr>
                </a:solidFill>
                <a:latin typeface="Arial" panose="020B0604020202020204" pitchFamily="34" charset="0"/>
                <a:cs typeface="Arial" panose="020B0604020202020204" pitchFamily="34" charset="0"/>
              </a:rPr>
              <a:t>Technologies for Digital Healthcare Transformation</a:t>
            </a:r>
            <a:endParaRPr lang="en-GB" sz="1200" b="1">
              <a:solidFill>
                <a:schemeClr val="tx1"/>
              </a:solidFill>
              <a:latin typeface="Arial" panose="020B0604020202020204" pitchFamily="34" charset="0"/>
              <a:cs typeface="Arial" panose="020B0604020202020204" pitchFamily="34" charset="0"/>
            </a:endParaRPr>
          </a:p>
          <a:p>
            <a:pPr algn="ctr"/>
            <a:endParaRPr lang="en-GB" sz="1100">
              <a:latin typeface="Arial" panose="020B0604020202020204" pitchFamily="34" charset="0"/>
              <a:cs typeface="Arial" panose="020B0604020202020204" pitchFamily="34" charset="0"/>
            </a:endParaRPr>
          </a:p>
          <a:p>
            <a:pPr algn="ctr"/>
            <a:r>
              <a:rPr lang="en-GB" sz="1100">
                <a:latin typeface="Arial" panose="020B0604020202020204" pitchFamily="34" charset="0"/>
                <a:cs typeface="Arial" panose="020B0604020202020204" pitchFamily="34" charset="0"/>
              </a:rPr>
              <a:t>Users can get equipped with </a:t>
            </a:r>
            <a:r>
              <a:rPr lang="en-GB" sz="1100" b="1">
                <a:solidFill>
                  <a:srgbClr val="000000"/>
                </a:solidFill>
                <a:latin typeface="Arial" panose="020B0604020202020204" pitchFamily="34" charset="0"/>
                <a:cs typeface="Arial" panose="020B0604020202020204" pitchFamily="34" charset="0"/>
              </a:rPr>
              <a:t>knowledge and competencies on how to engage in Digital Healthcare Transformation </a:t>
            </a:r>
            <a:r>
              <a:rPr lang="en-GB" sz="1100">
                <a:latin typeface="Arial" panose="020B0604020202020204" pitchFamily="34" charset="0"/>
                <a:cs typeface="Arial" panose="020B0604020202020204" pitchFamily="34" charset="0"/>
              </a:rPr>
              <a:t>activities within the </a:t>
            </a:r>
            <a:r>
              <a:rPr lang="en-GB" sz="1100" b="1">
                <a:solidFill>
                  <a:srgbClr val="000000"/>
                </a:solidFill>
                <a:latin typeface="Arial" panose="020B0604020202020204" pitchFamily="34" charset="0"/>
                <a:cs typeface="Arial" panose="020B0604020202020204" pitchFamily="34" charset="0"/>
              </a:rPr>
              <a:t>clinical</a:t>
            </a:r>
            <a:r>
              <a:rPr lang="en-GB" sz="1100">
                <a:latin typeface="Arial" panose="020B0604020202020204" pitchFamily="34"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workplace</a:t>
            </a:r>
            <a:r>
              <a:rPr lang="en-GB" sz="1100">
                <a:latin typeface="Arial" panose="020B0604020202020204" pitchFamily="34" charset="0"/>
                <a:cs typeface="Arial" panose="020B0604020202020204" pitchFamily="34" charset="0"/>
              </a:rPr>
              <a:t>; identifying </a:t>
            </a:r>
            <a:r>
              <a:rPr lang="en-GB" sz="1100" b="1">
                <a:solidFill>
                  <a:srgbClr val="000000"/>
                </a:solidFill>
                <a:latin typeface="Arial" panose="020B0604020202020204" pitchFamily="34" charset="0"/>
                <a:cs typeface="Arial" panose="020B0604020202020204" pitchFamily="34" charset="0"/>
              </a:rPr>
              <a:t>catalyst factors, barriers, challenges, and opportunities </a:t>
            </a:r>
            <a:r>
              <a:rPr lang="en-GB" sz="1100">
                <a:latin typeface="Arial" panose="020B0604020202020204" pitchFamily="34" charset="0"/>
                <a:cs typeface="Arial" panose="020B0604020202020204" pitchFamily="34" charset="0"/>
              </a:rPr>
              <a:t>related to medical technologies. </a:t>
            </a:r>
          </a:p>
          <a:p>
            <a:pPr algn="ctr"/>
            <a:endParaRPr lang="en-GB" sz="1100">
              <a:latin typeface="Arial" panose="020B0604020202020204" pitchFamily="34" charset="0"/>
              <a:cs typeface="Arial" panose="020B0604020202020204" pitchFamily="34" charset="0"/>
            </a:endParaRPr>
          </a:p>
          <a:p>
            <a:pPr algn="ctr"/>
            <a:r>
              <a:rPr lang="en-GB" sz="1100">
                <a:latin typeface="Arial" panose="020B0604020202020204" pitchFamily="34" charset="0"/>
                <a:cs typeface="Arial" panose="020B0604020202020204" pitchFamily="34" charset="0"/>
              </a:rPr>
              <a:t>Aimed at </a:t>
            </a:r>
            <a:r>
              <a:rPr lang="en-GB" sz="1100" b="1">
                <a:solidFill>
                  <a:srgbClr val="000000"/>
                </a:solidFill>
                <a:latin typeface="Arial" panose="020B0604020202020204" pitchFamily="34" charset="0"/>
                <a:cs typeface="Arial" panose="020B0604020202020204" pitchFamily="34" charset="0"/>
              </a:rPr>
              <a:t>all healthcare workers.</a:t>
            </a:r>
            <a:endParaRPr lang="en-GB"/>
          </a:p>
        </p:txBody>
      </p:sp>
      <p:pic>
        <p:nvPicPr>
          <p:cNvPr id="46" name="Imagen 45" descr="Icono&#10;&#10;Descripción generada automáticamente">
            <a:extLst>
              <a:ext uri="{FF2B5EF4-FFF2-40B4-BE49-F238E27FC236}">
                <a16:creationId xmlns:a16="http://schemas.microsoft.com/office/drawing/2014/main" id="{BC3F8B3C-F308-B244-7E36-74ADFCED0B06}"/>
              </a:ext>
            </a:extLst>
          </p:cNvPr>
          <p:cNvPicPr>
            <a:picLocks noChangeAspect="1"/>
          </p:cNvPicPr>
          <p:nvPr/>
        </p:nvPicPr>
        <p:blipFill rotWithShape="1">
          <a:blip r:embed="rId6">
            <a:extLst>
              <a:ext uri="{28A0092B-C50C-407E-A947-70E740481C1C}">
                <a14:useLocalDpi xmlns:a14="http://schemas.microsoft.com/office/drawing/2010/main" val="0"/>
              </a:ext>
            </a:extLst>
          </a:blip>
          <a:srcRect t="6131" b="6627"/>
          <a:stretch/>
        </p:blipFill>
        <p:spPr>
          <a:xfrm>
            <a:off x="2665791" y="2846680"/>
            <a:ext cx="466294" cy="406800"/>
          </a:xfrm>
          <a:prstGeom prst="rect">
            <a:avLst/>
          </a:prstGeom>
        </p:spPr>
      </p:pic>
      <p:cxnSp>
        <p:nvCxnSpPr>
          <p:cNvPr id="49" name="Straight Connector 399 - 2 - 1">
            <a:extLst>
              <a:ext uri="{FF2B5EF4-FFF2-40B4-BE49-F238E27FC236}">
                <a16:creationId xmlns:a16="http://schemas.microsoft.com/office/drawing/2014/main" id="{10F6FE96-65B0-FBE3-B673-729BF98E8537}"/>
              </a:ext>
            </a:extLst>
          </p:cNvPr>
          <p:cNvCxnSpPr>
            <a:cxnSpLocks/>
          </p:cNvCxnSpPr>
          <p:nvPr/>
        </p:nvCxnSpPr>
        <p:spPr>
          <a:xfrm>
            <a:off x="3787033" y="2859152"/>
            <a:ext cx="10494" cy="407138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1" name="Straight Connector 399 - 2 - 2">
            <a:extLst>
              <a:ext uri="{FF2B5EF4-FFF2-40B4-BE49-F238E27FC236}">
                <a16:creationId xmlns:a16="http://schemas.microsoft.com/office/drawing/2014/main" id="{3CC39CD7-87F1-8EA5-4F79-2CFB554C68CD}"/>
              </a:ext>
            </a:extLst>
          </p:cNvPr>
          <p:cNvCxnSpPr>
            <a:cxnSpLocks/>
          </p:cNvCxnSpPr>
          <p:nvPr/>
        </p:nvCxnSpPr>
        <p:spPr>
          <a:xfrm>
            <a:off x="7457934" y="2798345"/>
            <a:ext cx="10494" cy="407138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6" name="Straight Connector 399 - 2 - 1">
            <a:extLst>
              <a:ext uri="{FF2B5EF4-FFF2-40B4-BE49-F238E27FC236}">
                <a16:creationId xmlns:a16="http://schemas.microsoft.com/office/drawing/2014/main" id="{91373A54-52D1-6738-6A98-51E7A712C3A2}"/>
              </a:ext>
            </a:extLst>
          </p:cNvPr>
          <p:cNvCxnSpPr>
            <a:cxnSpLocks/>
          </p:cNvCxnSpPr>
          <p:nvPr/>
        </p:nvCxnSpPr>
        <p:spPr>
          <a:xfrm>
            <a:off x="1971801" y="2859152"/>
            <a:ext cx="10494" cy="407138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sp>
        <p:nvSpPr>
          <p:cNvPr id="53" name="Rectángulo: esquinas redondeadas 38">
            <a:extLst>
              <a:ext uri="{FF2B5EF4-FFF2-40B4-BE49-F238E27FC236}">
                <a16:creationId xmlns:a16="http://schemas.microsoft.com/office/drawing/2014/main" id="{9635EA2D-2040-9E95-C6A8-66264EBC2321}"/>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eitHealth Digital Health Transformation Academy (2</a:t>
            </a:r>
            <a:r>
              <a:rPr kumimoji="0" lang="en-GB" sz="1250" b="1" i="0" u="none" strike="noStrike" kern="1200" cap="none" spc="0" normalizeH="0" baseline="0" noProof="0">
                <a:ln>
                  <a:noFill/>
                </a:ln>
                <a:solidFill>
                  <a:srgbClr val="000000"/>
                </a:solidFill>
                <a:effectLst/>
                <a:uLnTx/>
                <a:uFillTx/>
                <a:latin typeface="Arial"/>
                <a:ea typeface="+mn-ea"/>
                <a:cs typeface="+mn-cs"/>
              </a:rPr>
              <a:t>/3)        </a:t>
            </a:r>
          </a:p>
        </p:txBody>
      </p:sp>
      <p:grpSp>
        <p:nvGrpSpPr>
          <p:cNvPr id="55" name="Grupo 54">
            <a:extLst>
              <a:ext uri="{FF2B5EF4-FFF2-40B4-BE49-F238E27FC236}">
                <a16:creationId xmlns:a16="http://schemas.microsoft.com/office/drawing/2014/main" id="{626D6B34-8366-081E-1116-78E29F776841}"/>
              </a:ext>
            </a:extLst>
          </p:cNvPr>
          <p:cNvGrpSpPr/>
          <p:nvPr/>
        </p:nvGrpSpPr>
        <p:grpSpPr>
          <a:xfrm>
            <a:off x="6331133" y="1303707"/>
            <a:ext cx="1106210" cy="430806"/>
            <a:chOff x="6331133" y="1296382"/>
            <a:chExt cx="1106210" cy="430806"/>
          </a:xfrm>
        </p:grpSpPr>
        <p:sp>
          <p:nvSpPr>
            <p:cNvPr id="57" name="Rectángulo: esquinas redondeadas 38">
              <a:extLst>
                <a:ext uri="{FF2B5EF4-FFF2-40B4-BE49-F238E27FC236}">
                  <a16:creationId xmlns:a16="http://schemas.microsoft.com/office/drawing/2014/main" id="{4E9F4626-D301-235A-4546-D5082ED591C8}"/>
                </a:ext>
              </a:extLst>
            </p:cNvPr>
            <p:cNvSpPr/>
            <p:nvPr/>
          </p:nvSpPr>
          <p:spPr>
            <a:xfrm>
              <a:off x="6331133"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417;p5" descr="{&quot;Key&quot;:&quot;POWER_USER_SHAPE_ICON&quot;,&quot;Value&quot;:&quot;POWER_USER_SHAPE_ICON_STYLE_1&quot;}">
              <a:extLst>
                <a:ext uri="{FF2B5EF4-FFF2-40B4-BE49-F238E27FC236}">
                  <a16:creationId xmlns:a16="http://schemas.microsoft.com/office/drawing/2014/main" id="{E793576A-3F63-6898-85D8-625090E03DC4}"/>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59" name="Grupo 58">
              <a:extLst>
                <a:ext uri="{FF2B5EF4-FFF2-40B4-BE49-F238E27FC236}">
                  <a16:creationId xmlns:a16="http://schemas.microsoft.com/office/drawing/2014/main" id="{1ACF0A24-D2C1-7972-7AC5-69ADD66136A5}"/>
                </a:ext>
              </a:extLst>
            </p:cNvPr>
            <p:cNvGrpSpPr/>
            <p:nvPr/>
          </p:nvGrpSpPr>
          <p:grpSpPr>
            <a:xfrm>
              <a:off x="7069790" y="1358484"/>
              <a:ext cx="238968" cy="306602"/>
              <a:chOff x="7069790" y="1349732"/>
              <a:chExt cx="238968" cy="306602"/>
            </a:xfrm>
            <a:solidFill>
              <a:srgbClr val="C8DBDE"/>
            </a:solidFill>
          </p:grpSpPr>
          <p:sp>
            <p:nvSpPr>
              <p:cNvPr id="63" name="Google Shape;411;p5">
                <a:extLst>
                  <a:ext uri="{FF2B5EF4-FFF2-40B4-BE49-F238E27FC236}">
                    <a16:creationId xmlns:a16="http://schemas.microsoft.com/office/drawing/2014/main" id="{D4D9CEF4-06B0-38DC-226F-20284ED7E595}"/>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4" name="Google Shape;412;p5">
                <a:extLst>
                  <a:ext uri="{FF2B5EF4-FFF2-40B4-BE49-F238E27FC236}">
                    <a16:creationId xmlns:a16="http://schemas.microsoft.com/office/drawing/2014/main" id="{EEA9FFD4-D111-D1C3-7F20-E369C992A4AC}"/>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5" name="Google Shape;413;p5">
                <a:extLst>
                  <a:ext uri="{FF2B5EF4-FFF2-40B4-BE49-F238E27FC236}">
                    <a16:creationId xmlns:a16="http://schemas.microsoft.com/office/drawing/2014/main" id="{572B113D-2124-D1B3-C5E6-21BB3B0947FA}"/>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6" name="Google Shape;414;p5">
                <a:extLst>
                  <a:ext uri="{FF2B5EF4-FFF2-40B4-BE49-F238E27FC236}">
                    <a16:creationId xmlns:a16="http://schemas.microsoft.com/office/drawing/2014/main" id="{D40E824E-AEA5-2FBE-B9B5-95FCEC4688C8}"/>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7" name="Google Shape;415;p5">
                <a:extLst>
                  <a:ext uri="{FF2B5EF4-FFF2-40B4-BE49-F238E27FC236}">
                    <a16:creationId xmlns:a16="http://schemas.microsoft.com/office/drawing/2014/main" id="{70228434-734A-D3C6-67D3-96AB13E73497}"/>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60" name="Grupo 59">
              <a:extLst>
                <a:ext uri="{FF2B5EF4-FFF2-40B4-BE49-F238E27FC236}">
                  <a16:creationId xmlns:a16="http://schemas.microsoft.com/office/drawing/2014/main" id="{2373F133-DE4B-9B0C-D179-E15F495A8009}"/>
                </a:ext>
              </a:extLst>
            </p:cNvPr>
            <p:cNvGrpSpPr/>
            <p:nvPr/>
          </p:nvGrpSpPr>
          <p:grpSpPr>
            <a:xfrm>
              <a:off x="6771952" y="1369386"/>
              <a:ext cx="238968" cy="284798"/>
              <a:chOff x="6771952" y="1360634"/>
              <a:chExt cx="238968" cy="284798"/>
            </a:xfrm>
          </p:grpSpPr>
          <p:sp>
            <p:nvSpPr>
              <p:cNvPr id="61" name="Google Shape;408;p5">
                <a:extLst>
                  <a:ext uri="{FF2B5EF4-FFF2-40B4-BE49-F238E27FC236}">
                    <a16:creationId xmlns:a16="http://schemas.microsoft.com/office/drawing/2014/main" id="{34BF2FBB-F5A2-A98E-E378-CB2227C0075A}"/>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2" name="Google Shape;409;p5">
                <a:extLst>
                  <a:ext uri="{FF2B5EF4-FFF2-40B4-BE49-F238E27FC236}">
                    <a16:creationId xmlns:a16="http://schemas.microsoft.com/office/drawing/2014/main" id="{7507FBCF-8DD9-2747-4F46-302DDDE65AD3}"/>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sp>
        <p:nvSpPr>
          <p:cNvPr id="68" name="Elipse 67">
            <a:extLst>
              <a:ext uri="{FF2B5EF4-FFF2-40B4-BE49-F238E27FC236}">
                <a16:creationId xmlns:a16="http://schemas.microsoft.com/office/drawing/2014/main" id="{89D79BC5-BF1B-D9A3-CA4B-E3742755C56C}"/>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8</a:t>
            </a:r>
          </a:p>
        </p:txBody>
      </p:sp>
      <p:sp>
        <p:nvSpPr>
          <p:cNvPr id="2" name="Título 78">
            <a:extLst>
              <a:ext uri="{FF2B5EF4-FFF2-40B4-BE49-F238E27FC236}">
                <a16:creationId xmlns:a16="http://schemas.microsoft.com/office/drawing/2014/main" id="{BE09A332-9142-C55D-6643-4ACFE52CA38E}"/>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5" name="Slide Number Placeholder 4">
            <a:extLst>
              <a:ext uri="{FF2B5EF4-FFF2-40B4-BE49-F238E27FC236}">
                <a16:creationId xmlns:a16="http://schemas.microsoft.com/office/drawing/2014/main" id="{BAD573CA-FD67-6E90-4FAB-912CC69647D9}"/>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37</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422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training and certification initiative (III)</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F5A06BCE-44A5-35C6-85F6-CC658A8A43A2}"/>
              </a:ext>
            </a:extLst>
          </p:cNvPr>
          <p:cNvGrpSpPr/>
          <p:nvPr/>
        </p:nvGrpSpPr>
        <p:grpSpPr>
          <a:xfrm>
            <a:off x="154988" y="2031856"/>
            <a:ext cx="7272000" cy="7729201"/>
            <a:chOff x="861864" y="3105904"/>
            <a:chExt cx="6318132" cy="6543241"/>
          </a:xfrm>
        </p:grpSpPr>
        <p:sp>
          <p:nvSpPr>
            <p:cNvPr id="9" name="Rectángulo 8">
              <a:extLst>
                <a:ext uri="{FF2B5EF4-FFF2-40B4-BE49-F238E27FC236}">
                  <a16:creationId xmlns:a16="http://schemas.microsoft.com/office/drawing/2014/main" id="{5D66BA4B-27B0-7D49-0B53-2B13250F62B1}"/>
                </a:ext>
              </a:extLst>
            </p:cNvPr>
            <p:cNvSpPr/>
            <p:nvPr/>
          </p:nvSpPr>
          <p:spPr>
            <a:xfrm>
              <a:off x="861864" y="3105905"/>
              <a:ext cx="6318132" cy="6543240"/>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29">
              <a:extLst>
                <a:ext uri="{FF2B5EF4-FFF2-40B4-BE49-F238E27FC236}">
                  <a16:creationId xmlns:a16="http://schemas.microsoft.com/office/drawing/2014/main" id="{2D1E1DCA-2619-1326-6CDF-66FF346CA640}"/>
                </a:ext>
              </a:extLst>
            </p:cNvPr>
            <p:cNvSpPr/>
            <p:nvPr/>
          </p:nvSpPr>
          <p:spPr>
            <a:xfrm>
              <a:off x="861864" y="3105904"/>
              <a:ext cx="6318132" cy="6542571"/>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Amongst the benefits of getting involved in this academy, the following are indicated: </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Achieving new skills: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being able to become an active transformer through on-hands learning.</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Expert knowledge: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benefiting from content developed by hospitals with the highest level of expertise in Europe.</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Tailored content: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possibility of customising the learning content and create a plan that suits your background and needs.</a:t>
              </a: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Networking: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possibility of joining a European community of healthcare professionals and access the EIT Health Alumni Network.</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All courses are </a:t>
              </a:r>
              <a:r>
                <a:rPr lang="en-GB" sz="1100" b="1">
                  <a:solidFill>
                    <a:srgbClr val="000000"/>
                  </a:solidFill>
                  <a:latin typeface="Arial" panose="020B0604020202020204" pitchFamily="34" charset="0"/>
                  <a:cs typeface="Arial" panose="020B0604020202020204" pitchFamily="34" charset="0"/>
                </a:rPr>
                <a:t>open for all healthcare workers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from </a:t>
              </a:r>
              <a:r>
                <a:rPr lang="en-GB" sz="1100" b="1">
                  <a:solidFill>
                    <a:srgbClr val="000000"/>
                  </a:solidFill>
                  <a:latin typeface="Arial" panose="020B0604020202020204" pitchFamily="34" charset="0"/>
                  <a:cs typeface="Arial" panose="020B0604020202020204" pitchFamily="34" charset="0"/>
                </a:rPr>
                <a:t>different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backgrounds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However, users should bear in mind that </a:t>
              </a:r>
              <a:r>
                <a:rPr lang="en-GB" sz="1100" b="1">
                  <a:solidFill>
                    <a:srgbClr val="000000"/>
                  </a:solidFill>
                  <a:latin typeface="Arial" panose="020B0604020202020204" pitchFamily="34" charset="0"/>
                  <a:cs typeface="Arial" panose="020B0604020202020204" pitchFamily="34" charset="0"/>
                </a:rPr>
                <a:t>some courses target specific audiences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who might find the content of more interest.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Users that complete the courses can receive a </a:t>
              </a:r>
              <a:r>
                <a:rPr lang="en-GB" sz="1100" b="1">
                  <a:solidFill>
                    <a:srgbClr val="000000"/>
                  </a:solidFill>
                  <a:latin typeface="Arial" panose="020B0604020202020204" pitchFamily="34" charset="0"/>
                  <a:cs typeface="Arial" panose="020B0604020202020204" pitchFamily="34" charset="0"/>
                </a:rPr>
                <a:t>European Certification by eitHealth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which can credit their </a:t>
              </a:r>
              <a:r>
                <a:rPr lang="en-GB" sz="1100" b="1">
                  <a:solidFill>
                    <a:srgbClr val="000000"/>
                  </a:solidFill>
                  <a:latin typeface="Arial" panose="020B0604020202020204" pitchFamily="34" charset="0"/>
                  <a:cs typeface="Arial" panose="020B0604020202020204" pitchFamily="34" charset="0"/>
                </a:rPr>
                <a:t>proficiency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the module in question. </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complete </a:t>
              </a:r>
              <a:r>
                <a:rPr lang="en-GB" sz="1100" b="1">
                  <a:solidFill>
                    <a:srgbClr val="000000"/>
                  </a:solidFill>
                  <a:latin typeface="Arial" panose="020B0604020202020204" pitchFamily="34" charset="0"/>
                  <a:cs typeface="Arial" panose="020B0604020202020204" pitchFamily="34" charset="0"/>
                </a:rPr>
                <a:t>learning path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followed in the use of the digital Academy is the following:</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7" name="Grupo 36">
            <a:extLst>
              <a:ext uri="{FF2B5EF4-FFF2-40B4-BE49-F238E27FC236}">
                <a16:creationId xmlns:a16="http://schemas.microsoft.com/office/drawing/2014/main" id="{C488F78B-8887-5A96-A807-2FB6A8ACCDB2}"/>
              </a:ext>
            </a:extLst>
          </p:cNvPr>
          <p:cNvGrpSpPr/>
          <p:nvPr/>
        </p:nvGrpSpPr>
        <p:grpSpPr>
          <a:xfrm>
            <a:off x="172412" y="5427431"/>
            <a:ext cx="7206009" cy="1050690"/>
            <a:chOff x="167914" y="6875495"/>
            <a:chExt cx="7206009" cy="1050690"/>
          </a:xfrm>
        </p:grpSpPr>
        <p:sp>
          <p:nvSpPr>
            <p:cNvPr id="11" name="Forma libre: forma 10">
              <a:extLst>
                <a:ext uri="{FF2B5EF4-FFF2-40B4-BE49-F238E27FC236}">
                  <a16:creationId xmlns:a16="http://schemas.microsoft.com/office/drawing/2014/main" id="{9690EB18-7248-C130-30CC-AE9D9875329C}"/>
                </a:ext>
              </a:extLst>
            </p:cNvPr>
            <p:cNvSpPr/>
            <p:nvPr/>
          </p:nvSpPr>
          <p:spPr>
            <a:xfrm>
              <a:off x="167914" y="7187701"/>
              <a:ext cx="7206009" cy="465608"/>
            </a:xfrm>
            <a:custGeom>
              <a:avLst/>
              <a:gdLst>
                <a:gd name="connsiteX0" fmla="*/ 0 w 7169059"/>
                <a:gd name="connsiteY0" fmla="*/ 321720 h 465608"/>
                <a:gd name="connsiteX1" fmla="*/ 947451 w 7169059"/>
                <a:gd name="connsiteY1" fmla="*/ 2231 h 465608"/>
                <a:gd name="connsiteX2" fmla="*/ 1619480 w 7169059"/>
                <a:gd name="connsiteY2" fmla="*/ 464939 h 465608"/>
                <a:gd name="connsiteX3" fmla="*/ 3481330 w 7169059"/>
                <a:gd name="connsiteY3" fmla="*/ 112399 h 465608"/>
                <a:gd name="connsiteX4" fmla="*/ 4847422 w 7169059"/>
                <a:gd name="connsiteY4" fmla="*/ 431889 h 465608"/>
                <a:gd name="connsiteX5" fmla="*/ 6951644 w 7169059"/>
                <a:gd name="connsiteY5" fmla="*/ 123416 h 465608"/>
                <a:gd name="connsiteX6" fmla="*/ 6995711 w 7169059"/>
                <a:gd name="connsiteY6" fmla="*/ 123416 h 46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9059" h="465608">
                  <a:moveTo>
                    <a:pt x="0" y="321720"/>
                  </a:moveTo>
                  <a:cubicBezTo>
                    <a:pt x="338769" y="150040"/>
                    <a:pt x="677538" y="-21639"/>
                    <a:pt x="947451" y="2231"/>
                  </a:cubicBezTo>
                  <a:cubicBezTo>
                    <a:pt x="1217364" y="26101"/>
                    <a:pt x="1197167" y="446578"/>
                    <a:pt x="1619480" y="464939"/>
                  </a:cubicBezTo>
                  <a:cubicBezTo>
                    <a:pt x="2041793" y="483300"/>
                    <a:pt x="2943340" y="117907"/>
                    <a:pt x="3481330" y="112399"/>
                  </a:cubicBezTo>
                  <a:cubicBezTo>
                    <a:pt x="4019320" y="106891"/>
                    <a:pt x="4269036" y="430053"/>
                    <a:pt x="4847422" y="431889"/>
                  </a:cubicBezTo>
                  <a:cubicBezTo>
                    <a:pt x="5425808" y="433725"/>
                    <a:pt x="6593596" y="174828"/>
                    <a:pt x="6951644" y="123416"/>
                  </a:cubicBezTo>
                  <a:cubicBezTo>
                    <a:pt x="7309692" y="72004"/>
                    <a:pt x="7152701" y="97710"/>
                    <a:pt x="6995711" y="123416"/>
                  </a:cubicBezTo>
                </a:path>
              </a:pathLst>
            </a:custGeom>
            <a:no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nvGrpSpPr>
            <p:cNvPr id="33" name="Grupo 32">
              <a:extLst>
                <a:ext uri="{FF2B5EF4-FFF2-40B4-BE49-F238E27FC236}">
                  <a16:creationId xmlns:a16="http://schemas.microsoft.com/office/drawing/2014/main" id="{A4C48724-898F-693E-8CE4-C662A068A83F}"/>
                </a:ext>
              </a:extLst>
            </p:cNvPr>
            <p:cNvGrpSpPr/>
            <p:nvPr/>
          </p:nvGrpSpPr>
          <p:grpSpPr>
            <a:xfrm>
              <a:off x="297061" y="6879141"/>
              <a:ext cx="1689171" cy="1043399"/>
              <a:chOff x="170061" y="6875972"/>
              <a:chExt cx="1689171" cy="1043399"/>
            </a:xfrm>
          </p:grpSpPr>
          <p:sp>
            <p:nvSpPr>
              <p:cNvPr id="25" name="Rectángulo: esquinas redondeadas 24">
                <a:extLst>
                  <a:ext uri="{FF2B5EF4-FFF2-40B4-BE49-F238E27FC236}">
                    <a16:creationId xmlns:a16="http://schemas.microsoft.com/office/drawing/2014/main" id="{F6D7B0C2-1B45-EDE4-2CD1-B29BFF16901D}"/>
                  </a:ext>
                </a:extLst>
              </p:cNvPr>
              <p:cNvSpPr/>
              <p:nvPr/>
            </p:nvSpPr>
            <p:spPr>
              <a:xfrm>
                <a:off x="170061" y="7030371"/>
                <a:ext cx="1689171" cy="889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solidFill>
                      <a:schemeClr val="tx1"/>
                    </a:solidFill>
                    <a:latin typeface="Arial" panose="020B0604020202020204" pitchFamily="34" charset="0"/>
                    <a:cs typeface="Arial" panose="020B0604020202020204" pitchFamily="34" charset="0"/>
                  </a:rPr>
                  <a:t>Intro to challenges and opportunities of Digital Transformation in healthcare (3 hours)</a:t>
                </a:r>
              </a:p>
            </p:txBody>
          </p:sp>
          <p:sp>
            <p:nvSpPr>
              <p:cNvPr id="26" name="Rectángulo: esquinas redondeadas 25">
                <a:extLst>
                  <a:ext uri="{FF2B5EF4-FFF2-40B4-BE49-F238E27FC236}">
                    <a16:creationId xmlns:a16="http://schemas.microsoft.com/office/drawing/2014/main" id="{E186822E-63AE-95CE-2A5C-202D8EAD8AAA}"/>
                  </a:ext>
                </a:extLst>
              </p:cNvPr>
              <p:cNvSpPr/>
              <p:nvPr/>
            </p:nvSpPr>
            <p:spPr>
              <a:xfrm>
                <a:off x="350651" y="6875972"/>
                <a:ext cx="1327991" cy="2304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bg1"/>
                    </a:solidFill>
                    <a:latin typeface="Arial" panose="020B0604020202020204" pitchFamily="34" charset="0"/>
                    <a:cs typeface="Arial" panose="020B0604020202020204" pitchFamily="34" charset="0"/>
                  </a:rPr>
                  <a:t>Intro e-course</a:t>
                </a:r>
              </a:p>
            </p:txBody>
          </p:sp>
        </p:grpSp>
        <p:grpSp>
          <p:nvGrpSpPr>
            <p:cNvPr id="36" name="Grupo 35">
              <a:extLst>
                <a:ext uri="{FF2B5EF4-FFF2-40B4-BE49-F238E27FC236}">
                  <a16:creationId xmlns:a16="http://schemas.microsoft.com/office/drawing/2014/main" id="{E789C3DD-CE30-47A3-59DA-AA461FB531F8}"/>
                </a:ext>
              </a:extLst>
            </p:cNvPr>
            <p:cNvGrpSpPr/>
            <p:nvPr/>
          </p:nvGrpSpPr>
          <p:grpSpPr>
            <a:xfrm>
              <a:off x="2066277" y="6878902"/>
              <a:ext cx="1689171" cy="1043876"/>
              <a:chOff x="2023943" y="6875495"/>
              <a:chExt cx="1689171" cy="1043876"/>
            </a:xfrm>
          </p:grpSpPr>
          <p:sp>
            <p:nvSpPr>
              <p:cNvPr id="23" name="Rectángulo: esquinas redondeadas 22">
                <a:extLst>
                  <a:ext uri="{FF2B5EF4-FFF2-40B4-BE49-F238E27FC236}">
                    <a16:creationId xmlns:a16="http://schemas.microsoft.com/office/drawing/2014/main" id="{AC8DBA66-1DD5-7CE2-0E3C-9210BC4B64D9}"/>
                  </a:ext>
                </a:extLst>
              </p:cNvPr>
              <p:cNvSpPr/>
              <p:nvPr/>
            </p:nvSpPr>
            <p:spPr>
              <a:xfrm>
                <a:off x="2023943" y="7030371"/>
                <a:ext cx="1689171" cy="889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0" i="0">
                    <a:solidFill>
                      <a:schemeClr val="tx1"/>
                    </a:solidFill>
                    <a:effectLst/>
                    <a:latin typeface="Arial" panose="020B0604020202020204" pitchFamily="34" charset="0"/>
                    <a:cs typeface="Arial" panose="020B0604020202020204" pitchFamily="34" charset="0"/>
                  </a:rPr>
                  <a:t>Enrolment in one of four courses, focused in expertise area </a:t>
                </a:r>
              </a:p>
              <a:p>
                <a:pPr algn="ctr"/>
                <a:r>
                  <a:rPr lang="en-GB" sz="1100" b="0" i="0">
                    <a:solidFill>
                      <a:schemeClr val="tx1"/>
                    </a:solidFill>
                    <a:effectLst/>
                    <a:latin typeface="Arial" panose="020B0604020202020204" pitchFamily="34" charset="0"/>
                    <a:cs typeface="Arial" panose="020B0604020202020204" pitchFamily="34" charset="0"/>
                  </a:rPr>
                  <a:t>(20-30 hours)</a:t>
                </a:r>
                <a:endParaRPr lang="en-GB" sz="1100">
                  <a:solidFill>
                    <a:schemeClr val="tx1"/>
                  </a:solidFill>
                  <a:latin typeface="Arial" panose="020B0604020202020204" pitchFamily="34" charset="0"/>
                  <a:cs typeface="Arial" panose="020B0604020202020204" pitchFamily="34" charset="0"/>
                </a:endParaRPr>
              </a:p>
            </p:txBody>
          </p:sp>
          <p:sp>
            <p:nvSpPr>
              <p:cNvPr id="24" name="Rectángulo: esquinas redondeadas 23">
                <a:extLst>
                  <a:ext uri="{FF2B5EF4-FFF2-40B4-BE49-F238E27FC236}">
                    <a16:creationId xmlns:a16="http://schemas.microsoft.com/office/drawing/2014/main" id="{022C4A5F-B8D7-85A0-4912-C00D7DDB9AED}"/>
                  </a:ext>
                </a:extLst>
              </p:cNvPr>
              <p:cNvSpPr/>
              <p:nvPr/>
            </p:nvSpPr>
            <p:spPr>
              <a:xfrm>
                <a:off x="2204328" y="6875495"/>
                <a:ext cx="1328400" cy="2313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bg1"/>
                    </a:solidFill>
                    <a:latin typeface="Arial" panose="020B0604020202020204" pitchFamily="34" charset="0"/>
                    <a:cs typeface="Arial" panose="020B0604020202020204" pitchFamily="34" charset="0"/>
                  </a:rPr>
                  <a:t>DHT courses</a:t>
                </a:r>
              </a:p>
            </p:txBody>
          </p:sp>
        </p:grpSp>
        <p:grpSp>
          <p:nvGrpSpPr>
            <p:cNvPr id="35" name="Grupo 34">
              <a:extLst>
                <a:ext uri="{FF2B5EF4-FFF2-40B4-BE49-F238E27FC236}">
                  <a16:creationId xmlns:a16="http://schemas.microsoft.com/office/drawing/2014/main" id="{ACB95A72-11DC-B20F-64BD-7D0019E7E576}"/>
                </a:ext>
              </a:extLst>
            </p:cNvPr>
            <p:cNvGrpSpPr/>
            <p:nvPr/>
          </p:nvGrpSpPr>
          <p:grpSpPr>
            <a:xfrm>
              <a:off x="3835493" y="6875495"/>
              <a:ext cx="1689171" cy="1050690"/>
              <a:chOff x="3877825" y="6875495"/>
              <a:chExt cx="1689171" cy="1050690"/>
            </a:xfrm>
          </p:grpSpPr>
          <p:sp>
            <p:nvSpPr>
              <p:cNvPr id="21" name="Rectángulo: esquinas redondeadas 20">
                <a:extLst>
                  <a:ext uri="{FF2B5EF4-FFF2-40B4-BE49-F238E27FC236}">
                    <a16:creationId xmlns:a16="http://schemas.microsoft.com/office/drawing/2014/main" id="{FC08EB67-84D3-A4A0-7AA6-E3E5487CD678}"/>
                  </a:ext>
                </a:extLst>
              </p:cNvPr>
              <p:cNvSpPr/>
              <p:nvPr/>
            </p:nvSpPr>
            <p:spPr>
              <a:xfrm>
                <a:off x="3877825" y="7037185"/>
                <a:ext cx="1689171" cy="889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0" i="0">
                    <a:solidFill>
                      <a:schemeClr val="tx1"/>
                    </a:solidFill>
                    <a:effectLst/>
                    <a:latin typeface="Arial" panose="020B0604020202020204" pitchFamily="34" charset="0"/>
                    <a:cs typeface="Arial" panose="020B0604020202020204" pitchFamily="34" charset="0"/>
                  </a:rPr>
                  <a:t>Get a European Certification from </a:t>
                </a:r>
                <a:r>
                  <a:rPr lang="en-GB" sz="1100">
                    <a:solidFill>
                      <a:schemeClr val="tx1"/>
                    </a:solidFill>
                    <a:latin typeface="Arial" panose="020B0604020202020204" pitchFamily="34" charset="0"/>
                    <a:cs typeface="Arial" panose="020B0604020202020204" pitchFamily="34" charset="0"/>
                  </a:rPr>
                  <a:t>e</a:t>
                </a:r>
                <a:r>
                  <a:rPr lang="en-GB" sz="1100" b="0" i="0">
                    <a:solidFill>
                      <a:schemeClr val="tx1"/>
                    </a:solidFill>
                    <a:effectLst/>
                    <a:latin typeface="Arial" panose="020B0604020202020204" pitchFamily="34" charset="0"/>
                    <a:cs typeface="Arial" panose="020B0604020202020204" pitchFamily="34" charset="0"/>
                  </a:rPr>
                  <a:t>itHealth</a:t>
                </a:r>
                <a:endParaRPr lang="en-GB" sz="1100">
                  <a:solidFill>
                    <a:schemeClr val="tx1"/>
                  </a:solidFill>
                  <a:latin typeface="Arial" panose="020B0604020202020204" pitchFamily="34" charset="0"/>
                  <a:cs typeface="Arial" panose="020B0604020202020204" pitchFamily="34" charset="0"/>
                </a:endParaRPr>
              </a:p>
            </p:txBody>
          </p:sp>
          <p:sp>
            <p:nvSpPr>
              <p:cNvPr id="30" name="Rectángulo: esquinas redondeadas 29">
                <a:extLst>
                  <a:ext uri="{FF2B5EF4-FFF2-40B4-BE49-F238E27FC236}">
                    <a16:creationId xmlns:a16="http://schemas.microsoft.com/office/drawing/2014/main" id="{06BC3A85-84BE-760F-FBC4-D478E2F1E3FF}"/>
                  </a:ext>
                </a:extLst>
              </p:cNvPr>
              <p:cNvSpPr/>
              <p:nvPr/>
            </p:nvSpPr>
            <p:spPr>
              <a:xfrm>
                <a:off x="4058210" y="6875495"/>
                <a:ext cx="1328400" cy="2313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bg1"/>
                    </a:solidFill>
                    <a:latin typeface="Arial" panose="020B0604020202020204" pitchFamily="34" charset="0"/>
                    <a:cs typeface="Arial" panose="020B0604020202020204" pitchFamily="34" charset="0"/>
                  </a:rPr>
                  <a:t>Certification</a:t>
                </a:r>
              </a:p>
            </p:txBody>
          </p:sp>
        </p:grpSp>
        <p:grpSp>
          <p:nvGrpSpPr>
            <p:cNvPr id="34" name="Grupo 33">
              <a:extLst>
                <a:ext uri="{FF2B5EF4-FFF2-40B4-BE49-F238E27FC236}">
                  <a16:creationId xmlns:a16="http://schemas.microsoft.com/office/drawing/2014/main" id="{61B377E8-3962-89AD-D320-4386E8670444}"/>
                </a:ext>
              </a:extLst>
            </p:cNvPr>
            <p:cNvGrpSpPr/>
            <p:nvPr/>
          </p:nvGrpSpPr>
          <p:grpSpPr>
            <a:xfrm>
              <a:off x="5604708" y="6875495"/>
              <a:ext cx="1689171" cy="1050690"/>
              <a:chOff x="5731708" y="6875495"/>
              <a:chExt cx="1689171" cy="1050690"/>
            </a:xfrm>
          </p:grpSpPr>
          <p:sp>
            <p:nvSpPr>
              <p:cNvPr id="27" name="Rectángulo: esquinas redondeadas 26">
                <a:extLst>
                  <a:ext uri="{FF2B5EF4-FFF2-40B4-BE49-F238E27FC236}">
                    <a16:creationId xmlns:a16="http://schemas.microsoft.com/office/drawing/2014/main" id="{DE1EC8CF-F14D-BE70-E7C6-E0819BE21B1A}"/>
                  </a:ext>
                </a:extLst>
              </p:cNvPr>
              <p:cNvSpPr/>
              <p:nvPr/>
            </p:nvSpPr>
            <p:spPr>
              <a:xfrm>
                <a:off x="5731708" y="7037185"/>
                <a:ext cx="1689171" cy="889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0" i="0">
                    <a:solidFill>
                      <a:schemeClr val="tx1"/>
                    </a:solidFill>
                    <a:effectLst/>
                    <a:latin typeface="Arial" panose="020B0604020202020204" pitchFamily="34" charset="0"/>
                    <a:cs typeface="Arial" panose="020B0604020202020204" pitchFamily="34" charset="0"/>
                  </a:rPr>
                  <a:t>Get continuous learning and create networks to exchange BPs and experiences</a:t>
                </a:r>
                <a:endParaRPr lang="en-GB" sz="1100">
                  <a:solidFill>
                    <a:schemeClr val="tx1"/>
                  </a:solidFill>
                  <a:latin typeface="Arial" panose="020B0604020202020204" pitchFamily="34" charset="0"/>
                  <a:cs typeface="Arial" panose="020B0604020202020204" pitchFamily="34" charset="0"/>
                </a:endParaRPr>
              </a:p>
            </p:txBody>
          </p:sp>
          <p:sp>
            <p:nvSpPr>
              <p:cNvPr id="32" name="Rectángulo: esquinas redondeadas 31">
                <a:extLst>
                  <a:ext uri="{FF2B5EF4-FFF2-40B4-BE49-F238E27FC236}">
                    <a16:creationId xmlns:a16="http://schemas.microsoft.com/office/drawing/2014/main" id="{FF8CC6AF-8C7A-2D01-312B-CD71AD62F453}"/>
                  </a:ext>
                </a:extLst>
              </p:cNvPr>
              <p:cNvSpPr/>
              <p:nvPr/>
            </p:nvSpPr>
            <p:spPr>
              <a:xfrm>
                <a:off x="5912093" y="6875495"/>
                <a:ext cx="1328400" cy="23135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bg1"/>
                    </a:solidFill>
                    <a:latin typeface="Arial" panose="020B0604020202020204" pitchFamily="34" charset="0"/>
                    <a:cs typeface="Arial" panose="020B0604020202020204" pitchFamily="34" charset="0"/>
                  </a:rPr>
                  <a:t>Join community</a:t>
                </a:r>
              </a:p>
            </p:txBody>
          </p:sp>
        </p:grpSp>
      </p:grpSp>
      <p:sp>
        <p:nvSpPr>
          <p:cNvPr id="38" name="Rectángulo 40">
            <a:extLst>
              <a:ext uri="{FF2B5EF4-FFF2-40B4-BE49-F238E27FC236}">
                <a16:creationId xmlns:a16="http://schemas.microsoft.com/office/drawing/2014/main" id="{F0495500-2338-E399-D24F-2C77A765896D}"/>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training and certification initiative (II)</a:t>
            </a:r>
          </a:p>
        </p:txBody>
      </p:sp>
      <p:cxnSp>
        <p:nvCxnSpPr>
          <p:cNvPr id="39" name="Conector recto 3">
            <a:extLst>
              <a:ext uri="{FF2B5EF4-FFF2-40B4-BE49-F238E27FC236}">
                <a16:creationId xmlns:a16="http://schemas.microsoft.com/office/drawing/2014/main" id="{724B29E6-28CB-FC0D-A35F-986C51AD10A8}"/>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cxnSp>
        <p:nvCxnSpPr>
          <p:cNvPr id="6" name="Conector recto 3">
            <a:extLst>
              <a:ext uri="{FF2B5EF4-FFF2-40B4-BE49-F238E27FC236}">
                <a16:creationId xmlns:a16="http://schemas.microsoft.com/office/drawing/2014/main" id="{B5A4CCA4-B087-5202-22CA-5292437B2357}"/>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Rectángulo: esquinas redondeadas 38">
            <a:extLst>
              <a:ext uri="{FF2B5EF4-FFF2-40B4-BE49-F238E27FC236}">
                <a16:creationId xmlns:a16="http://schemas.microsoft.com/office/drawing/2014/main" id="{33CB23FB-8BDD-3535-2D3C-698DF5468C63}"/>
              </a:ext>
            </a:extLst>
          </p:cNvPr>
          <p:cNvSpPr/>
          <p:nvPr/>
        </p:nvSpPr>
        <p:spPr>
          <a:xfrm>
            <a:off x="176255" y="1305134"/>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eitHealth Digital Health Transformation Academy (3</a:t>
            </a:r>
            <a:r>
              <a:rPr kumimoji="0" lang="en-GB" sz="1250" b="1" i="0" u="none" strike="noStrike" kern="1200" cap="none" spc="0" normalizeH="0" baseline="0" noProof="0">
                <a:ln>
                  <a:noFill/>
                </a:ln>
                <a:solidFill>
                  <a:srgbClr val="000000"/>
                </a:solidFill>
                <a:effectLst/>
                <a:uLnTx/>
                <a:uFillTx/>
                <a:latin typeface="Arial"/>
                <a:ea typeface="+mn-ea"/>
                <a:cs typeface="+mn-cs"/>
              </a:rPr>
              <a:t>/3)        </a:t>
            </a:r>
          </a:p>
        </p:txBody>
      </p:sp>
      <p:grpSp>
        <p:nvGrpSpPr>
          <p:cNvPr id="13" name="Grupo 12">
            <a:extLst>
              <a:ext uri="{FF2B5EF4-FFF2-40B4-BE49-F238E27FC236}">
                <a16:creationId xmlns:a16="http://schemas.microsoft.com/office/drawing/2014/main" id="{39778EAF-43D4-3906-C370-8D39EA218721}"/>
              </a:ext>
            </a:extLst>
          </p:cNvPr>
          <p:cNvGrpSpPr/>
          <p:nvPr/>
        </p:nvGrpSpPr>
        <p:grpSpPr>
          <a:xfrm>
            <a:off x="6331133" y="1303707"/>
            <a:ext cx="1106210" cy="430806"/>
            <a:chOff x="6331133" y="1296382"/>
            <a:chExt cx="1106210" cy="430806"/>
          </a:xfrm>
        </p:grpSpPr>
        <p:sp>
          <p:nvSpPr>
            <p:cNvPr id="14" name="Rectángulo: esquinas redondeadas 38">
              <a:extLst>
                <a:ext uri="{FF2B5EF4-FFF2-40B4-BE49-F238E27FC236}">
                  <a16:creationId xmlns:a16="http://schemas.microsoft.com/office/drawing/2014/main" id="{8A95299B-03E9-AFEC-748C-276A1A06D793}"/>
                </a:ext>
              </a:extLst>
            </p:cNvPr>
            <p:cNvSpPr/>
            <p:nvPr/>
          </p:nvSpPr>
          <p:spPr>
            <a:xfrm>
              <a:off x="6331133"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5" name="Google Shape;417;p5" descr="{&quot;Key&quot;:&quot;POWER_USER_SHAPE_ICON&quot;,&quot;Value&quot;:&quot;POWER_USER_SHAPE_ICON_STYLE_1&quot;}">
              <a:extLst>
                <a:ext uri="{FF2B5EF4-FFF2-40B4-BE49-F238E27FC236}">
                  <a16:creationId xmlns:a16="http://schemas.microsoft.com/office/drawing/2014/main" id="{EC9102C0-E313-EB9C-F5AB-8D04A8EE09FB}"/>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6" name="Grupo 15">
              <a:extLst>
                <a:ext uri="{FF2B5EF4-FFF2-40B4-BE49-F238E27FC236}">
                  <a16:creationId xmlns:a16="http://schemas.microsoft.com/office/drawing/2014/main" id="{B0D92467-8CB1-31BA-80AE-BD03F96262B3}"/>
                </a:ext>
              </a:extLst>
            </p:cNvPr>
            <p:cNvGrpSpPr/>
            <p:nvPr/>
          </p:nvGrpSpPr>
          <p:grpSpPr>
            <a:xfrm>
              <a:off x="7069790" y="1358484"/>
              <a:ext cx="238968" cy="306602"/>
              <a:chOff x="7069790" y="1349732"/>
              <a:chExt cx="238968" cy="306602"/>
            </a:xfrm>
            <a:solidFill>
              <a:srgbClr val="C8DBDE"/>
            </a:solidFill>
          </p:grpSpPr>
          <p:sp>
            <p:nvSpPr>
              <p:cNvPr id="20" name="Google Shape;411;p5">
                <a:extLst>
                  <a:ext uri="{FF2B5EF4-FFF2-40B4-BE49-F238E27FC236}">
                    <a16:creationId xmlns:a16="http://schemas.microsoft.com/office/drawing/2014/main" id="{E0479E26-C509-906D-CEC8-DA14D9B44D84}"/>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2;p5">
                <a:extLst>
                  <a:ext uri="{FF2B5EF4-FFF2-40B4-BE49-F238E27FC236}">
                    <a16:creationId xmlns:a16="http://schemas.microsoft.com/office/drawing/2014/main" id="{90B2E0B8-12FD-942D-B04E-49115F217405}"/>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8" name="Google Shape;413;p5">
                <a:extLst>
                  <a:ext uri="{FF2B5EF4-FFF2-40B4-BE49-F238E27FC236}">
                    <a16:creationId xmlns:a16="http://schemas.microsoft.com/office/drawing/2014/main" id="{B61E1500-3DDA-914A-FEE9-53C13B8573E6}"/>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9" name="Google Shape;414;p5">
                <a:extLst>
                  <a:ext uri="{FF2B5EF4-FFF2-40B4-BE49-F238E27FC236}">
                    <a16:creationId xmlns:a16="http://schemas.microsoft.com/office/drawing/2014/main" id="{435F0D2C-6996-7366-F749-0A58B342C540}"/>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15;p5">
                <a:extLst>
                  <a:ext uri="{FF2B5EF4-FFF2-40B4-BE49-F238E27FC236}">
                    <a16:creationId xmlns:a16="http://schemas.microsoft.com/office/drawing/2014/main" id="{4E688BC8-C946-6D1C-ADB9-7B00EE920B2B}"/>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7" name="Grupo 16">
              <a:extLst>
                <a:ext uri="{FF2B5EF4-FFF2-40B4-BE49-F238E27FC236}">
                  <a16:creationId xmlns:a16="http://schemas.microsoft.com/office/drawing/2014/main" id="{6C850FD8-A016-DF6D-1524-EAEBC7378BED}"/>
                </a:ext>
              </a:extLst>
            </p:cNvPr>
            <p:cNvGrpSpPr/>
            <p:nvPr/>
          </p:nvGrpSpPr>
          <p:grpSpPr>
            <a:xfrm>
              <a:off x="6771952" y="1369386"/>
              <a:ext cx="238968" cy="284798"/>
              <a:chOff x="6771952" y="1360634"/>
              <a:chExt cx="238968" cy="284798"/>
            </a:xfrm>
          </p:grpSpPr>
          <p:sp>
            <p:nvSpPr>
              <p:cNvPr id="18" name="Google Shape;408;p5">
                <a:extLst>
                  <a:ext uri="{FF2B5EF4-FFF2-40B4-BE49-F238E27FC236}">
                    <a16:creationId xmlns:a16="http://schemas.microsoft.com/office/drawing/2014/main" id="{92FBB158-8788-730E-5B33-B522C89B3966}"/>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09;p5">
                <a:extLst>
                  <a:ext uri="{FF2B5EF4-FFF2-40B4-BE49-F238E27FC236}">
                    <a16:creationId xmlns:a16="http://schemas.microsoft.com/office/drawing/2014/main" id="{31F1CF3C-744E-0251-FE83-3450386C1402}"/>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sp>
        <p:nvSpPr>
          <p:cNvPr id="61" name="Elipse 60">
            <a:extLst>
              <a:ext uri="{FF2B5EF4-FFF2-40B4-BE49-F238E27FC236}">
                <a16:creationId xmlns:a16="http://schemas.microsoft.com/office/drawing/2014/main" id="{A85677A1-5C54-F8B8-49D0-471AF366C801}"/>
              </a:ext>
            </a:extLst>
          </p:cNvPr>
          <p:cNvSpPr/>
          <p:nvPr/>
        </p:nvSpPr>
        <p:spPr>
          <a:xfrm>
            <a:off x="165622" y="130169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8</a:t>
            </a:r>
          </a:p>
        </p:txBody>
      </p:sp>
      <p:sp>
        <p:nvSpPr>
          <p:cNvPr id="2" name="Título 78">
            <a:extLst>
              <a:ext uri="{FF2B5EF4-FFF2-40B4-BE49-F238E27FC236}">
                <a16:creationId xmlns:a16="http://schemas.microsoft.com/office/drawing/2014/main" id="{1E0B264E-8AF2-C159-8089-BB327B753A83}"/>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 Analysis of good practices</a:t>
            </a:r>
            <a:endPar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endParaRPr>
          </a:p>
        </p:txBody>
      </p:sp>
      <p:sp>
        <p:nvSpPr>
          <p:cNvPr id="5" name="Slide Number Placeholder 4">
            <a:extLst>
              <a:ext uri="{FF2B5EF4-FFF2-40B4-BE49-F238E27FC236}">
                <a16:creationId xmlns:a16="http://schemas.microsoft.com/office/drawing/2014/main" id="{373F14D8-BBEF-811E-665A-55EB3C916555}"/>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38</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021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4B0D64D-AC02-681E-444D-6AAE39B70686}"/>
              </a:ext>
            </a:extLst>
          </p:cNvPr>
          <p:cNvSpPr>
            <a:spLocks noGrp="1"/>
          </p:cNvSpPr>
          <p:nvPr>
            <p:ph idx="1"/>
          </p:nvPr>
        </p:nvSpPr>
        <p:spPr>
          <a:xfrm>
            <a:off x="462718" y="1363665"/>
            <a:ext cx="6544473" cy="8373661"/>
          </a:xfrm>
        </p:spPr>
        <p:txBody>
          <a:bodyPr>
            <a:normAutofit/>
          </a:bodyPr>
          <a:lstStyle/>
          <a:p>
            <a:pPr marL="0" indent="0" algn="just">
              <a:lnSpc>
                <a:spcPct val="114000"/>
              </a:lnSpc>
              <a:spcBef>
                <a:spcPts val="600"/>
              </a:spcBef>
              <a:buNone/>
            </a:pPr>
            <a:r>
              <a:rPr lang="en-GB" sz="1200" dirty="0">
                <a:latin typeface="Arial" panose="020B0604020202020204" pitchFamily="34" charset="0"/>
                <a:cs typeface="Arial" panose="020B0604020202020204" pitchFamily="34" charset="0"/>
              </a:rPr>
              <a:t>Having analysed in depth the</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context and details of each of the </a:t>
            </a:r>
            <a:r>
              <a:rPr lang="en-GB" sz="1200" b="1" dirty="0">
                <a:latin typeface="Arial" panose="020B0604020202020204" pitchFamily="34" charset="0"/>
                <a:cs typeface="Arial" panose="020B0604020202020204" pitchFamily="34" charset="0"/>
              </a:rPr>
              <a:t>8 initiatives selected</a:t>
            </a:r>
            <a:r>
              <a:rPr lang="en-GB" sz="1200" dirty="0">
                <a:latin typeface="Arial" panose="020B0604020202020204" pitchFamily="34" charset="0"/>
                <a:cs typeface="Arial" panose="020B0604020202020204" pitchFamily="34" charset="0"/>
              </a:rPr>
              <a:t>, these are some of the </a:t>
            </a:r>
            <a:r>
              <a:rPr lang="en-GB" sz="1200" b="1" dirty="0">
                <a:latin typeface="Arial" panose="020B0604020202020204" pitchFamily="34" charset="0"/>
                <a:cs typeface="Arial" panose="020B0604020202020204" pitchFamily="34" charset="0"/>
              </a:rPr>
              <a:t>best practices identified </a:t>
            </a:r>
            <a:r>
              <a:rPr lang="en-GB" sz="1200" dirty="0">
                <a:latin typeface="Arial" panose="020B0604020202020204" pitchFamily="34" charset="0"/>
                <a:cs typeface="Arial" panose="020B0604020202020204" pitchFamily="34" charset="0"/>
              </a:rPr>
              <a:t>in them, as well as </a:t>
            </a:r>
            <a:r>
              <a:rPr lang="en-GB" sz="1200" b="1" dirty="0">
                <a:latin typeface="Arial" panose="020B0604020202020204" pitchFamily="34" charset="0"/>
                <a:cs typeface="Arial" panose="020B0604020202020204" pitchFamily="34" charset="0"/>
              </a:rPr>
              <a:t>some limitations </a:t>
            </a:r>
            <a:r>
              <a:rPr lang="en-GB" sz="1200" dirty="0">
                <a:latin typeface="Arial" panose="020B0604020202020204" pitchFamily="34" charset="0"/>
                <a:cs typeface="Arial" panose="020B0604020202020204" pitchFamily="34" charset="0"/>
              </a:rPr>
              <a:t>that should be considered in terms of </a:t>
            </a:r>
            <a:r>
              <a:rPr lang="en-GB" sz="1200" b="1" dirty="0">
                <a:latin typeface="Arial" panose="020B0604020202020204" pitchFamily="34" charset="0"/>
                <a:cs typeface="Arial" panose="020B0604020202020204" pitchFamily="34" charset="0"/>
              </a:rPr>
              <a:t>their transferability </a:t>
            </a:r>
            <a:r>
              <a:rPr lang="en-GB" sz="1200" dirty="0">
                <a:latin typeface="Arial" panose="020B0604020202020204" pitchFamily="34" charset="0"/>
                <a:cs typeface="Arial" panose="020B0604020202020204" pitchFamily="34" charset="0"/>
              </a:rPr>
              <a:t>to Catalonia and Estonia:</a:t>
            </a:r>
          </a:p>
          <a:p>
            <a:pPr marL="0" indent="0" algn="just">
              <a:lnSpc>
                <a:spcPct val="114000"/>
              </a:lnSpc>
              <a:spcBef>
                <a:spcPts val="600"/>
              </a:spcBef>
              <a:buNone/>
            </a:pPr>
            <a:endParaRPr lang="en-GB" sz="1200" dirty="0">
              <a:latin typeface="Arial" panose="020B0604020202020204" pitchFamily="34" charset="0"/>
              <a:cs typeface="Arial" panose="020B0604020202020204" pitchFamily="34" charset="0"/>
            </a:endParaRPr>
          </a:p>
          <a:p>
            <a:pPr marL="0" indent="0" algn="just">
              <a:spcAft>
                <a:spcPts val="600"/>
              </a:spcAft>
              <a:buNone/>
            </a:pPr>
            <a:endParaRPr lang="en-GB" sz="1200" b="1" dirty="0">
              <a:solidFill>
                <a:schemeClr val="accent1">
                  <a:lumMod val="50000"/>
                </a:schemeClr>
              </a:solidFill>
              <a:latin typeface="Arial" panose="020B0604020202020204" pitchFamily="34" charset="0"/>
              <a:cs typeface="Arial" panose="020B0604020202020204" pitchFamily="34" charset="0"/>
            </a:endParaRPr>
          </a:p>
          <a:p>
            <a:pPr marL="0" indent="0" algn="just">
              <a:spcAft>
                <a:spcPts val="600"/>
              </a:spcAft>
              <a:buNone/>
            </a:pPr>
            <a:r>
              <a:rPr lang="en-GB" sz="1200" b="1" dirty="0">
                <a:solidFill>
                  <a:schemeClr val="accent1">
                    <a:lumMod val="50000"/>
                  </a:schemeClr>
                </a:solidFill>
                <a:latin typeface="Arial" panose="020B0604020202020204" pitchFamily="34" charset="0"/>
                <a:cs typeface="Arial" panose="020B0604020202020204" pitchFamily="34" charset="0"/>
              </a:rPr>
              <a:t>Best practices: </a:t>
            </a:r>
          </a:p>
          <a:p>
            <a:pPr marL="171450" indent="-171450" algn="just">
              <a:lnSpc>
                <a:spcPct val="100000"/>
              </a:lnSpc>
              <a:spcBef>
                <a:spcPts val="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framework is the </a:t>
            </a:r>
            <a:r>
              <a:rPr lang="en-GB" sz="1200" b="1" dirty="0">
                <a:latin typeface="Arial" panose="020B0604020202020204" pitchFamily="34" charset="0"/>
                <a:cs typeface="Arial" panose="020B0604020202020204" pitchFamily="34" charset="0"/>
              </a:rPr>
              <a:t>most complete</a:t>
            </a:r>
            <a:r>
              <a:rPr lang="en-GB" sz="1200" dirty="0">
                <a:latin typeface="Arial" panose="020B0604020202020204" pitchFamily="34" charset="0"/>
                <a:cs typeface="Arial" panose="020B0604020202020204" pitchFamily="34" charset="0"/>
              </a:rPr>
              <a:t>, showing </a:t>
            </a:r>
            <a:r>
              <a:rPr lang="en-GB" sz="1200" b="1" dirty="0">
                <a:latin typeface="Arial" panose="020B0604020202020204" pitchFamily="34" charset="0"/>
                <a:cs typeface="Arial" panose="020B0604020202020204" pitchFamily="34" charset="0"/>
              </a:rPr>
              <a:t>1,025 competencies </a:t>
            </a:r>
            <a:r>
              <a:rPr lang="en-GB" sz="1200" dirty="0">
                <a:latin typeface="Arial" panose="020B0604020202020204" pitchFamily="34" charset="0"/>
                <a:cs typeface="Arial" panose="020B0604020202020204" pitchFamily="34" charset="0"/>
              </a:rPr>
              <a:t>which are organised and coded in a very comprehensive manner.</a:t>
            </a:r>
          </a:p>
          <a:p>
            <a:pPr marL="171450" indent="-171450" algn="just">
              <a:lnSpc>
                <a:spcPct val="100000"/>
              </a:lnSpc>
              <a:spcBef>
                <a:spcPts val="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Competencies are shown in their</a:t>
            </a:r>
            <a:r>
              <a:rPr lang="en-GB" sz="1200" b="1" dirty="0">
                <a:latin typeface="Arial" panose="020B0604020202020204" pitchFamily="34" charset="0"/>
                <a:cs typeface="Arial" panose="020B0604020202020204" pitchFamily="34" charset="0"/>
              </a:rPr>
              <a:t> database</a:t>
            </a:r>
            <a:r>
              <a:rPr lang="en-GB" sz="1200" dirty="0">
                <a:latin typeface="Arial" panose="020B0604020202020204" pitchFamily="34" charset="0"/>
                <a:cs typeface="Arial" panose="020B0604020202020204" pitchFamily="34" charset="0"/>
              </a:rPr>
              <a:t>, where they can be </a:t>
            </a:r>
            <a:r>
              <a:rPr lang="en-GB" sz="1200" b="1" dirty="0">
                <a:latin typeface="Arial" panose="020B0604020202020204" pitchFamily="34" charset="0"/>
                <a:cs typeface="Arial" panose="020B0604020202020204" pitchFamily="34" charset="0"/>
              </a:rPr>
              <a:t>looked up in an easy manner</a:t>
            </a:r>
            <a:r>
              <a:rPr lang="en-GB" sz="1200" dirty="0">
                <a:latin typeface="Arial" panose="020B0604020202020204" pitchFamily="34" charset="0"/>
                <a:cs typeface="Arial" panose="020B0604020202020204" pitchFamily="34" charset="0"/>
              </a:rPr>
              <a:t>, with a set of them being assigned to each professional role.</a:t>
            </a:r>
          </a:p>
          <a:p>
            <a:pPr marL="171450" indent="-171450" algn="just">
              <a:lnSpc>
                <a:spcPct val="100000"/>
              </a:lnSpc>
              <a:spcBef>
                <a:spcPts val="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PDPs are classified in </a:t>
            </a:r>
            <a:r>
              <a:rPr lang="en-GB" sz="1200" b="1" dirty="0">
                <a:latin typeface="Arial" panose="020B0604020202020204" pitchFamily="34" charset="0"/>
                <a:cs typeface="Arial" panose="020B0604020202020204" pitchFamily="34" charset="0"/>
              </a:rPr>
              <a:t>4 domains</a:t>
            </a:r>
            <a:r>
              <a:rPr lang="en-GB" sz="1200" dirty="0">
                <a:latin typeface="Arial" panose="020B0604020202020204" pitchFamily="34" charset="0"/>
                <a:cs typeface="Arial" panose="020B0604020202020204" pitchFamily="34" charset="0"/>
              </a:rPr>
              <a:t>, which are very similar to the ones developed for COMPDIG – Salut.</a:t>
            </a:r>
          </a:p>
          <a:p>
            <a:pPr marL="171450" indent="-171450" algn="just">
              <a:lnSpc>
                <a:spcPct val="100000"/>
              </a:lnSpc>
              <a:spcBef>
                <a:spcPts val="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framework is tightly related with </a:t>
            </a:r>
            <a:r>
              <a:rPr lang="en-GB" sz="1200" b="1" dirty="0">
                <a:latin typeface="Arial" panose="020B0604020202020204" pitchFamily="34" charset="0"/>
                <a:cs typeface="Arial" panose="020B0604020202020204" pitchFamily="34" charset="0"/>
              </a:rPr>
              <a:t>a training program with 60 modules</a:t>
            </a:r>
            <a:r>
              <a:rPr lang="en-GB" sz="1200" dirty="0">
                <a:latin typeface="Arial" panose="020B0604020202020204" pitchFamily="34" charset="0"/>
                <a:cs typeface="Arial" panose="020B0604020202020204" pitchFamily="34" charset="0"/>
              </a:rPr>
              <a:t>. The </a:t>
            </a:r>
            <a:r>
              <a:rPr lang="en-GB" sz="1200" b="1" dirty="0">
                <a:latin typeface="Arial" panose="020B0604020202020204" pitchFamily="34" charset="0"/>
                <a:cs typeface="Arial" panose="020B0604020202020204" pitchFamily="34" charset="0"/>
              </a:rPr>
              <a:t>coding</a:t>
            </a:r>
            <a:r>
              <a:rPr lang="en-GB" sz="1200" dirty="0">
                <a:latin typeface="Arial" panose="020B0604020202020204" pitchFamily="34" charset="0"/>
                <a:cs typeface="Arial" panose="020B0604020202020204" pitchFamily="34" charset="0"/>
              </a:rPr>
              <a:t> of the competencies allows for an easy link between each module and the competencies that can be developed through it.</a:t>
            </a:r>
          </a:p>
          <a:p>
            <a:pPr marL="0" indent="0" algn="just">
              <a:lnSpc>
                <a:spcPct val="100000"/>
              </a:lnSpc>
              <a:spcAft>
                <a:spcPts val="600"/>
              </a:spcAft>
              <a:buNone/>
            </a:pPr>
            <a:r>
              <a:rPr lang="en-GB" sz="1200" b="1" dirty="0">
                <a:solidFill>
                  <a:srgbClr val="3A0000"/>
                </a:solidFill>
                <a:latin typeface="Arial" panose="020B0604020202020204" pitchFamily="34" charset="0"/>
                <a:cs typeface="Arial" panose="020B0604020202020204" pitchFamily="34" charset="0"/>
              </a:rPr>
              <a:t>Limitations:</a:t>
            </a:r>
          </a:p>
          <a:p>
            <a:pPr marL="171450" indent="-171450" algn="just">
              <a:lnSpc>
                <a:spcPct val="100000"/>
              </a:lnSpc>
              <a:spcBef>
                <a:spcPts val="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t>
            </a:r>
            <a:r>
              <a:rPr lang="en-GB" sz="1200" b="1" dirty="0">
                <a:latin typeface="Arial" panose="020B0604020202020204" pitchFamily="34" charset="0"/>
                <a:cs typeface="Arial" panose="020B0604020202020204" pitchFamily="34" charset="0"/>
              </a:rPr>
              <a:t>framework</a:t>
            </a:r>
            <a:r>
              <a:rPr lang="en-GB" sz="1200" dirty="0">
                <a:latin typeface="Arial" panose="020B0604020202020204" pitchFamily="34" charset="0"/>
                <a:cs typeface="Arial" panose="020B0604020202020204" pitchFamily="34" charset="0"/>
              </a:rPr>
              <a:t> used for the present project </a:t>
            </a:r>
            <a:r>
              <a:rPr lang="en-GB" sz="1200" b="1" dirty="0">
                <a:latin typeface="Arial" panose="020B0604020202020204" pitchFamily="34" charset="0"/>
                <a:cs typeface="Arial" panose="020B0604020202020204" pitchFamily="34" charset="0"/>
              </a:rPr>
              <a:t>will not be as extensive.</a:t>
            </a:r>
          </a:p>
          <a:p>
            <a:pPr marL="171450" indent="-171450" algn="just">
              <a:lnSpc>
                <a:spcPct val="100000"/>
              </a:lnSpc>
              <a:spcBef>
                <a:spcPts val="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specific </a:t>
            </a:r>
            <a:r>
              <a:rPr lang="en-GB" sz="1200" b="1" dirty="0">
                <a:latin typeface="Arial" panose="020B0604020202020204" pitchFamily="34" charset="0"/>
                <a:cs typeface="Arial" panose="020B0604020202020204" pitchFamily="34" charset="0"/>
              </a:rPr>
              <a:t>PDP</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roles</a:t>
            </a:r>
            <a:r>
              <a:rPr lang="en-GB" sz="1200" dirty="0">
                <a:latin typeface="Arial" panose="020B0604020202020204" pitchFamily="34" charset="0"/>
                <a:cs typeface="Arial" panose="020B0604020202020204" pitchFamily="34" charset="0"/>
              </a:rPr>
              <a:t> developed for the present project </a:t>
            </a:r>
            <a:r>
              <a:rPr lang="en-GB" sz="1200" b="1" dirty="0">
                <a:latin typeface="Arial" panose="020B0604020202020204" pitchFamily="34" charset="0"/>
                <a:cs typeface="Arial" panose="020B0604020202020204" pitchFamily="34" charset="0"/>
              </a:rPr>
              <a:t>will not be as numerous</a:t>
            </a:r>
            <a:r>
              <a:rPr lang="en-GB" sz="1200" dirty="0">
                <a:latin typeface="Arial" panose="020B0604020202020204" pitchFamily="34" charset="0"/>
                <a:cs typeface="Arial" panose="020B0604020202020204" pitchFamily="34" charset="0"/>
              </a:rPr>
              <a:t>.</a:t>
            </a:r>
          </a:p>
          <a:p>
            <a:pPr marL="0" indent="0" algn="just">
              <a:lnSpc>
                <a:spcPct val="100000"/>
              </a:lnSpc>
              <a:spcBef>
                <a:spcPts val="0"/>
              </a:spcBef>
              <a:spcAft>
                <a:spcPts val="600"/>
              </a:spcAft>
              <a:buNone/>
            </a:pPr>
            <a:endParaRPr lang="en-GB" sz="1200" dirty="0">
              <a:latin typeface="Arial" panose="020B0604020202020204" pitchFamily="34" charset="0"/>
              <a:cs typeface="Arial" panose="020B0604020202020204" pitchFamily="34" charset="0"/>
            </a:endParaRPr>
          </a:p>
          <a:p>
            <a:pPr marL="0" indent="0" algn="just">
              <a:spcAft>
                <a:spcPts val="600"/>
              </a:spcAft>
              <a:buNone/>
            </a:pPr>
            <a:endParaRPr lang="en-GB" sz="1200" dirty="0">
              <a:latin typeface="Arial" panose="020B0604020202020204" pitchFamily="34" charset="0"/>
              <a:cs typeface="Arial" panose="020B0604020202020204" pitchFamily="34" charset="0"/>
            </a:endParaRPr>
          </a:p>
          <a:p>
            <a:pPr marL="0" indent="0" algn="just">
              <a:lnSpc>
                <a:spcPct val="100000"/>
              </a:lnSpc>
              <a:spcBef>
                <a:spcPts val="0"/>
              </a:spcBef>
              <a:spcAft>
                <a:spcPts val="600"/>
              </a:spcAft>
              <a:buNone/>
            </a:pPr>
            <a:r>
              <a:rPr lang="en-GB" sz="1200" b="1" dirty="0">
                <a:solidFill>
                  <a:schemeClr val="accent1">
                    <a:lumMod val="50000"/>
                  </a:schemeClr>
                </a:solidFill>
                <a:latin typeface="Arial" panose="020B0604020202020204" pitchFamily="34" charset="0"/>
                <a:cs typeface="Arial" panose="020B0604020202020204" pitchFamily="34" charset="0"/>
              </a:rPr>
              <a:t>Best practices: </a:t>
            </a:r>
          </a:p>
          <a:p>
            <a:pPr algn="just">
              <a:lnSpc>
                <a:spcPct val="100000"/>
              </a:lnSpc>
              <a:spcBef>
                <a:spcPts val="0"/>
              </a:spcBef>
              <a:spcAft>
                <a:spcPts val="600"/>
              </a:spcAft>
            </a:pPr>
            <a:r>
              <a:rPr lang="en-GB" sz="1200" dirty="0">
                <a:latin typeface="Arial" panose="020B0604020202020204" pitchFamily="34" charset="0"/>
                <a:cs typeface="Arial" panose="020B0604020202020204" pitchFamily="34" charset="0"/>
              </a:rPr>
              <a:t>The framework is developed in the context of a very complete </a:t>
            </a:r>
            <a:r>
              <a:rPr lang="en-GB" sz="1200" b="1" dirty="0">
                <a:latin typeface="Arial" panose="020B0604020202020204" pitchFamily="34" charset="0"/>
                <a:cs typeface="Arial" panose="020B0604020202020204" pitchFamily="34" charset="0"/>
              </a:rPr>
              <a:t>overarching strategy</a:t>
            </a:r>
            <a:r>
              <a:rPr lang="en-GB" sz="1200" dirty="0">
                <a:latin typeface="Arial" panose="020B0604020202020204" pitchFamily="34" charset="0"/>
                <a:cs typeface="Arial" panose="020B0604020202020204" pitchFamily="34" charset="0"/>
              </a:rPr>
              <a:t>. Several </a:t>
            </a:r>
            <a:r>
              <a:rPr lang="en-GB" sz="1200" b="1" dirty="0">
                <a:latin typeface="Arial" panose="020B0604020202020204" pitchFamily="34" charset="0"/>
                <a:cs typeface="Arial" panose="020B0604020202020204" pitchFamily="34" charset="0"/>
              </a:rPr>
              <a:t>best practices </a:t>
            </a:r>
            <a:r>
              <a:rPr lang="en-GB" sz="1200" dirty="0">
                <a:latin typeface="Arial" panose="020B0604020202020204" pitchFamily="34" charset="0"/>
                <a:cs typeface="Arial" panose="020B0604020202020204" pitchFamily="34" charset="0"/>
              </a:rPr>
              <a:t>can be extracted from </a:t>
            </a:r>
            <a:r>
              <a:rPr lang="en-GB" sz="1200" b="1" dirty="0">
                <a:latin typeface="Arial" panose="020B0604020202020204" pitchFamily="34" charset="0"/>
                <a:cs typeface="Arial" panose="020B0604020202020204" pitchFamily="34" charset="0"/>
              </a:rPr>
              <a:t>other initiatives </a:t>
            </a:r>
            <a:r>
              <a:rPr lang="en-GB" sz="1200" dirty="0">
                <a:latin typeface="Arial" panose="020B0604020202020204" pitchFamily="34" charset="0"/>
                <a:cs typeface="Arial" panose="020B0604020202020204" pitchFamily="34" charset="0"/>
              </a:rPr>
              <a:t>in this strategy.</a:t>
            </a:r>
          </a:p>
          <a:p>
            <a:pPr algn="just">
              <a:lnSpc>
                <a:spcPct val="100000"/>
              </a:lnSpc>
              <a:spcBef>
                <a:spcPts val="0"/>
              </a:spcBef>
              <a:spcAft>
                <a:spcPts val="600"/>
              </a:spcAft>
            </a:pPr>
            <a:r>
              <a:rPr lang="en-GB" sz="1200" dirty="0">
                <a:latin typeface="Arial" panose="020B0604020202020204" pitchFamily="34" charset="0"/>
                <a:cs typeface="Arial" panose="020B0604020202020204" pitchFamily="34" charset="0"/>
              </a:rPr>
              <a:t>The strategy and framework are </a:t>
            </a:r>
            <a:r>
              <a:rPr lang="en-GB" sz="1200" b="1" dirty="0">
                <a:latin typeface="Arial" panose="020B0604020202020204" pitchFamily="34" charset="0"/>
                <a:cs typeface="Arial" panose="020B0604020202020204" pitchFamily="34" charset="0"/>
              </a:rPr>
              <a:t>ongoing initiatives</a:t>
            </a:r>
            <a:r>
              <a:rPr lang="en-GB" sz="1200" dirty="0">
                <a:latin typeface="Arial" panose="020B0604020202020204" pitchFamily="34" charset="0"/>
                <a:cs typeface="Arial" panose="020B0604020202020204" pitchFamily="34" charset="0"/>
              </a:rPr>
              <a:t>, expected to be further developed in the future.</a:t>
            </a:r>
          </a:p>
          <a:p>
            <a:pPr algn="just">
              <a:lnSpc>
                <a:spcPct val="100000"/>
              </a:lnSpc>
              <a:spcBef>
                <a:spcPts val="0"/>
              </a:spcBef>
              <a:spcAft>
                <a:spcPts val="600"/>
              </a:spcAft>
            </a:pPr>
            <a:r>
              <a:rPr lang="en-GB" sz="1200" dirty="0">
                <a:latin typeface="Arial" panose="020B0604020202020204" pitchFamily="34" charset="0"/>
                <a:cs typeface="Arial" panose="020B0604020202020204" pitchFamily="34" charset="0"/>
              </a:rPr>
              <a:t>The framework developed is very </a:t>
            </a:r>
            <a:r>
              <a:rPr lang="en-GB" sz="1200" b="1" dirty="0">
                <a:latin typeface="Arial" panose="020B0604020202020204" pitchFamily="34" charset="0"/>
                <a:cs typeface="Arial" panose="020B0604020202020204" pitchFamily="34" charset="0"/>
              </a:rPr>
              <a:t>similar</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to COMPDIG – Salut</a:t>
            </a:r>
            <a:r>
              <a:rPr lang="en-GB" sz="1200" dirty="0">
                <a:latin typeface="Arial" panose="020B0604020202020204" pitchFamily="34" charset="0"/>
                <a:cs typeface="Arial" panose="020B0604020202020204" pitchFamily="34" charset="0"/>
              </a:rPr>
              <a:t>, meaning that </a:t>
            </a:r>
            <a:r>
              <a:rPr lang="en-GB" sz="1200" b="1" dirty="0">
                <a:latin typeface="Arial" panose="020B0604020202020204" pitchFamily="34" charset="0"/>
                <a:cs typeface="Arial" panose="020B0604020202020204" pitchFamily="34" charset="0"/>
              </a:rPr>
              <a:t>initiatives</a:t>
            </a:r>
            <a:r>
              <a:rPr lang="en-GB" sz="120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arising</a:t>
            </a:r>
            <a:r>
              <a:rPr lang="en-GB" sz="1200" dirty="0">
                <a:latin typeface="Arial" panose="020B0604020202020204" pitchFamily="34" charset="0"/>
                <a:cs typeface="Arial" panose="020B0604020202020204" pitchFamily="34" charset="0"/>
              </a:rPr>
              <a:t> from it will be </a:t>
            </a:r>
            <a:r>
              <a:rPr lang="en-GB" sz="1200" b="1" dirty="0">
                <a:latin typeface="Arial" panose="020B0604020202020204" pitchFamily="34" charset="0"/>
                <a:cs typeface="Arial" panose="020B0604020202020204" pitchFamily="34" charset="0"/>
              </a:rPr>
              <a:t>very relevant </a:t>
            </a:r>
            <a:r>
              <a:rPr lang="en-GB" sz="1200" dirty="0">
                <a:latin typeface="Arial" panose="020B0604020202020204" pitchFamily="34" charset="0"/>
                <a:cs typeface="Arial" panose="020B0604020202020204" pitchFamily="34" charset="0"/>
              </a:rPr>
              <a:t>for the context of the present project.</a:t>
            </a:r>
          </a:p>
          <a:p>
            <a:pPr algn="just">
              <a:lnSpc>
                <a:spcPct val="100000"/>
              </a:lnSpc>
              <a:spcBef>
                <a:spcPts val="0"/>
              </a:spcBef>
              <a:spcAft>
                <a:spcPts val="600"/>
              </a:spcAft>
            </a:pPr>
            <a:r>
              <a:rPr lang="en-GB" sz="1200" dirty="0">
                <a:latin typeface="Arial" panose="020B0604020202020204" pitchFamily="34" charset="0"/>
                <a:cs typeface="Arial" panose="020B0604020202020204" pitchFamily="34" charset="0"/>
              </a:rPr>
              <a:t>The framework provides a useful reference of the </a:t>
            </a:r>
            <a:r>
              <a:rPr lang="en-GB" sz="1200" b="1" dirty="0">
                <a:latin typeface="Arial" panose="020B0604020202020204" pitchFamily="34" charset="0"/>
                <a:cs typeface="Arial" panose="020B0604020202020204" pitchFamily="34" charset="0"/>
              </a:rPr>
              <a:t>hours</a:t>
            </a:r>
            <a:r>
              <a:rPr lang="en-GB" sz="1200" dirty="0">
                <a:latin typeface="Arial" panose="020B0604020202020204" pitchFamily="34" charset="0"/>
                <a:cs typeface="Arial" panose="020B0604020202020204" pitchFamily="34" charset="0"/>
              </a:rPr>
              <a:t> that should be dedicated to </a:t>
            </a:r>
            <a:r>
              <a:rPr lang="en-GB" sz="1200" b="1" dirty="0">
                <a:latin typeface="Arial" panose="020B0604020202020204" pitchFamily="34" charset="0"/>
                <a:cs typeface="Arial" panose="020B0604020202020204" pitchFamily="34" charset="0"/>
              </a:rPr>
              <a:t>each competence</a:t>
            </a:r>
            <a:r>
              <a:rPr lang="en-GB" sz="1200" dirty="0">
                <a:latin typeface="Arial" panose="020B0604020202020204" pitchFamily="34" charset="0"/>
                <a:cs typeface="Arial" panose="020B0604020202020204" pitchFamily="34" charset="0"/>
              </a:rPr>
              <a:t>.</a:t>
            </a:r>
          </a:p>
          <a:p>
            <a:pPr marL="0" indent="0" algn="just">
              <a:lnSpc>
                <a:spcPct val="100000"/>
              </a:lnSpc>
              <a:spcAft>
                <a:spcPts val="600"/>
              </a:spcAft>
              <a:buNone/>
            </a:pPr>
            <a:r>
              <a:rPr lang="en-GB" sz="1200" b="1" dirty="0">
                <a:solidFill>
                  <a:srgbClr val="3A0000"/>
                </a:solidFill>
                <a:latin typeface="Arial" panose="020B0604020202020204" pitchFamily="34" charset="0"/>
                <a:cs typeface="Arial" panose="020B0604020202020204" pitchFamily="34" charset="0"/>
              </a:rPr>
              <a:t>Limitations:</a:t>
            </a:r>
          </a:p>
          <a:p>
            <a:pPr marL="171450" indent="-171450" algn="just">
              <a:lnSpc>
                <a:spcPct val="100000"/>
              </a:lnSpc>
              <a:spcBef>
                <a:spcPts val="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framework is </a:t>
            </a:r>
            <a:r>
              <a:rPr lang="en-GB" sz="1200" b="1" dirty="0">
                <a:latin typeface="Arial" panose="020B0604020202020204" pitchFamily="34" charset="0"/>
                <a:cs typeface="Arial" panose="020B0604020202020204" pitchFamily="34" charset="0"/>
              </a:rPr>
              <a:t>aimed at health students, </a:t>
            </a:r>
            <a:r>
              <a:rPr lang="en-GB" sz="1200" dirty="0">
                <a:latin typeface="Arial" panose="020B0604020202020204" pitchFamily="34" charset="0"/>
                <a:cs typeface="Arial" panose="020B0604020202020204" pitchFamily="34" charset="0"/>
              </a:rPr>
              <a:t>which are not considered as an objective for the present project.</a:t>
            </a:r>
          </a:p>
          <a:p>
            <a:pPr marL="0" indent="0" algn="just">
              <a:lnSpc>
                <a:spcPct val="100000"/>
              </a:lnSpc>
              <a:spcBef>
                <a:spcPts val="0"/>
              </a:spcBef>
              <a:spcAft>
                <a:spcPts val="600"/>
              </a:spcAft>
              <a:buNone/>
            </a:pPr>
            <a:endParaRPr lang="en-GB" sz="1200" dirty="0">
              <a:latin typeface="Arial" panose="020B0604020202020204" pitchFamily="34" charset="0"/>
              <a:cs typeface="Arial" panose="020B0604020202020204" pitchFamily="34" charset="0"/>
            </a:endParaRPr>
          </a:p>
          <a:p>
            <a:pPr algn="just">
              <a:lnSpc>
                <a:spcPct val="100000"/>
              </a:lnSpc>
              <a:spcBef>
                <a:spcPts val="0"/>
              </a:spcBef>
              <a:spcAft>
                <a:spcPts val="600"/>
              </a:spcAft>
            </a:pPr>
            <a:endParaRPr lang="en-GB" sz="1200" dirty="0">
              <a:latin typeface="Arial" panose="020B0604020202020204" pitchFamily="34" charset="0"/>
              <a:cs typeface="Arial" panose="020B0604020202020204" pitchFamily="34" charset="0"/>
            </a:endParaRPr>
          </a:p>
          <a:p>
            <a:pPr marL="0" indent="0" algn="just">
              <a:lnSpc>
                <a:spcPct val="114000"/>
              </a:lnSpc>
              <a:spcBef>
                <a:spcPts val="600"/>
              </a:spcBef>
              <a:buNone/>
            </a:pPr>
            <a:endParaRPr lang="en-GB" sz="1200" b="1" u="sng" dirty="0">
              <a:latin typeface="Arial" panose="020B0604020202020204" pitchFamily="34" charset="0"/>
              <a:cs typeface="Arial" panose="020B0604020202020204" pitchFamily="34" charset="0"/>
            </a:endParaRPr>
          </a:p>
        </p:txBody>
      </p:sp>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4. Conclusions </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82414495-3EF3-B1A3-295C-D9C1CADD3863}"/>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39</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5" name="Grupo 4">
            <a:extLst>
              <a:ext uri="{FF2B5EF4-FFF2-40B4-BE49-F238E27FC236}">
                <a16:creationId xmlns:a16="http://schemas.microsoft.com/office/drawing/2014/main" id="{DB66B9C2-F50C-F432-7141-16239D3C4873}"/>
              </a:ext>
            </a:extLst>
          </p:cNvPr>
          <p:cNvGrpSpPr/>
          <p:nvPr/>
        </p:nvGrpSpPr>
        <p:grpSpPr>
          <a:xfrm>
            <a:off x="486228" y="2265209"/>
            <a:ext cx="6544400" cy="430806"/>
            <a:chOff x="486228" y="2265209"/>
            <a:chExt cx="6544400" cy="430806"/>
          </a:xfrm>
        </p:grpSpPr>
        <p:sp>
          <p:nvSpPr>
            <p:cNvPr id="7" name="Rectángulo: esquinas redondeadas 38">
              <a:extLst>
                <a:ext uri="{FF2B5EF4-FFF2-40B4-BE49-F238E27FC236}">
                  <a16:creationId xmlns:a16="http://schemas.microsoft.com/office/drawing/2014/main" id="{063819DE-FF44-F148-4EF6-1CD721D92F02}"/>
                </a:ext>
              </a:extLst>
            </p:cNvPr>
            <p:cNvSpPr/>
            <p:nvPr/>
          </p:nvSpPr>
          <p:spPr>
            <a:xfrm>
              <a:off x="496861" y="2273961"/>
              <a:ext cx="6523134"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HITCOMP</a:t>
              </a:r>
            </a:p>
          </p:txBody>
        </p:sp>
        <p:sp>
          <p:nvSpPr>
            <p:cNvPr id="9" name="Elipse 8">
              <a:extLst>
                <a:ext uri="{FF2B5EF4-FFF2-40B4-BE49-F238E27FC236}">
                  <a16:creationId xmlns:a16="http://schemas.microsoft.com/office/drawing/2014/main" id="{60582DDC-0E99-8691-6119-1EBE7E9E168A}"/>
                </a:ext>
              </a:extLst>
            </p:cNvPr>
            <p:cNvSpPr/>
            <p:nvPr/>
          </p:nvSpPr>
          <p:spPr>
            <a:xfrm>
              <a:off x="486228" y="2265209"/>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1</a:t>
              </a:r>
            </a:p>
          </p:txBody>
        </p:sp>
        <p:grpSp>
          <p:nvGrpSpPr>
            <p:cNvPr id="10" name="Grupo 9">
              <a:extLst>
                <a:ext uri="{FF2B5EF4-FFF2-40B4-BE49-F238E27FC236}">
                  <a16:creationId xmlns:a16="http://schemas.microsoft.com/office/drawing/2014/main" id="{9E1925A0-80A2-8BC9-F61E-4AB92C4730A8}"/>
                </a:ext>
              </a:extLst>
            </p:cNvPr>
            <p:cNvGrpSpPr/>
            <p:nvPr/>
          </p:nvGrpSpPr>
          <p:grpSpPr>
            <a:xfrm>
              <a:off x="5924418" y="2265209"/>
              <a:ext cx="1106210" cy="430806"/>
              <a:chOff x="6341766" y="1293381"/>
              <a:chExt cx="1106210" cy="430806"/>
            </a:xfrm>
          </p:grpSpPr>
          <p:sp>
            <p:nvSpPr>
              <p:cNvPr id="11" name="Rectángulo: esquinas redondeadas 38">
                <a:extLst>
                  <a:ext uri="{FF2B5EF4-FFF2-40B4-BE49-F238E27FC236}">
                    <a16:creationId xmlns:a16="http://schemas.microsoft.com/office/drawing/2014/main" id="{D2223D9D-3081-0CB7-AD00-8357A7F03321}"/>
                  </a:ext>
                </a:extLst>
              </p:cNvPr>
              <p:cNvSpPr/>
              <p:nvPr/>
            </p:nvSpPr>
            <p:spPr>
              <a:xfrm>
                <a:off x="6341766"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417;p5" descr="{&quot;Key&quot;:&quot;POWER_USER_SHAPE_ICON&quot;,&quot;Value&quot;:&quot;POWER_USER_SHAPE_ICON_STYLE_1&quot;}">
                <a:extLst>
                  <a:ext uri="{FF2B5EF4-FFF2-40B4-BE49-F238E27FC236}">
                    <a16:creationId xmlns:a16="http://schemas.microsoft.com/office/drawing/2014/main" id="{5A0517F5-B8E9-B533-A97E-3327935FA9EB}"/>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 name="Google Shape;411;p5">
                <a:extLst>
                  <a:ext uri="{FF2B5EF4-FFF2-40B4-BE49-F238E27FC236}">
                    <a16:creationId xmlns:a16="http://schemas.microsoft.com/office/drawing/2014/main" id="{D72979DE-AC99-CE43-1D07-B7443878A9C8}"/>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2;p5">
                <a:extLst>
                  <a:ext uri="{FF2B5EF4-FFF2-40B4-BE49-F238E27FC236}">
                    <a16:creationId xmlns:a16="http://schemas.microsoft.com/office/drawing/2014/main" id="{4D360FF1-566B-35B3-FF44-8C4074258A27}"/>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3;p5">
                <a:extLst>
                  <a:ext uri="{FF2B5EF4-FFF2-40B4-BE49-F238E27FC236}">
                    <a16:creationId xmlns:a16="http://schemas.microsoft.com/office/drawing/2014/main" id="{95536B47-8EFD-FA1B-F137-F54F08D24209}"/>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14;p5">
                <a:extLst>
                  <a:ext uri="{FF2B5EF4-FFF2-40B4-BE49-F238E27FC236}">
                    <a16:creationId xmlns:a16="http://schemas.microsoft.com/office/drawing/2014/main" id="{64E103B7-2351-3D67-21B4-2097D4932840}"/>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5;p5">
                <a:extLst>
                  <a:ext uri="{FF2B5EF4-FFF2-40B4-BE49-F238E27FC236}">
                    <a16:creationId xmlns:a16="http://schemas.microsoft.com/office/drawing/2014/main" id="{B10D265A-0F09-1133-55E5-4C87E4446E36}"/>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08;p5">
                <a:extLst>
                  <a:ext uri="{FF2B5EF4-FFF2-40B4-BE49-F238E27FC236}">
                    <a16:creationId xmlns:a16="http://schemas.microsoft.com/office/drawing/2014/main" id="{473251F5-4296-42AC-B36F-E737810F95AC}"/>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09;p5">
                <a:extLst>
                  <a:ext uri="{FF2B5EF4-FFF2-40B4-BE49-F238E27FC236}">
                    <a16:creationId xmlns:a16="http://schemas.microsoft.com/office/drawing/2014/main" id="{AA6DDE17-BB51-BEDF-A70B-132603BD4477}"/>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grpSp>
        <p:nvGrpSpPr>
          <p:cNvPr id="6" name="Grupo 5">
            <a:extLst>
              <a:ext uri="{FF2B5EF4-FFF2-40B4-BE49-F238E27FC236}">
                <a16:creationId xmlns:a16="http://schemas.microsoft.com/office/drawing/2014/main" id="{2B13538F-87BC-75D1-B4D3-CA2ACBB22DC5}"/>
              </a:ext>
            </a:extLst>
          </p:cNvPr>
          <p:cNvGrpSpPr/>
          <p:nvPr/>
        </p:nvGrpSpPr>
        <p:grpSpPr>
          <a:xfrm>
            <a:off x="486228" y="5989246"/>
            <a:ext cx="6544400" cy="434411"/>
            <a:chOff x="486228" y="5989246"/>
            <a:chExt cx="6544400" cy="434411"/>
          </a:xfrm>
        </p:grpSpPr>
        <p:sp>
          <p:nvSpPr>
            <p:cNvPr id="32" name="Rectángulo: esquinas redondeadas 38">
              <a:extLst>
                <a:ext uri="{FF2B5EF4-FFF2-40B4-BE49-F238E27FC236}">
                  <a16:creationId xmlns:a16="http://schemas.microsoft.com/office/drawing/2014/main" id="{977D09CE-AE20-4909-D6A8-4B42BF41AFCB}"/>
                </a:ext>
              </a:extLst>
            </p:cNvPr>
            <p:cNvSpPr/>
            <p:nvPr/>
          </p:nvSpPr>
          <p:spPr>
            <a:xfrm>
              <a:off x="496861" y="5989246"/>
              <a:ext cx="6523134"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i="1">
                  <a:solidFill>
                    <a:srgbClr val="000000"/>
                  </a:solidFill>
                  <a:latin typeface="Arial"/>
                </a:rPr>
                <a:t>Numérique en santé Référentiel socle et </a:t>
              </a:r>
            </a:p>
            <a:p>
              <a:pPr algn="ctr" defTabSz="970138">
                <a:defRPr/>
              </a:pPr>
              <a:r>
                <a:rPr lang="en-GB" sz="1250" b="1" i="1">
                  <a:solidFill>
                    <a:srgbClr val="000000"/>
                  </a:solidFill>
                  <a:latin typeface="Arial"/>
                </a:rPr>
                <a:t>transversal de compétences </a:t>
              </a:r>
              <a:r>
                <a:rPr kumimoji="0" lang="en-GB" sz="1250" b="1" i="0" u="none" strike="noStrike" kern="1200" cap="none" spc="0" normalizeH="0" baseline="0" noProof="0">
                  <a:ln>
                    <a:noFill/>
                  </a:ln>
                  <a:solidFill>
                    <a:srgbClr val="000000"/>
                  </a:solidFill>
                  <a:effectLst/>
                  <a:uLnTx/>
                  <a:uFillTx/>
                  <a:latin typeface="Arial"/>
                  <a:ea typeface="+mn-ea"/>
                  <a:cs typeface="+mn-cs"/>
                </a:rPr>
                <a:t> </a:t>
              </a:r>
            </a:p>
          </p:txBody>
        </p:sp>
        <p:grpSp>
          <p:nvGrpSpPr>
            <p:cNvPr id="33" name="Grupo 32">
              <a:extLst>
                <a:ext uri="{FF2B5EF4-FFF2-40B4-BE49-F238E27FC236}">
                  <a16:creationId xmlns:a16="http://schemas.microsoft.com/office/drawing/2014/main" id="{C763878D-5F89-00C7-1CAF-F0FD2A43B6FA}"/>
                </a:ext>
              </a:extLst>
            </p:cNvPr>
            <p:cNvGrpSpPr/>
            <p:nvPr/>
          </p:nvGrpSpPr>
          <p:grpSpPr>
            <a:xfrm>
              <a:off x="5924418" y="5992851"/>
              <a:ext cx="1106210" cy="430806"/>
              <a:chOff x="6331133" y="1293381"/>
              <a:chExt cx="1106210" cy="430806"/>
            </a:xfrm>
          </p:grpSpPr>
          <p:sp>
            <p:nvSpPr>
              <p:cNvPr id="34" name="Rectángulo: esquinas redondeadas 38">
                <a:extLst>
                  <a:ext uri="{FF2B5EF4-FFF2-40B4-BE49-F238E27FC236}">
                    <a16:creationId xmlns:a16="http://schemas.microsoft.com/office/drawing/2014/main" id="{196A67C9-C226-BCEE-3DF7-11EC48B52022}"/>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35" name="Google Shape;417;p5" descr="{&quot;Key&quot;:&quot;POWER_USER_SHAPE_ICON&quot;,&quot;Value&quot;:&quot;POWER_USER_SHAPE_ICON_STYLE_1&quot;}">
                <a:extLst>
                  <a:ext uri="{FF2B5EF4-FFF2-40B4-BE49-F238E27FC236}">
                    <a16:creationId xmlns:a16="http://schemas.microsoft.com/office/drawing/2014/main" id="{069388C3-4CC9-8467-0CAA-EC66458D8794}"/>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6" name="Google Shape;411;p5">
                <a:extLst>
                  <a:ext uri="{FF2B5EF4-FFF2-40B4-BE49-F238E27FC236}">
                    <a16:creationId xmlns:a16="http://schemas.microsoft.com/office/drawing/2014/main" id="{136CC0B1-6BF3-68D2-5EE4-E054D710241A}"/>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7" name="Google Shape;412;p5">
                <a:extLst>
                  <a:ext uri="{FF2B5EF4-FFF2-40B4-BE49-F238E27FC236}">
                    <a16:creationId xmlns:a16="http://schemas.microsoft.com/office/drawing/2014/main" id="{45832139-9F21-D11B-C661-4A3841660B93}"/>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8" name="Google Shape;413;p5">
                <a:extLst>
                  <a:ext uri="{FF2B5EF4-FFF2-40B4-BE49-F238E27FC236}">
                    <a16:creationId xmlns:a16="http://schemas.microsoft.com/office/drawing/2014/main" id="{361478EA-64FC-3324-3551-B8DA6C937995}"/>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9" name="Google Shape;414;p5">
                <a:extLst>
                  <a:ext uri="{FF2B5EF4-FFF2-40B4-BE49-F238E27FC236}">
                    <a16:creationId xmlns:a16="http://schemas.microsoft.com/office/drawing/2014/main" id="{7887C770-49CD-2F5B-912C-F1172F455EB4}"/>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0" name="Google Shape;415;p5">
                <a:extLst>
                  <a:ext uri="{FF2B5EF4-FFF2-40B4-BE49-F238E27FC236}">
                    <a16:creationId xmlns:a16="http://schemas.microsoft.com/office/drawing/2014/main" id="{BC0FF7A5-426C-8B31-57B5-3370763166F4}"/>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1" name="Google Shape;408;p5">
                <a:extLst>
                  <a:ext uri="{FF2B5EF4-FFF2-40B4-BE49-F238E27FC236}">
                    <a16:creationId xmlns:a16="http://schemas.microsoft.com/office/drawing/2014/main" id="{E8CCCD60-F2FD-F113-C951-1AAF14495F89}"/>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2" name="Google Shape;409;p5">
                <a:extLst>
                  <a:ext uri="{FF2B5EF4-FFF2-40B4-BE49-F238E27FC236}">
                    <a16:creationId xmlns:a16="http://schemas.microsoft.com/office/drawing/2014/main" id="{CF237B37-B0CA-5AFB-BED9-273568672B0C}"/>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43" name="Elipse 42">
              <a:extLst>
                <a:ext uri="{FF2B5EF4-FFF2-40B4-BE49-F238E27FC236}">
                  <a16:creationId xmlns:a16="http://schemas.microsoft.com/office/drawing/2014/main" id="{0C2F59CE-352B-53E9-3F5A-90A722E18F9B}"/>
                </a:ext>
              </a:extLst>
            </p:cNvPr>
            <p:cNvSpPr/>
            <p:nvPr/>
          </p:nvSpPr>
          <p:spPr>
            <a:xfrm>
              <a:off x="486228" y="5992851"/>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177521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4B0D64D-AC02-681E-444D-6AAE39B70686}"/>
              </a:ext>
            </a:extLst>
          </p:cNvPr>
          <p:cNvSpPr>
            <a:spLocks noGrp="1"/>
          </p:cNvSpPr>
          <p:nvPr>
            <p:ph idx="1"/>
          </p:nvPr>
        </p:nvSpPr>
        <p:spPr>
          <a:xfrm>
            <a:off x="372957" y="1604967"/>
            <a:ext cx="6634236" cy="2187854"/>
          </a:xfrm>
        </p:spPr>
        <p:txBody>
          <a:bodyPr>
            <a:noAutofit/>
          </a:bodyPr>
          <a:lstStyle/>
          <a:p>
            <a:pPr marL="0" indent="0" algn="just">
              <a:lnSpc>
                <a:spcPct val="114000"/>
              </a:lnSpc>
              <a:spcBef>
                <a:spcPts val="600"/>
              </a:spcBef>
              <a:buNone/>
            </a:pPr>
            <a:r>
              <a:rPr lang="en-GB" sz="1100">
                <a:latin typeface="Arial" panose="020B0604020202020204" pitchFamily="34" charset="0"/>
                <a:cs typeface="Arial" panose="020B0604020202020204" pitchFamily="34" charset="0"/>
              </a:rPr>
              <a:t>This document is framed within Deliverable 1 of the </a:t>
            </a:r>
            <a:r>
              <a:rPr lang="en-GB" sz="1100" b="1">
                <a:latin typeface="Arial" panose="020B0604020202020204" pitchFamily="34" charset="0"/>
                <a:cs typeface="Arial" panose="020B0604020202020204" pitchFamily="34" charset="0"/>
              </a:rPr>
              <a:t>project “Improving digital competences of the Health Workforce in Spain and Estonia”</a:t>
            </a:r>
            <a:r>
              <a:rPr lang="en-GB" sz="1100">
                <a:latin typeface="Arial" panose="020B0604020202020204" pitchFamily="34" charset="0"/>
                <a:cs typeface="Arial" panose="020B0604020202020204" pitchFamily="34" charset="0"/>
              </a:rPr>
              <a:t>, financed by the European Union (EU) through the Technical Support Instrument and executed by NTT DATA, in collaboration with the Directorate General for Support for Structural Reforms of the European Commission (DG REFORM). </a:t>
            </a:r>
          </a:p>
          <a:p>
            <a:pPr marL="0" indent="0" algn="just">
              <a:lnSpc>
                <a:spcPct val="114000"/>
              </a:lnSpc>
              <a:spcBef>
                <a:spcPts val="600"/>
              </a:spcBef>
              <a:buNone/>
            </a:pPr>
            <a:r>
              <a:rPr lang="en-GB" sz="1100">
                <a:latin typeface="Arial" panose="020B0604020202020204" pitchFamily="34" charset="0"/>
                <a:cs typeface="Arial" panose="020B0604020202020204" pitchFamily="34" charset="0"/>
              </a:rPr>
              <a:t>The main objective of the project is </a:t>
            </a:r>
            <a:r>
              <a:rPr lang="en-GB" sz="1100" b="1">
                <a:latin typeface="Arial" panose="020B0604020202020204" pitchFamily="34" charset="0"/>
                <a:cs typeface="Arial" panose="020B0604020202020204" pitchFamily="34" charset="0"/>
              </a:rPr>
              <a:t>to improve Digital Competencies (DCs) among the Catalan and Estonian Healthcare Workforce (HWF). </a:t>
            </a:r>
            <a:r>
              <a:rPr lang="en-GB" sz="1100">
                <a:latin typeface="Arial" panose="020B0604020202020204" pitchFamily="34" charset="0"/>
                <a:cs typeface="Arial" panose="020B0604020202020204" pitchFamily="34" charset="0"/>
              </a:rPr>
              <a:t>For the purpose of this project, </a:t>
            </a:r>
            <a:r>
              <a:rPr lang="en-GB" sz="1100" b="1">
                <a:latin typeface="Arial" panose="020B0604020202020204" pitchFamily="34" charset="0"/>
                <a:cs typeface="Arial" panose="020B0604020202020204" pitchFamily="34" charset="0"/>
              </a:rPr>
              <a:t>digital competences are defined </a:t>
            </a:r>
            <a:r>
              <a:rPr lang="en-GB" sz="1100">
                <a:latin typeface="Arial" panose="020B0604020202020204" pitchFamily="34" charset="0"/>
                <a:cs typeface="Arial" panose="020B0604020202020204" pitchFamily="34" charset="0"/>
              </a:rPr>
              <a:t>as the </a:t>
            </a:r>
            <a:r>
              <a:rPr lang="en-GB" sz="1100" i="1">
                <a:latin typeface="Arial" panose="020B0604020202020204" pitchFamily="34" charset="0"/>
                <a:cs typeface="Arial" panose="020B0604020202020204" pitchFamily="34" charset="0"/>
              </a:rPr>
              <a:t>“combination of knowledge, skills and attitudes in the confident and critical use of Information Communication Technology (ICT), for work, leisure and communication”.  </a:t>
            </a:r>
            <a:r>
              <a:rPr lang="en-GB" sz="1100">
                <a:latin typeface="Arial" panose="020B0604020202020204" pitchFamily="34" charset="0"/>
                <a:cs typeface="Arial" panose="020B0604020202020204" pitchFamily="34" charset="0"/>
              </a:rPr>
              <a:t>The main outcome expected is the </a:t>
            </a:r>
            <a:r>
              <a:rPr lang="en-GB" sz="1100" b="1">
                <a:latin typeface="Arial" panose="020B0604020202020204" pitchFamily="34" charset="0"/>
                <a:cs typeface="Arial" panose="020B0604020202020204" pitchFamily="34" charset="0"/>
              </a:rPr>
              <a:t>implementatio</a:t>
            </a:r>
            <a:r>
              <a:rPr lang="en-GB" sz="1100">
                <a:latin typeface="Arial" panose="020B0604020202020204" pitchFamily="34" charset="0"/>
                <a:cs typeface="Arial" panose="020B0604020202020204" pitchFamily="34" charset="0"/>
              </a:rPr>
              <a:t>n by health authorities of a strategy to </a:t>
            </a:r>
            <a:r>
              <a:rPr lang="en-GB" sz="1100" b="1">
                <a:latin typeface="Arial" panose="020B0604020202020204" pitchFamily="34" charset="0"/>
                <a:cs typeface="Arial" panose="020B0604020202020204" pitchFamily="34" charset="0"/>
              </a:rPr>
              <a:t>standardise, assess and improve DCs of the HWF</a:t>
            </a:r>
            <a:r>
              <a:rPr lang="en-GB" sz="1100">
                <a:latin typeface="Arial" panose="020B0604020202020204" pitchFamily="34" charset="0"/>
                <a:cs typeface="Arial" panose="020B0604020202020204" pitchFamily="34" charset="0"/>
              </a:rPr>
              <a:t>, to bolster the access and quality of services for patients. </a:t>
            </a:r>
          </a:p>
          <a:p>
            <a:pPr marL="0" indent="0" algn="just">
              <a:lnSpc>
                <a:spcPct val="114000"/>
              </a:lnSpc>
              <a:spcBef>
                <a:spcPts val="600"/>
              </a:spcBef>
              <a:buNone/>
            </a:pPr>
            <a:r>
              <a:rPr lang="en-GB" sz="1100">
                <a:latin typeface="Arial" panose="020B0604020202020204" pitchFamily="34" charset="0"/>
                <a:cs typeface="Arial" panose="020B0604020202020204" pitchFamily="34" charset="0"/>
              </a:rPr>
              <a:t>The project consists of 19 phases, and this document constitutes the Final Report of </a:t>
            </a:r>
            <a:r>
              <a:rPr lang="en-GB" sz="1100" b="1">
                <a:latin typeface="Arial" panose="020B0604020202020204" pitchFamily="34" charset="0"/>
                <a:cs typeface="Arial" panose="020B0604020202020204" pitchFamily="34" charset="0"/>
              </a:rPr>
              <a:t>Deliverable 1 (D1): “Report on good practices on DC frameworks for the health and care sector”.</a:t>
            </a:r>
          </a:p>
          <a:p>
            <a:pPr marL="0" indent="0" algn="just">
              <a:lnSpc>
                <a:spcPct val="114000"/>
              </a:lnSpc>
              <a:spcBef>
                <a:spcPts val="600"/>
              </a:spcBef>
              <a:buNone/>
            </a:pPr>
            <a:endParaRPr lang="en-GB" sz="1100">
              <a:latin typeface="Arial" panose="020B0604020202020204" pitchFamily="34" charset="0"/>
              <a:cs typeface="Arial" panose="020B0604020202020204" pitchFamily="34" charset="0"/>
            </a:endParaRPr>
          </a:p>
        </p:txBody>
      </p:sp>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1. Introduction and objectives </a:t>
            </a:r>
          </a:p>
        </p:txBody>
      </p:sp>
      <p:sp>
        <p:nvSpPr>
          <p:cNvPr id="7" name="Slide Number Placeholder 4">
            <a:extLst>
              <a:ext uri="{FF2B5EF4-FFF2-40B4-BE49-F238E27FC236}">
                <a16:creationId xmlns:a16="http://schemas.microsoft.com/office/drawing/2014/main" id="{BB56FB37-E13C-2460-3AEA-C28A7677C7B6}"/>
              </a:ext>
            </a:extLst>
          </p:cNvPr>
          <p:cNvSpPr txBox="1">
            <a:spLocks/>
          </p:cNvSpPr>
          <p:nvPr/>
        </p:nvSpPr>
        <p:spPr>
          <a:xfrm>
            <a:off x="5510712" y="988359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992"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2CC462-51A8-2F42-0CB7-F56555F9DAB7}"/>
              </a:ext>
            </a:extLst>
          </p:cNvPr>
          <p:cNvSpPr txBox="1"/>
          <p:nvPr/>
        </p:nvSpPr>
        <p:spPr>
          <a:xfrm>
            <a:off x="372957" y="1277027"/>
            <a:ext cx="66342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6785C1"/>
                </a:solidFill>
                <a:effectLst/>
                <a:uLnTx/>
                <a:uFillTx/>
                <a:latin typeface="Arial" panose="020B0604020202020204" pitchFamily="34" charset="0"/>
                <a:ea typeface="+mn-ea"/>
                <a:cs typeface="Arial" panose="020B0604020202020204" pitchFamily="34" charset="0"/>
              </a:rPr>
              <a:t>1.1 General Context</a:t>
            </a:r>
          </a:p>
        </p:txBody>
      </p:sp>
      <p:sp>
        <p:nvSpPr>
          <p:cNvPr id="6" name="Slide Number Placeholder 4">
            <a:extLst>
              <a:ext uri="{FF2B5EF4-FFF2-40B4-BE49-F238E27FC236}">
                <a16:creationId xmlns:a16="http://schemas.microsoft.com/office/drawing/2014/main" id="{919CAEB5-916C-D979-6CF6-F2AA521D3DC1}"/>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pic>
        <p:nvPicPr>
          <p:cNvPr id="9" name="Picture 1125704">
            <a:extLst>
              <a:ext uri="{FF2B5EF4-FFF2-40B4-BE49-F238E27FC236}">
                <a16:creationId xmlns:a16="http://schemas.microsoft.com/office/drawing/2014/main" id="{15BAA977-951B-D5A6-FD61-0E6551253A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473" y="4392464"/>
            <a:ext cx="6483318" cy="2571077"/>
          </a:xfrm>
          <a:prstGeom prst="rect">
            <a:avLst/>
          </a:prstGeom>
          <a:noFill/>
        </p:spPr>
      </p:pic>
      <p:sp>
        <p:nvSpPr>
          <p:cNvPr id="10" name="CuadroTexto 9">
            <a:extLst>
              <a:ext uri="{FF2B5EF4-FFF2-40B4-BE49-F238E27FC236}">
                <a16:creationId xmlns:a16="http://schemas.microsoft.com/office/drawing/2014/main" id="{2BE5D050-F6A3-4859-E73E-48853A3C3C3B}"/>
              </a:ext>
            </a:extLst>
          </p:cNvPr>
          <p:cNvSpPr txBox="1"/>
          <p:nvPr/>
        </p:nvSpPr>
        <p:spPr>
          <a:xfrm>
            <a:off x="922399" y="7000635"/>
            <a:ext cx="5469467" cy="246221"/>
          </a:xfrm>
          <a:prstGeom prst="rect">
            <a:avLst/>
          </a:prstGeom>
          <a:noFill/>
        </p:spPr>
        <p:txBody>
          <a:bodyPr wrap="square" rtlCol="0">
            <a:spAutoFit/>
          </a:bodyPr>
          <a:lstStyle/>
          <a:p>
            <a:pPr algn="ctr"/>
            <a:r>
              <a:rPr lang="en-GB" sz="1000" i="1">
                <a:latin typeface="Arial" panose="020B0604020202020204" pitchFamily="34" charset="0"/>
                <a:ea typeface="+mj-ea"/>
                <a:cs typeface="Arial" panose="020B0604020202020204" pitchFamily="34" charset="0"/>
              </a:rPr>
              <a:t>Figure 1: Project workstreams and activities overview</a:t>
            </a:r>
          </a:p>
        </p:txBody>
      </p:sp>
      <p:sp>
        <p:nvSpPr>
          <p:cNvPr id="11" name="Marcador de contenido 2">
            <a:extLst>
              <a:ext uri="{FF2B5EF4-FFF2-40B4-BE49-F238E27FC236}">
                <a16:creationId xmlns:a16="http://schemas.microsoft.com/office/drawing/2014/main" id="{B5B9C6F8-8DC7-74B7-371E-9171E03646CC}"/>
              </a:ext>
            </a:extLst>
          </p:cNvPr>
          <p:cNvSpPr txBox="1">
            <a:spLocks/>
          </p:cNvSpPr>
          <p:nvPr/>
        </p:nvSpPr>
        <p:spPr>
          <a:xfrm>
            <a:off x="372957" y="7720033"/>
            <a:ext cx="6634236" cy="2187854"/>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In the context of D1, the specific objectives are the following: </a:t>
            </a:r>
          </a:p>
          <a:p>
            <a:pPr algn="just">
              <a:lnSpc>
                <a:spcPct val="114000"/>
              </a:lnSpc>
              <a:spcBef>
                <a:spcPts val="600"/>
              </a:spcBef>
            </a:pPr>
            <a:r>
              <a:rPr lang="en-GB" sz="1100">
                <a:latin typeface="Arial" panose="020B0604020202020204" pitchFamily="34" charset="0"/>
                <a:cs typeface="Arial" panose="020B0604020202020204" pitchFamily="34" charset="0"/>
              </a:rPr>
              <a:t>To </a:t>
            </a:r>
            <a:r>
              <a:rPr lang="en-GB" sz="1100" b="1">
                <a:latin typeface="Arial" panose="020B0604020202020204" pitchFamily="34" charset="0"/>
                <a:cs typeface="Arial" panose="020B0604020202020204" pitchFamily="34" charset="0"/>
              </a:rPr>
              <a:t>identify and analyse competence frameworks and Professional Digital Competence Profiles (PDPs) </a:t>
            </a:r>
            <a:r>
              <a:rPr lang="en-GB" sz="1100">
                <a:latin typeface="Arial" panose="020B0604020202020204" pitchFamily="34" charset="0"/>
                <a:cs typeface="Arial" panose="020B0604020202020204" pitchFamily="34" charset="0"/>
              </a:rPr>
              <a:t>used in the health and other sectors</a:t>
            </a:r>
          </a:p>
          <a:p>
            <a:pPr algn="just">
              <a:lnSpc>
                <a:spcPct val="114000"/>
              </a:lnSpc>
              <a:spcBef>
                <a:spcPts val="600"/>
              </a:spcBef>
            </a:pPr>
            <a:r>
              <a:rPr lang="en-GB" sz="1100">
                <a:latin typeface="Arial" panose="020B0604020202020204" pitchFamily="34" charset="0"/>
                <a:cs typeface="Arial" panose="020B0604020202020204" pitchFamily="34" charset="0"/>
              </a:rPr>
              <a:t>To collect information on the </a:t>
            </a:r>
            <a:r>
              <a:rPr lang="en-GB" sz="1100" b="1">
                <a:latin typeface="Arial" panose="020B0604020202020204" pitchFamily="34" charset="0"/>
                <a:cs typeface="Arial" panose="020B0604020202020204" pitchFamily="34" charset="0"/>
              </a:rPr>
              <a:t>methodological approach </a:t>
            </a:r>
            <a:r>
              <a:rPr lang="en-GB" sz="1100">
                <a:latin typeface="Arial" panose="020B0604020202020204" pitchFamily="34" charset="0"/>
                <a:cs typeface="Arial" panose="020B0604020202020204" pitchFamily="34" charset="0"/>
              </a:rPr>
              <a:t>used to define digital health profiles</a:t>
            </a:r>
          </a:p>
          <a:p>
            <a:pPr algn="just">
              <a:lnSpc>
                <a:spcPct val="114000"/>
              </a:lnSpc>
              <a:spcBef>
                <a:spcPts val="600"/>
              </a:spcBef>
            </a:pPr>
            <a:r>
              <a:rPr lang="en-GB" sz="1100">
                <a:latin typeface="Arial" panose="020B0604020202020204" pitchFamily="34" charset="0"/>
                <a:cs typeface="Arial" panose="020B0604020202020204" pitchFamily="34" charset="0"/>
              </a:rPr>
              <a:t>Conduct a desk research about the most </a:t>
            </a:r>
            <a:r>
              <a:rPr lang="en-GB" sz="1100" b="1">
                <a:latin typeface="Arial" panose="020B0604020202020204" pitchFamily="34" charset="0"/>
                <a:cs typeface="Arial" panose="020B0604020202020204" pitchFamily="34" charset="0"/>
              </a:rPr>
              <a:t>relevant initiatives </a:t>
            </a:r>
            <a:r>
              <a:rPr lang="en-GB" sz="1100">
                <a:latin typeface="Arial" panose="020B0604020202020204" pitchFamily="34" charset="0"/>
                <a:cs typeface="Arial" panose="020B0604020202020204" pitchFamily="34" charset="0"/>
              </a:rPr>
              <a:t>considering the specific needs of Catalonia and Estonia</a:t>
            </a:r>
          </a:p>
          <a:p>
            <a:pPr marL="0" indent="0" algn="just">
              <a:lnSpc>
                <a:spcPct val="114000"/>
              </a:lnSpc>
              <a:spcBef>
                <a:spcPts val="600"/>
              </a:spcBef>
              <a:buNone/>
            </a:pPr>
            <a:r>
              <a:rPr lang="en-GB" sz="1100">
                <a:latin typeface="Arial" panose="020B0604020202020204" pitchFamily="34" charset="0"/>
                <a:cs typeface="Arial" panose="020B0604020202020204" pitchFamily="34" charset="0"/>
              </a:rPr>
              <a:t>For this deliverable, this report presenting the good practices on DC frameworks constitutes the final task.</a:t>
            </a:r>
          </a:p>
          <a:p>
            <a:pPr marL="0" indent="0" algn="just">
              <a:lnSpc>
                <a:spcPct val="114000"/>
              </a:lnSpc>
              <a:spcBef>
                <a:spcPts val="600"/>
              </a:spcBef>
              <a:buFont typeface="Arial" panose="020B0604020202020204" pitchFamily="34" charset="0"/>
              <a:buNone/>
            </a:pPr>
            <a:endParaRPr lang="en-GB" sz="1100">
              <a:latin typeface="Arial" panose="020B0604020202020204" pitchFamily="34" charset="0"/>
              <a:cs typeface="Arial" panose="020B0604020202020204" pitchFamily="34" charset="0"/>
            </a:endParaRPr>
          </a:p>
        </p:txBody>
      </p:sp>
      <p:sp>
        <p:nvSpPr>
          <p:cNvPr id="12" name="TextBox 7">
            <a:extLst>
              <a:ext uri="{FF2B5EF4-FFF2-40B4-BE49-F238E27FC236}">
                <a16:creationId xmlns:a16="http://schemas.microsoft.com/office/drawing/2014/main" id="{35DA3BE4-1C88-2EEB-92EB-EC6F68FEDFCB}"/>
              </a:ext>
            </a:extLst>
          </p:cNvPr>
          <p:cNvSpPr txBox="1"/>
          <p:nvPr/>
        </p:nvSpPr>
        <p:spPr>
          <a:xfrm>
            <a:off x="372957" y="7406585"/>
            <a:ext cx="66342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6785C1"/>
                </a:solidFill>
                <a:effectLst/>
                <a:uLnTx/>
                <a:uFillTx/>
                <a:latin typeface="Arial" panose="020B0604020202020204" pitchFamily="34" charset="0"/>
                <a:ea typeface="+mn-ea"/>
                <a:cs typeface="Arial" panose="020B0604020202020204" pitchFamily="34" charset="0"/>
              </a:rPr>
              <a:t>1.2 Objectives of Deliverable 1</a:t>
            </a:r>
          </a:p>
        </p:txBody>
      </p:sp>
    </p:spTree>
    <p:extLst>
      <p:ext uri="{BB962C8B-B14F-4D97-AF65-F5344CB8AC3E}">
        <p14:creationId xmlns:p14="http://schemas.microsoft.com/office/powerpoint/2010/main" val="3992559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4B0D64D-AC02-681E-444D-6AAE39B70686}"/>
              </a:ext>
            </a:extLst>
          </p:cNvPr>
          <p:cNvSpPr>
            <a:spLocks noGrp="1"/>
          </p:cNvSpPr>
          <p:nvPr>
            <p:ph idx="1"/>
          </p:nvPr>
        </p:nvSpPr>
        <p:spPr>
          <a:xfrm>
            <a:off x="462718" y="1400739"/>
            <a:ext cx="6544473" cy="8551041"/>
          </a:xfrm>
        </p:spPr>
        <p:txBody>
          <a:bodyPr>
            <a:normAutofit/>
          </a:bodyPr>
          <a:lstStyle/>
          <a:p>
            <a:pPr marL="0" indent="0" algn="just">
              <a:lnSpc>
                <a:spcPct val="114000"/>
              </a:lnSpc>
              <a:spcBef>
                <a:spcPts val="600"/>
              </a:spcBef>
              <a:buNone/>
            </a:pPr>
            <a:r>
              <a:rPr lang="en-GB" sz="1200" b="1" u="sng">
                <a:latin typeface="Arial" panose="020B0604020202020204" pitchFamily="34" charset="0"/>
                <a:cs typeface="Arial" panose="020B0604020202020204" pitchFamily="34" charset="0"/>
              </a:rPr>
              <a:t>A Health and Care Digital Capabilities Framework</a:t>
            </a:r>
          </a:p>
          <a:p>
            <a:pPr marL="0" indent="0" algn="just">
              <a:spcAft>
                <a:spcPts val="600"/>
              </a:spcAft>
              <a:buNone/>
            </a:pPr>
            <a:r>
              <a:rPr lang="en-GB" sz="1200" b="1">
                <a:solidFill>
                  <a:schemeClr val="accent1">
                    <a:lumMod val="50000"/>
                  </a:schemeClr>
                </a:solidFill>
                <a:latin typeface="Arial" panose="020B0604020202020204" pitchFamily="34" charset="0"/>
                <a:cs typeface="Arial" panose="020B0604020202020204" pitchFamily="34" charset="0"/>
              </a:rPr>
              <a:t>Best practices: </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The framework is also developed in the context of a very complete </a:t>
            </a:r>
            <a:r>
              <a:rPr lang="en-GB" sz="1200" b="1">
                <a:latin typeface="Arial" panose="020B0604020202020204" pitchFamily="34" charset="0"/>
                <a:cs typeface="Arial" panose="020B0604020202020204" pitchFamily="34" charset="0"/>
              </a:rPr>
              <a:t>overarching strategy</a:t>
            </a:r>
            <a:r>
              <a:rPr lang="en-GB" sz="1200">
                <a:latin typeface="Arial" panose="020B0604020202020204" pitchFamily="34" charset="0"/>
                <a:cs typeface="Arial" panose="020B0604020202020204" pitchFamily="34" charset="0"/>
              </a:rPr>
              <a:t>. Several </a:t>
            </a:r>
            <a:r>
              <a:rPr lang="en-GB" sz="1200" b="1">
                <a:latin typeface="Arial" panose="020B0604020202020204" pitchFamily="34" charset="0"/>
                <a:cs typeface="Arial" panose="020B0604020202020204" pitchFamily="34" charset="0"/>
              </a:rPr>
              <a:t>best practices </a:t>
            </a:r>
            <a:r>
              <a:rPr lang="en-GB" sz="1200">
                <a:latin typeface="Arial" panose="020B0604020202020204" pitchFamily="34" charset="0"/>
                <a:cs typeface="Arial" panose="020B0604020202020204" pitchFamily="34" charset="0"/>
              </a:rPr>
              <a:t>can be extracted from </a:t>
            </a:r>
            <a:r>
              <a:rPr lang="en-GB" sz="1200" b="1">
                <a:latin typeface="Arial" panose="020B0604020202020204" pitchFamily="34" charset="0"/>
                <a:cs typeface="Arial" panose="020B0604020202020204" pitchFamily="34" charset="0"/>
              </a:rPr>
              <a:t>other initiatives </a:t>
            </a:r>
            <a:r>
              <a:rPr lang="en-GB" sz="1200">
                <a:latin typeface="Arial" panose="020B0604020202020204" pitchFamily="34" charset="0"/>
                <a:cs typeface="Arial" panose="020B0604020202020204" pitchFamily="34" charset="0"/>
              </a:rPr>
              <a:t>in this strategy.</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The framework </a:t>
            </a:r>
            <a:r>
              <a:rPr lang="en-GB" sz="1200" b="1">
                <a:latin typeface="Arial" panose="020B0604020202020204" pitchFamily="34" charset="0"/>
                <a:cs typeface="Arial" panose="020B0604020202020204" pitchFamily="34" charset="0"/>
              </a:rPr>
              <a:t>covers all relevant competences </a:t>
            </a:r>
            <a:r>
              <a:rPr lang="en-GB" sz="1200">
                <a:latin typeface="Arial" panose="020B0604020202020204" pitchFamily="34" charset="0"/>
                <a:cs typeface="Arial" panose="020B0604020202020204" pitchFamily="34" charset="0"/>
              </a:rPr>
              <a:t>to be considered (in a more compact manner than HitComp), including some that are </a:t>
            </a:r>
            <a:r>
              <a:rPr lang="en-GB" sz="1200" b="1">
                <a:latin typeface="Arial" panose="020B0604020202020204" pitchFamily="34" charset="0"/>
                <a:cs typeface="Arial" panose="020B0604020202020204" pitchFamily="34" charset="0"/>
              </a:rPr>
              <a:t>not contemplated </a:t>
            </a:r>
            <a:r>
              <a:rPr lang="en-GB" sz="1200">
                <a:latin typeface="Arial" panose="020B0604020202020204" pitchFamily="34" charset="0"/>
                <a:cs typeface="Arial" panose="020B0604020202020204" pitchFamily="34" charset="0"/>
              </a:rPr>
              <a:t>in </a:t>
            </a:r>
            <a:r>
              <a:rPr lang="en-GB" sz="1200" b="1">
                <a:latin typeface="Arial" panose="020B0604020202020204" pitchFamily="34" charset="0"/>
                <a:cs typeface="Arial" panose="020B0604020202020204" pitchFamily="34" charset="0"/>
              </a:rPr>
              <a:t>COMPDIG – Salut.</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Other </a:t>
            </a:r>
            <a:r>
              <a:rPr lang="en-GB" sz="1200" b="1">
                <a:latin typeface="Arial" panose="020B0604020202020204" pitchFamily="34" charset="0"/>
                <a:cs typeface="Arial" panose="020B0604020202020204" pitchFamily="34" charset="0"/>
              </a:rPr>
              <a:t>profession-specific frameworks </a:t>
            </a:r>
            <a:r>
              <a:rPr lang="en-GB" sz="1200">
                <a:latin typeface="Arial" panose="020B0604020202020204" pitchFamily="34" charset="0"/>
                <a:cs typeface="Arial" panose="020B0604020202020204" pitchFamily="34" charset="0"/>
              </a:rPr>
              <a:t>developed from it show how more concrete frameworks can be obtained from a baseline, general one. </a:t>
            </a:r>
          </a:p>
          <a:p>
            <a:pPr marL="0" indent="0" algn="just">
              <a:lnSpc>
                <a:spcPct val="100000"/>
              </a:lnSpc>
              <a:spcAft>
                <a:spcPts val="600"/>
              </a:spcAft>
              <a:buNone/>
            </a:pPr>
            <a:r>
              <a:rPr lang="en-GB" sz="1200" b="1">
                <a:solidFill>
                  <a:srgbClr val="3A0000"/>
                </a:solidFill>
                <a:latin typeface="Arial" panose="020B0604020202020204" pitchFamily="34" charset="0"/>
                <a:cs typeface="Arial" panose="020B0604020202020204" pitchFamily="34" charset="0"/>
              </a:rPr>
              <a:t>Limitations:</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The additional competences included might mean that </a:t>
            </a:r>
            <a:r>
              <a:rPr lang="en-GB" sz="1200" b="1">
                <a:latin typeface="Arial" panose="020B0604020202020204" pitchFamily="34" charset="0"/>
                <a:cs typeface="Arial" panose="020B0604020202020204" pitchFamily="34" charset="0"/>
              </a:rPr>
              <a:t>initiatives arising </a:t>
            </a:r>
            <a:r>
              <a:rPr lang="en-GB" sz="1200">
                <a:latin typeface="Arial" panose="020B0604020202020204" pitchFamily="34" charset="0"/>
                <a:cs typeface="Arial" panose="020B0604020202020204" pitchFamily="34" charset="0"/>
              </a:rPr>
              <a:t>from this framework </a:t>
            </a:r>
            <a:r>
              <a:rPr lang="en-GB" sz="1200" b="1">
                <a:latin typeface="Arial" panose="020B0604020202020204" pitchFamily="34" charset="0"/>
                <a:cs typeface="Arial" panose="020B0604020202020204" pitchFamily="34" charset="0"/>
              </a:rPr>
              <a:t>might not be as relevant </a:t>
            </a:r>
            <a:r>
              <a:rPr lang="en-GB" sz="1200">
                <a:latin typeface="Arial" panose="020B0604020202020204" pitchFamily="34" charset="0"/>
                <a:cs typeface="Arial" panose="020B0604020202020204" pitchFamily="34" charset="0"/>
              </a:rPr>
              <a:t>in the context of the present project. </a:t>
            </a:r>
          </a:p>
          <a:p>
            <a:pPr marL="0" indent="0" algn="just">
              <a:spcAft>
                <a:spcPts val="600"/>
              </a:spcAft>
              <a:buNone/>
            </a:pPr>
            <a:endParaRPr lang="en-GB" sz="1200">
              <a:latin typeface="Arial" panose="020B0604020202020204" pitchFamily="34" charset="0"/>
              <a:cs typeface="Arial" panose="020B0604020202020204" pitchFamily="34" charset="0"/>
            </a:endParaRPr>
          </a:p>
          <a:p>
            <a:pPr marL="0" indent="0" algn="just">
              <a:lnSpc>
                <a:spcPct val="100000"/>
              </a:lnSpc>
              <a:spcBef>
                <a:spcPts val="0"/>
              </a:spcBef>
              <a:spcAft>
                <a:spcPts val="600"/>
              </a:spcAft>
              <a:buNone/>
            </a:pPr>
            <a:r>
              <a:rPr lang="en-GB" sz="1200" b="1" u="sng">
                <a:solidFill>
                  <a:srgbClr val="000000"/>
                </a:solidFill>
                <a:latin typeface="Arial"/>
              </a:rPr>
              <a:t>COMPDIG - Salut</a:t>
            </a:r>
            <a:endParaRPr lang="en-GB" sz="1200" b="1" u="sng">
              <a:latin typeface="Arial" panose="020B0604020202020204" pitchFamily="34" charset="0"/>
              <a:cs typeface="Arial" panose="020B0604020202020204" pitchFamily="34" charset="0"/>
            </a:endParaRPr>
          </a:p>
          <a:p>
            <a:pPr marL="0" indent="0" algn="just">
              <a:lnSpc>
                <a:spcPct val="100000"/>
              </a:lnSpc>
              <a:spcBef>
                <a:spcPts val="0"/>
              </a:spcBef>
              <a:spcAft>
                <a:spcPts val="600"/>
              </a:spcAft>
              <a:buNone/>
            </a:pPr>
            <a:r>
              <a:rPr lang="en-GB" sz="1200" b="1">
                <a:solidFill>
                  <a:schemeClr val="accent1">
                    <a:lumMod val="50000"/>
                  </a:schemeClr>
                </a:solidFill>
                <a:latin typeface="Arial" panose="020B0604020202020204" pitchFamily="34" charset="0"/>
                <a:cs typeface="Arial" panose="020B0604020202020204" pitchFamily="34" charset="0"/>
              </a:rPr>
              <a:t>Best practices: </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Developed in </a:t>
            </a:r>
            <a:r>
              <a:rPr lang="en-GB" sz="1200" b="1">
                <a:latin typeface="Arial" panose="020B0604020202020204" pitchFamily="34" charset="0"/>
                <a:cs typeface="Arial" panose="020B0604020202020204" pitchFamily="34" charset="0"/>
              </a:rPr>
              <a:t>beneficiaries’ territory</a:t>
            </a:r>
            <a:r>
              <a:rPr lang="en-GB" sz="1200">
                <a:latin typeface="Arial" panose="020B0604020202020204" pitchFamily="34" charset="0"/>
                <a:cs typeface="Arial" panose="020B0604020202020204" pitchFamily="34" charset="0"/>
              </a:rPr>
              <a:t>, ensuring relevance for the project.</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The framework is also developed in the context of a very complete </a:t>
            </a:r>
            <a:r>
              <a:rPr lang="en-GB" sz="1200" b="1">
                <a:latin typeface="Arial" panose="020B0604020202020204" pitchFamily="34" charset="0"/>
                <a:cs typeface="Arial" panose="020B0604020202020204" pitchFamily="34" charset="0"/>
              </a:rPr>
              <a:t>overarching strategy</a:t>
            </a:r>
            <a:r>
              <a:rPr lang="en-GB" sz="1200">
                <a:latin typeface="Arial" panose="020B0604020202020204" pitchFamily="34" charset="0"/>
                <a:cs typeface="Arial" panose="020B0604020202020204" pitchFamily="34" charset="0"/>
              </a:rPr>
              <a:t>. Several </a:t>
            </a:r>
            <a:r>
              <a:rPr lang="en-GB" sz="1200" b="1">
                <a:latin typeface="Arial" panose="020B0604020202020204" pitchFamily="34" charset="0"/>
                <a:cs typeface="Arial" panose="020B0604020202020204" pitchFamily="34" charset="0"/>
              </a:rPr>
              <a:t>best practices </a:t>
            </a:r>
            <a:r>
              <a:rPr lang="en-GB" sz="1200">
                <a:latin typeface="Arial" panose="020B0604020202020204" pitchFamily="34" charset="0"/>
                <a:cs typeface="Arial" panose="020B0604020202020204" pitchFamily="34" charset="0"/>
              </a:rPr>
              <a:t>can be extracted from </a:t>
            </a:r>
            <a:r>
              <a:rPr lang="en-GB" sz="1200" b="1">
                <a:latin typeface="Arial" panose="020B0604020202020204" pitchFamily="34" charset="0"/>
                <a:cs typeface="Arial" panose="020B0604020202020204" pitchFamily="34" charset="0"/>
              </a:rPr>
              <a:t>other initiatives </a:t>
            </a:r>
            <a:r>
              <a:rPr lang="en-GB" sz="1200">
                <a:latin typeface="Arial" panose="020B0604020202020204" pitchFamily="34" charset="0"/>
                <a:cs typeface="Arial" panose="020B0604020202020204" pitchFamily="34" charset="0"/>
              </a:rPr>
              <a:t>in this strategy.</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The framework doesn’t simply state competences but identifies the abilities that the HWF should have to consider that this </a:t>
            </a:r>
            <a:r>
              <a:rPr lang="en-GB" sz="1200" b="1">
                <a:latin typeface="Arial" panose="020B0604020202020204" pitchFamily="34" charset="0"/>
                <a:cs typeface="Arial" panose="020B0604020202020204" pitchFamily="34" charset="0"/>
              </a:rPr>
              <a:t>competence is met</a:t>
            </a:r>
            <a:r>
              <a:rPr lang="en-GB" sz="1200">
                <a:latin typeface="Arial" panose="020B0604020202020204" pitchFamily="34" charset="0"/>
                <a:cs typeface="Arial" panose="020B0604020202020204" pitchFamily="34" charset="0"/>
              </a:rPr>
              <a:t>. </a:t>
            </a:r>
          </a:p>
          <a:p>
            <a:pPr marL="0" indent="0" algn="just">
              <a:lnSpc>
                <a:spcPct val="100000"/>
              </a:lnSpc>
              <a:spcAft>
                <a:spcPts val="600"/>
              </a:spcAft>
              <a:buNone/>
            </a:pPr>
            <a:r>
              <a:rPr lang="en-GB" sz="1200" b="1">
                <a:solidFill>
                  <a:srgbClr val="3A0000"/>
                </a:solidFill>
                <a:latin typeface="Arial" panose="020B0604020202020204" pitchFamily="34" charset="0"/>
                <a:cs typeface="Arial" panose="020B0604020202020204" pitchFamily="34" charset="0"/>
              </a:rPr>
              <a:t>Limitations:</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PDPs are identified, but </a:t>
            </a:r>
            <a:r>
              <a:rPr lang="en-GB" sz="1200" b="1">
                <a:latin typeface="Arial" panose="020B0604020202020204" pitchFamily="34" charset="0"/>
                <a:cs typeface="Arial" panose="020B0604020202020204" pitchFamily="34" charset="0"/>
              </a:rPr>
              <a:t>no information </a:t>
            </a:r>
            <a:r>
              <a:rPr lang="en-GB" sz="1200">
                <a:latin typeface="Arial" panose="020B0604020202020204" pitchFamily="34" charset="0"/>
                <a:cs typeface="Arial" panose="020B0604020202020204" pitchFamily="34" charset="0"/>
              </a:rPr>
              <a:t>is given on the </a:t>
            </a:r>
            <a:r>
              <a:rPr lang="en-GB" sz="1200" b="1">
                <a:latin typeface="Arial" panose="020B0604020202020204" pitchFamily="34" charset="0"/>
                <a:cs typeface="Arial" panose="020B0604020202020204" pitchFamily="34" charset="0"/>
              </a:rPr>
              <a:t>competences that are relevant </a:t>
            </a:r>
            <a:r>
              <a:rPr lang="en-GB" sz="1200">
                <a:latin typeface="Arial" panose="020B0604020202020204" pitchFamily="34" charset="0"/>
                <a:cs typeface="Arial" panose="020B0604020202020204" pitchFamily="34" charset="0"/>
              </a:rPr>
              <a:t>for each of them.</a:t>
            </a:r>
          </a:p>
          <a:p>
            <a:pPr marL="0" indent="0" algn="just">
              <a:lnSpc>
                <a:spcPct val="100000"/>
              </a:lnSpc>
              <a:spcBef>
                <a:spcPts val="0"/>
              </a:spcBef>
              <a:spcAft>
                <a:spcPts val="600"/>
              </a:spcAft>
              <a:buNone/>
            </a:pPr>
            <a:endParaRPr lang="en-GB" sz="1200">
              <a:latin typeface="Arial" panose="020B0604020202020204" pitchFamily="34" charset="0"/>
              <a:cs typeface="Arial" panose="020B0604020202020204" pitchFamily="34" charset="0"/>
            </a:endParaRPr>
          </a:p>
          <a:p>
            <a:pPr marL="0" indent="0" algn="just">
              <a:spcAft>
                <a:spcPts val="600"/>
              </a:spcAft>
              <a:buNone/>
            </a:pPr>
            <a:endParaRPr lang="en-GB" sz="1200" b="1">
              <a:solidFill>
                <a:schemeClr val="accent1">
                  <a:lumMod val="50000"/>
                </a:schemeClr>
              </a:solidFill>
              <a:latin typeface="Arial" panose="020B0604020202020204" pitchFamily="34" charset="0"/>
              <a:cs typeface="Arial" panose="020B0604020202020204" pitchFamily="34" charset="0"/>
            </a:endParaRPr>
          </a:p>
          <a:p>
            <a:pPr marL="0" indent="0" algn="just">
              <a:spcAft>
                <a:spcPts val="600"/>
              </a:spcAft>
              <a:buNone/>
            </a:pPr>
            <a:r>
              <a:rPr lang="en-GB" sz="1200" b="1">
                <a:solidFill>
                  <a:schemeClr val="accent1">
                    <a:lumMod val="50000"/>
                  </a:schemeClr>
                </a:solidFill>
                <a:latin typeface="Arial" panose="020B0604020202020204" pitchFamily="34" charset="0"/>
                <a:cs typeface="Arial" panose="020B0604020202020204" pitchFamily="34" charset="0"/>
              </a:rPr>
              <a:t>Best practices: </a:t>
            </a:r>
          </a:p>
          <a:p>
            <a:pPr marL="171450" indent="-171450" algn="just">
              <a:lnSpc>
                <a:spcPct val="100000"/>
              </a:lnSpc>
              <a:spcBef>
                <a:spcPts val="0"/>
              </a:spcBef>
              <a:spcAft>
                <a:spcPts val="600"/>
              </a:spcAft>
              <a:buFont typeface="Arial" panose="020B0604020202020204" pitchFamily="34" charset="0"/>
              <a:buChar char="•"/>
            </a:pPr>
            <a:r>
              <a:rPr lang="en-GB" sz="1200" b="1">
                <a:latin typeface="Arial" panose="020B0604020202020204" pitchFamily="34" charset="0"/>
                <a:cs typeface="Arial" panose="020B0604020202020204" pitchFamily="34" charset="0"/>
              </a:rPr>
              <a:t>Most complete project </a:t>
            </a:r>
            <a:r>
              <a:rPr lang="en-GB" sz="1200">
                <a:latin typeface="Arial" panose="020B0604020202020204" pitchFamily="34" charset="0"/>
                <a:cs typeface="Arial" panose="020B0604020202020204" pitchFamily="34" charset="0"/>
              </a:rPr>
              <a:t>in terms of the </a:t>
            </a:r>
            <a:r>
              <a:rPr lang="en-GB" sz="1200" b="1">
                <a:latin typeface="Arial" panose="020B0604020202020204" pitchFamily="34" charset="0"/>
                <a:cs typeface="Arial" panose="020B0604020202020204" pitchFamily="34" charset="0"/>
              </a:rPr>
              <a:t>number of initiatives developed</a:t>
            </a:r>
            <a:r>
              <a:rPr lang="en-GB" sz="1200">
                <a:latin typeface="Arial" panose="020B0604020202020204" pitchFamily="34" charset="0"/>
                <a:cs typeface="Arial" panose="020B0604020202020204" pitchFamily="34" charset="0"/>
              </a:rPr>
              <a:t>. IKANOS has produced frameworks, PDPs, and training and certification initiatives. </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Provides a very </a:t>
            </a:r>
            <a:r>
              <a:rPr lang="en-GB" sz="1200" b="1">
                <a:latin typeface="Arial" panose="020B0604020202020204" pitchFamily="34" charset="0"/>
                <a:cs typeface="Arial" panose="020B0604020202020204" pitchFamily="34" charset="0"/>
              </a:rPr>
              <a:t>complete “user journey” </a:t>
            </a:r>
            <a:r>
              <a:rPr lang="en-GB" sz="1200">
                <a:latin typeface="Arial" panose="020B0604020202020204" pitchFamily="34" charset="0"/>
                <a:cs typeface="Arial" panose="020B0604020202020204" pitchFamily="34" charset="0"/>
              </a:rPr>
              <a:t>to be followed in the attainment of DCs.</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Great </a:t>
            </a:r>
            <a:r>
              <a:rPr lang="en-GB" sz="1200" b="1">
                <a:latin typeface="Arial" panose="020B0604020202020204" pitchFamily="34" charset="0"/>
                <a:cs typeface="Arial" panose="020B0604020202020204" pitchFamily="34" charset="0"/>
              </a:rPr>
              <a:t>influence of the DIGCOMP framework. </a:t>
            </a:r>
            <a:r>
              <a:rPr lang="en-GB" sz="1200">
                <a:latin typeface="Arial" panose="020B0604020202020204" pitchFamily="34" charset="0"/>
                <a:cs typeface="Arial" panose="020B0604020202020204" pitchFamily="34" charset="0"/>
              </a:rPr>
              <a:t>A </a:t>
            </a:r>
            <a:r>
              <a:rPr lang="en-GB" sz="1200" b="1">
                <a:latin typeface="Arial" panose="020B0604020202020204" pitchFamily="34" charset="0"/>
                <a:cs typeface="Arial" panose="020B0604020202020204" pitchFamily="34" charset="0"/>
              </a:rPr>
              <a:t>detailed methodology</a:t>
            </a:r>
            <a:r>
              <a:rPr lang="en-GB" sz="1200">
                <a:latin typeface="Arial" panose="020B0604020202020204" pitchFamily="34" charset="0"/>
                <a:cs typeface="Arial" panose="020B0604020202020204" pitchFamily="34" charset="0"/>
              </a:rPr>
              <a:t> is provided on how to take a foreign framework and adapt it to an own project.</a:t>
            </a:r>
          </a:p>
          <a:p>
            <a:pPr marL="0" indent="0" algn="just">
              <a:lnSpc>
                <a:spcPct val="100000"/>
              </a:lnSpc>
              <a:spcAft>
                <a:spcPts val="600"/>
              </a:spcAft>
              <a:buNone/>
            </a:pPr>
            <a:r>
              <a:rPr lang="en-GB" sz="1200" b="1">
                <a:solidFill>
                  <a:srgbClr val="3A0000"/>
                </a:solidFill>
                <a:latin typeface="Arial" panose="020B0604020202020204" pitchFamily="34" charset="0"/>
                <a:cs typeface="Arial" panose="020B0604020202020204" pitchFamily="34" charset="0"/>
              </a:rPr>
              <a:t>Limitations:</a:t>
            </a:r>
          </a:p>
          <a:p>
            <a:pPr marL="171450" indent="-171450" algn="just">
              <a:lnSpc>
                <a:spcPct val="100000"/>
              </a:lnSpc>
              <a:spcBef>
                <a:spcPts val="0"/>
              </a:spcBef>
              <a:spcAft>
                <a:spcPts val="600"/>
              </a:spcAft>
              <a:buFont typeface="Arial" panose="020B0604020202020204" pitchFamily="34" charset="0"/>
              <a:buChar char="•"/>
            </a:pPr>
            <a:r>
              <a:rPr lang="en-GB" sz="1200" b="1">
                <a:latin typeface="Arial" panose="020B0604020202020204" pitchFamily="34" charset="0"/>
                <a:cs typeface="Arial" panose="020B0604020202020204" pitchFamily="34" charset="0"/>
              </a:rPr>
              <a:t>Earliest-developed framework</a:t>
            </a:r>
            <a:r>
              <a:rPr lang="en-GB" sz="1200">
                <a:latin typeface="Arial" panose="020B0604020202020204" pitchFamily="34" charset="0"/>
                <a:cs typeface="Arial" panose="020B0604020202020204" pitchFamily="34" charset="0"/>
              </a:rPr>
              <a:t>, may not be as updated as others.</a:t>
            </a:r>
          </a:p>
          <a:p>
            <a:pPr marL="171450" indent="-171450" algn="just">
              <a:lnSpc>
                <a:spcPct val="100000"/>
              </a:lnSpc>
              <a:spcBef>
                <a:spcPts val="0"/>
              </a:spcBef>
              <a:spcAft>
                <a:spcPts val="600"/>
              </a:spcAft>
              <a:buFont typeface="Arial" panose="020B0604020202020204" pitchFamily="34" charset="0"/>
              <a:buChar char="•"/>
            </a:pPr>
            <a:r>
              <a:rPr lang="en-GB" sz="1200" b="1">
                <a:latin typeface="Arial" panose="020B0604020202020204" pitchFamily="34" charset="0"/>
                <a:cs typeface="Arial" panose="020B0604020202020204" pitchFamily="34" charset="0"/>
              </a:rPr>
              <a:t>Information</a:t>
            </a:r>
            <a:r>
              <a:rPr lang="en-GB" sz="1200">
                <a:latin typeface="Arial" panose="020B0604020202020204" pitchFamily="34" charset="0"/>
                <a:cs typeface="Arial" panose="020B0604020202020204" pitchFamily="34" charset="0"/>
              </a:rPr>
              <a:t> on some of its initiatives is </a:t>
            </a:r>
            <a:r>
              <a:rPr lang="en-GB" sz="1200" b="1">
                <a:latin typeface="Arial" panose="020B0604020202020204" pitchFamily="34" charset="0"/>
                <a:cs typeface="Arial" panose="020B0604020202020204" pitchFamily="34" charset="0"/>
              </a:rPr>
              <a:t>missing</a:t>
            </a:r>
            <a:r>
              <a:rPr lang="en-GB" sz="1200">
                <a:latin typeface="Arial" panose="020B0604020202020204" pitchFamily="34" charset="0"/>
                <a:cs typeface="Arial" panose="020B0604020202020204" pitchFamily="34" charset="0"/>
              </a:rPr>
              <a:t> </a:t>
            </a:r>
            <a:r>
              <a:rPr lang="en-GB" sz="1200" b="1">
                <a:latin typeface="Arial" panose="020B0604020202020204" pitchFamily="34" charset="0"/>
                <a:cs typeface="Arial" panose="020B0604020202020204" pitchFamily="34" charset="0"/>
              </a:rPr>
              <a:t>on the website.</a:t>
            </a:r>
          </a:p>
          <a:p>
            <a:pPr marL="0" indent="0" algn="just">
              <a:lnSpc>
                <a:spcPct val="114000"/>
              </a:lnSpc>
              <a:spcBef>
                <a:spcPts val="600"/>
              </a:spcBef>
              <a:buNone/>
            </a:pPr>
            <a:endParaRPr lang="en-GB" sz="1200" b="1" u="sng">
              <a:latin typeface="Arial" panose="020B0604020202020204" pitchFamily="34" charset="0"/>
              <a:cs typeface="Arial" panose="020B0604020202020204" pitchFamily="34" charset="0"/>
            </a:endParaRPr>
          </a:p>
        </p:txBody>
      </p:sp>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4. Conclusions </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01588"/>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82414495-3EF3-B1A3-295C-D9C1CADD3863}"/>
              </a:ext>
            </a:extLst>
          </p:cNvPr>
          <p:cNvSpPr txBox="1">
            <a:spLocks/>
          </p:cNvSpPr>
          <p:nvPr/>
        </p:nvSpPr>
        <p:spPr>
          <a:xfrm>
            <a:off x="5498363" y="9774400"/>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40</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grpSp>
        <p:nvGrpSpPr>
          <p:cNvPr id="81" name="Grupo 80">
            <a:extLst>
              <a:ext uri="{FF2B5EF4-FFF2-40B4-BE49-F238E27FC236}">
                <a16:creationId xmlns:a16="http://schemas.microsoft.com/office/drawing/2014/main" id="{927254BF-260B-DE79-2202-998FB700BEB9}"/>
              </a:ext>
            </a:extLst>
          </p:cNvPr>
          <p:cNvGrpSpPr/>
          <p:nvPr/>
        </p:nvGrpSpPr>
        <p:grpSpPr>
          <a:xfrm>
            <a:off x="451494" y="1281201"/>
            <a:ext cx="6641946" cy="436123"/>
            <a:chOff x="451494" y="1244130"/>
            <a:chExt cx="6641946" cy="436123"/>
          </a:xfrm>
        </p:grpSpPr>
        <p:sp>
          <p:nvSpPr>
            <p:cNvPr id="6" name="Rectángulo: esquinas redondeadas 38">
              <a:extLst>
                <a:ext uri="{FF2B5EF4-FFF2-40B4-BE49-F238E27FC236}">
                  <a16:creationId xmlns:a16="http://schemas.microsoft.com/office/drawing/2014/main" id="{C0E89F60-7337-5461-2312-60C1F416408D}"/>
                </a:ext>
              </a:extLst>
            </p:cNvPr>
            <p:cNvSpPr/>
            <p:nvPr/>
          </p:nvSpPr>
          <p:spPr>
            <a:xfrm>
              <a:off x="451494" y="1252882"/>
              <a:ext cx="6523200"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A Health and Care Digital Capabilities Framework</a:t>
              </a:r>
              <a:endParaRPr kumimoji="0" lang="en-GB" sz="1250" b="1" i="0" u="none" strike="noStrike" kern="1200" cap="none" spc="0" normalizeH="0" baseline="0" noProof="0">
                <a:ln>
                  <a:noFill/>
                </a:ln>
                <a:solidFill>
                  <a:srgbClr val="000000"/>
                </a:solidFill>
                <a:effectLst/>
                <a:uLnTx/>
                <a:uFillTx/>
                <a:latin typeface="Arial"/>
                <a:ea typeface="+mn-ea"/>
                <a:cs typeface="+mn-cs"/>
              </a:endParaRPr>
            </a:p>
          </p:txBody>
        </p:sp>
        <p:grpSp>
          <p:nvGrpSpPr>
            <p:cNvPr id="7" name="Grupo 6">
              <a:extLst>
                <a:ext uri="{FF2B5EF4-FFF2-40B4-BE49-F238E27FC236}">
                  <a16:creationId xmlns:a16="http://schemas.microsoft.com/office/drawing/2014/main" id="{2550CE1A-8B79-9122-3D62-F3DC2A3CE06C}"/>
                </a:ext>
              </a:extLst>
            </p:cNvPr>
            <p:cNvGrpSpPr/>
            <p:nvPr/>
          </p:nvGrpSpPr>
          <p:grpSpPr>
            <a:xfrm>
              <a:off x="5987230" y="1244130"/>
              <a:ext cx="1106210" cy="430806"/>
              <a:chOff x="6331133" y="1293381"/>
              <a:chExt cx="1106210" cy="430806"/>
            </a:xfrm>
          </p:grpSpPr>
          <p:sp>
            <p:nvSpPr>
              <p:cNvPr id="8" name="Rectángulo: esquinas redondeadas 38">
                <a:extLst>
                  <a:ext uri="{FF2B5EF4-FFF2-40B4-BE49-F238E27FC236}">
                    <a16:creationId xmlns:a16="http://schemas.microsoft.com/office/drawing/2014/main" id="{9D06B946-C93A-9C7F-AB56-0B0E6CF83C85}"/>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9" name="Google Shape;417;p5" descr="{&quot;Key&quot;:&quot;POWER_USER_SHAPE_ICON&quot;,&quot;Value&quot;:&quot;POWER_USER_SHAPE_ICON_STYLE_1&quot;}">
                <a:extLst>
                  <a:ext uri="{FF2B5EF4-FFF2-40B4-BE49-F238E27FC236}">
                    <a16:creationId xmlns:a16="http://schemas.microsoft.com/office/drawing/2014/main" id="{85E71509-9AB6-75FB-1779-921C3C5D6AD9}"/>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 name="Google Shape;411;p5">
                <a:extLst>
                  <a:ext uri="{FF2B5EF4-FFF2-40B4-BE49-F238E27FC236}">
                    <a16:creationId xmlns:a16="http://schemas.microsoft.com/office/drawing/2014/main" id="{C6AD55A2-AF79-8742-E5E0-E6D49D240B9C}"/>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 name="Google Shape;412;p5">
                <a:extLst>
                  <a:ext uri="{FF2B5EF4-FFF2-40B4-BE49-F238E27FC236}">
                    <a16:creationId xmlns:a16="http://schemas.microsoft.com/office/drawing/2014/main" id="{E2A4607B-BE4E-9717-E8AC-E053C7104CA3}"/>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2" name="Google Shape;413;p5">
                <a:extLst>
                  <a:ext uri="{FF2B5EF4-FFF2-40B4-BE49-F238E27FC236}">
                    <a16:creationId xmlns:a16="http://schemas.microsoft.com/office/drawing/2014/main" id="{7802ED67-7B07-211D-0CED-FE9A43DF4635}"/>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 name="Google Shape;414;p5">
                <a:extLst>
                  <a:ext uri="{FF2B5EF4-FFF2-40B4-BE49-F238E27FC236}">
                    <a16:creationId xmlns:a16="http://schemas.microsoft.com/office/drawing/2014/main" id="{B962B887-0C79-A118-6EC6-BA1F877A4466}"/>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5;p5">
                <a:extLst>
                  <a:ext uri="{FF2B5EF4-FFF2-40B4-BE49-F238E27FC236}">
                    <a16:creationId xmlns:a16="http://schemas.microsoft.com/office/drawing/2014/main" id="{80BA4637-9C12-7406-7AC5-6086F96BD955}"/>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08;p5">
                <a:extLst>
                  <a:ext uri="{FF2B5EF4-FFF2-40B4-BE49-F238E27FC236}">
                    <a16:creationId xmlns:a16="http://schemas.microsoft.com/office/drawing/2014/main" id="{CCCAF414-52BE-419A-5ED9-72BE4751D4AE}"/>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09;p5">
                <a:extLst>
                  <a:ext uri="{FF2B5EF4-FFF2-40B4-BE49-F238E27FC236}">
                    <a16:creationId xmlns:a16="http://schemas.microsoft.com/office/drawing/2014/main" id="{B402E48E-1CBA-514A-DF71-15C4F310A8AA}"/>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17" name="Elipse 16">
              <a:extLst>
                <a:ext uri="{FF2B5EF4-FFF2-40B4-BE49-F238E27FC236}">
                  <a16:creationId xmlns:a16="http://schemas.microsoft.com/office/drawing/2014/main" id="{46E05D0E-77A4-4EE3-701C-F011B07E6C52}"/>
                </a:ext>
              </a:extLst>
            </p:cNvPr>
            <p:cNvSpPr/>
            <p:nvPr/>
          </p:nvSpPr>
          <p:spPr>
            <a:xfrm>
              <a:off x="455289" y="1249447"/>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3</a:t>
              </a:r>
            </a:p>
          </p:txBody>
        </p:sp>
      </p:grpSp>
      <p:sp>
        <p:nvSpPr>
          <p:cNvPr id="33" name="Rectángulo: esquinas redondeadas 38">
            <a:extLst>
              <a:ext uri="{FF2B5EF4-FFF2-40B4-BE49-F238E27FC236}">
                <a16:creationId xmlns:a16="http://schemas.microsoft.com/office/drawing/2014/main" id="{412952CD-AD96-8438-2B83-5FD7651B1A13}"/>
              </a:ext>
            </a:extLst>
          </p:cNvPr>
          <p:cNvSpPr/>
          <p:nvPr/>
        </p:nvSpPr>
        <p:spPr>
          <a:xfrm>
            <a:off x="430564" y="4254593"/>
            <a:ext cx="6504124"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COMPDIG – Salut</a:t>
            </a:r>
            <a:endParaRPr kumimoji="0" lang="en-GB" sz="1250" b="1" i="0" u="none" strike="noStrike" kern="1200" cap="none" spc="0" normalizeH="0" baseline="0" noProof="0">
              <a:ln>
                <a:noFill/>
              </a:ln>
              <a:solidFill>
                <a:srgbClr val="000000"/>
              </a:solidFill>
              <a:effectLst/>
              <a:uLnTx/>
              <a:uFillTx/>
              <a:latin typeface="Arial"/>
              <a:ea typeface="+mn-ea"/>
              <a:cs typeface="+mn-cs"/>
            </a:endParaRPr>
          </a:p>
        </p:txBody>
      </p:sp>
      <p:sp>
        <p:nvSpPr>
          <p:cNvPr id="38" name="Elipse 37">
            <a:extLst>
              <a:ext uri="{FF2B5EF4-FFF2-40B4-BE49-F238E27FC236}">
                <a16:creationId xmlns:a16="http://schemas.microsoft.com/office/drawing/2014/main" id="{88BED24F-4010-87FC-A54A-2BAF8D2E0EF8}"/>
              </a:ext>
            </a:extLst>
          </p:cNvPr>
          <p:cNvSpPr/>
          <p:nvPr/>
        </p:nvSpPr>
        <p:spPr>
          <a:xfrm>
            <a:off x="421026" y="4245841"/>
            <a:ext cx="45360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4</a:t>
            </a:r>
          </a:p>
        </p:txBody>
      </p:sp>
      <p:grpSp>
        <p:nvGrpSpPr>
          <p:cNvPr id="56" name="Grupo 55">
            <a:extLst>
              <a:ext uri="{FF2B5EF4-FFF2-40B4-BE49-F238E27FC236}">
                <a16:creationId xmlns:a16="http://schemas.microsoft.com/office/drawing/2014/main" id="{745E5EAB-B033-5734-E3AF-BDDD4828A6ED}"/>
              </a:ext>
            </a:extLst>
          </p:cNvPr>
          <p:cNvGrpSpPr/>
          <p:nvPr/>
        </p:nvGrpSpPr>
        <p:grpSpPr>
          <a:xfrm>
            <a:off x="5898953" y="4245841"/>
            <a:ext cx="1106210" cy="430806"/>
            <a:chOff x="6331133" y="1293381"/>
            <a:chExt cx="1106210" cy="430806"/>
          </a:xfrm>
        </p:grpSpPr>
        <p:sp>
          <p:nvSpPr>
            <p:cNvPr id="57" name="Rectángulo: esquinas redondeadas 38">
              <a:extLst>
                <a:ext uri="{FF2B5EF4-FFF2-40B4-BE49-F238E27FC236}">
                  <a16:creationId xmlns:a16="http://schemas.microsoft.com/office/drawing/2014/main" id="{AC0FB516-F8CD-24AB-2242-26ECD3257288}"/>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417;p5" descr="{&quot;Key&quot;:&quot;POWER_USER_SHAPE_ICON&quot;,&quot;Value&quot;:&quot;POWER_USER_SHAPE_ICON_STYLE_1&quot;}">
              <a:extLst>
                <a:ext uri="{FF2B5EF4-FFF2-40B4-BE49-F238E27FC236}">
                  <a16:creationId xmlns:a16="http://schemas.microsoft.com/office/drawing/2014/main" id="{4357B692-2FE1-6AE3-E2D8-72005859092C}"/>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59" name="Google Shape;411;p5">
              <a:extLst>
                <a:ext uri="{FF2B5EF4-FFF2-40B4-BE49-F238E27FC236}">
                  <a16:creationId xmlns:a16="http://schemas.microsoft.com/office/drawing/2014/main" id="{1AB1B082-5C59-AFF5-EBFE-B3D3F48EDD03}"/>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0" name="Google Shape;412;p5">
              <a:extLst>
                <a:ext uri="{FF2B5EF4-FFF2-40B4-BE49-F238E27FC236}">
                  <a16:creationId xmlns:a16="http://schemas.microsoft.com/office/drawing/2014/main" id="{8F2DC413-B0D5-F343-F361-5A3D7EAD1654}"/>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1" name="Google Shape;413;p5">
              <a:extLst>
                <a:ext uri="{FF2B5EF4-FFF2-40B4-BE49-F238E27FC236}">
                  <a16:creationId xmlns:a16="http://schemas.microsoft.com/office/drawing/2014/main" id="{39EC65ED-2589-B238-B47A-EBA5DA19AF04}"/>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2" name="Google Shape;414;p5">
              <a:extLst>
                <a:ext uri="{FF2B5EF4-FFF2-40B4-BE49-F238E27FC236}">
                  <a16:creationId xmlns:a16="http://schemas.microsoft.com/office/drawing/2014/main" id="{B38D58AF-88D1-24B5-28C8-D528BBA4D374}"/>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3" name="Google Shape;415;p5">
              <a:extLst>
                <a:ext uri="{FF2B5EF4-FFF2-40B4-BE49-F238E27FC236}">
                  <a16:creationId xmlns:a16="http://schemas.microsoft.com/office/drawing/2014/main" id="{10AB1B7E-D5B3-4618-F251-02FC0D0715FA}"/>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4" name="Google Shape;408;p5">
              <a:extLst>
                <a:ext uri="{FF2B5EF4-FFF2-40B4-BE49-F238E27FC236}">
                  <a16:creationId xmlns:a16="http://schemas.microsoft.com/office/drawing/2014/main" id="{4F91E86C-39DD-C8E6-B041-98883ECF1F37}"/>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5" name="Google Shape;409;p5">
              <a:extLst>
                <a:ext uri="{FF2B5EF4-FFF2-40B4-BE49-F238E27FC236}">
                  <a16:creationId xmlns:a16="http://schemas.microsoft.com/office/drawing/2014/main" id="{7F7B9B38-8CD0-1F82-ACB6-325F184A1118}"/>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5" name="Rectángulo: esquinas redondeadas 38">
            <a:extLst>
              <a:ext uri="{FF2B5EF4-FFF2-40B4-BE49-F238E27FC236}">
                <a16:creationId xmlns:a16="http://schemas.microsoft.com/office/drawing/2014/main" id="{288B2F65-0AB6-CD7A-F56D-0FEFE1DA4A9B}"/>
              </a:ext>
            </a:extLst>
          </p:cNvPr>
          <p:cNvSpPr/>
          <p:nvPr/>
        </p:nvSpPr>
        <p:spPr>
          <a:xfrm>
            <a:off x="440066" y="7066147"/>
            <a:ext cx="6504124"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kumimoji="0" lang="en-GB" sz="1250" b="1" i="0" u="none" strike="noStrike" kern="1200" cap="none" spc="0" normalizeH="0" baseline="0" noProof="0">
                <a:ln>
                  <a:noFill/>
                </a:ln>
                <a:solidFill>
                  <a:srgbClr val="000000"/>
                </a:solidFill>
                <a:effectLst/>
                <a:uLnTx/>
                <a:uFillTx/>
                <a:latin typeface="Arial"/>
                <a:ea typeface="+mn-ea"/>
                <a:cs typeface="+mn-cs"/>
              </a:rPr>
              <a:t>IKANOS</a:t>
            </a:r>
          </a:p>
        </p:txBody>
      </p:sp>
      <p:sp>
        <p:nvSpPr>
          <p:cNvPr id="18" name="Elipse 17">
            <a:extLst>
              <a:ext uri="{FF2B5EF4-FFF2-40B4-BE49-F238E27FC236}">
                <a16:creationId xmlns:a16="http://schemas.microsoft.com/office/drawing/2014/main" id="{683DA2DB-00AA-C8E7-A5A5-E74EDCF7FAFC}"/>
              </a:ext>
            </a:extLst>
          </p:cNvPr>
          <p:cNvSpPr/>
          <p:nvPr/>
        </p:nvSpPr>
        <p:spPr>
          <a:xfrm>
            <a:off x="430528" y="7057395"/>
            <a:ext cx="45360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5</a:t>
            </a:r>
          </a:p>
        </p:txBody>
      </p:sp>
      <p:grpSp>
        <p:nvGrpSpPr>
          <p:cNvPr id="19" name="Grupo 18">
            <a:extLst>
              <a:ext uri="{FF2B5EF4-FFF2-40B4-BE49-F238E27FC236}">
                <a16:creationId xmlns:a16="http://schemas.microsoft.com/office/drawing/2014/main" id="{74AEB740-DC99-D83E-E6C5-E59617A6444E}"/>
              </a:ext>
            </a:extLst>
          </p:cNvPr>
          <p:cNvGrpSpPr/>
          <p:nvPr/>
        </p:nvGrpSpPr>
        <p:grpSpPr>
          <a:xfrm>
            <a:off x="5908455" y="7057395"/>
            <a:ext cx="1106210" cy="430806"/>
            <a:chOff x="6331133" y="1293381"/>
            <a:chExt cx="1106210" cy="430806"/>
          </a:xfrm>
        </p:grpSpPr>
        <p:sp>
          <p:nvSpPr>
            <p:cNvPr id="20" name="Rectángulo: esquinas redondeadas 38">
              <a:extLst>
                <a:ext uri="{FF2B5EF4-FFF2-40B4-BE49-F238E27FC236}">
                  <a16:creationId xmlns:a16="http://schemas.microsoft.com/office/drawing/2014/main" id="{2DD29889-4621-97C2-D439-ECE3FA92C8A4}"/>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1" name="Google Shape;417;p5" descr="{&quot;Key&quot;:&quot;POWER_USER_SHAPE_ICON&quot;,&quot;Value&quot;:&quot;POWER_USER_SHAPE_ICON_STYLE_1&quot;}">
              <a:extLst>
                <a:ext uri="{FF2B5EF4-FFF2-40B4-BE49-F238E27FC236}">
                  <a16:creationId xmlns:a16="http://schemas.microsoft.com/office/drawing/2014/main" id="{B56973E5-41AE-88DF-ABEE-572FC421940E}"/>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2" name="Google Shape;411;p5">
              <a:extLst>
                <a:ext uri="{FF2B5EF4-FFF2-40B4-BE49-F238E27FC236}">
                  <a16:creationId xmlns:a16="http://schemas.microsoft.com/office/drawing/2014/main" id="{8AF6AEC4-767F-E5AE-6BFB-E2786852B718}"/>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3" name="Google Shape;412;p5">
              <a:extLst>
                <a:ext uri="{FF2B5EF4-FFF2-40B4-BE49-F238E27FC236}">
                  <a16:creationId xmlns:a16="http://schemas.microsoft.com/office/drawing/2014/main" id="{92DA9BDA-8F08-5D2A-98B7-30DBD684C8C0}"/>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4" name="Google Shape;413;p5">
              <a:extLst>
                <a:ext uri="{FF2B5EF4-FFF2-40B4-BE49-F238E27FC236}">
                  <a16:creationId xmlns:a16="http://schemas.microsoft.com/office/drawing/2014/main" id="{31BD1F2B-0DD7-DE87-8C9C-F6838B0C1589}"/>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5" name="Google Shape;414;p5">
              <a:extLst>
                <a:ext uri="{FF2B5EF4-FFF2-40B4-BE49-F238E27FC236}">
                  <a16:creationId xmlns:a16="http://schemas.microsoft.com/office/drawing/2014/main" id="{200C90DB-07F7-CD73-9EDC-9C7FA72541A2}"/>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6" name="Google Shape;415;p5">
              <a:extLst>
                <a:ext uri="{FF2B5EF4-FFF2-40B4-BE49-F238E27FC236}">
                  <a16:creationId xmlns:a16="http://schemas.microsoft.com/office/drawing/2014/main" id="{12F1BB07-2383-9070-5162-AA105C45FC58}"/>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7" name="Google Shape;408;p5">
              <a:extLst>
                <a:ext uri="{FF2B5EF4-FFF2-40B4-BE49-F238E27FC236}">
                  <a16:creationId xmlns:a16="http://schemas.microsoft.com/office/drawing/2014/main" id="{B3FBD195-0248-5806-DD35-40C0991F1B4B}"/>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8" name="Google Shape;409;p5">
              <a:extLst>
                <a:ext uri="{FF2B5EF4-FFF2-40B4-BE49-F238E27FC236}">
                  <a16:creationId xmlns:a16="http://schemas.microsoft.com/office/drawing/2014/main" id="{B94AEFA2-90DE-5E99-0FEC-851DBA5832D3}"/>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46647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4B0D64D-AC02-681E-444D-6AAE39B70686}"/>
              </a:ext>
            </a:extLst>
          </p:cNvPr>
          <p:cNvSpPr>
            <a:spLocks noGrp="1"/>
          </p:cNvSpPr>
          <p:nvPr>
            <p:ph idx="1"/>
          </p:nvPr>
        </p:nvSpPr>
        <p:spPr>
          <a:xfrm>
            <a:off x="462718" y="1363668"/>
            <a:ext cx="6544473" cy="8681667"/>
          </a:xfrm>
        </p:spPr>
        <p:txBody>
          <a:bodyPr>
            <a:normAutofit/>
          </a:bodyPr>
          <a:lstStyle/>
          <a:p>
            <a:pPr marL="0" indent="0" algn="just">
              <a:spcAft>
                <a:spcPts val="600"/>
              </a:spcAft>
              <a:buNone/>
            </a:pPr>
            <a:endParaRPr lang="en-GB" sz="1200" b="1">
              <a:solidFill>
                <a:schemeClr val="accent1">
                  <a:lumMod val="50000"/>
                </a:schemeClr>
              </a:solidFill>
              <a:latin typeface="Arial" panose="020B0604020202020204" pitchFamily="34" charset="0"/>
              <a:cs typeface="Arial" panose="020B0604020202020204" pitchFamily="34" charset="0"/>
            </a:endParaRPr>
          </a:p>
          <a:p>
            <a:pPr marL="0" indent="0" algn="just">
              <a:spcAft>
                <a:spcPts val="600"/>
              </a:spcAft>
              <a:buNone/>
            </a:pPr>
            <a:r>
              <a:rPr lang="en-GB" sz="1200" b="1">
                <a:solidFill>
                  <a:schemeClr val="accent1">
                    <a:lumMod val="50000"/>
                  </a:schemeClr>
                </a:solidFill>
                <a:latin typeface="Arial" panose="020B0604020202020204" pitchFamily="34" charset="0"/>
                <a:cs typeface="Arial" panose="020B0604020202020204" pitchFamily="34" charset="0"/>
              </a:rPr>
              <a:t>Best practices: </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Framework </a:t>
            </a:r>
            <a:r>
              <a:rPr lang="en-GB" sz="1200" b="1">
                <a:latin typeface="Arial" panose="020B0604020202020204" pitchFamily="34" charset="0"/>
                <a:cs typeface="Arial" panose="020B0604020202020204" pitchFamily="34" charset="0"/>
              </a:rPr>
              <a:t>developed by the NHS</a:t>
            </a:r>
            <a:r>
              <a:rPr lang="en-GB" sz="1200">
                <a:latin typeface="Arial" panose="020B0604020202020204" pitchFamily="34" charset="0"/>
                <a:cs typeface="Arial" panose="020B0604020202020204" pitchFamily="34" charset="0"/>
              </a:rPr>
              <a:t>, a </a:t>
            </a:r>
            <a:r>
              <a:rPr lang="en-GB" sz="1200" b="1">
                <a:latin typeface="Arial" panose="020B0604020202020204" pitchFamily="34" charset="0"/>
                <a:cs typeface="Arial" panose="020B0604020202020204" pitchFamily="34" charset="0"/>
              </a:rPr>
              <a:t>notorious organisation </a:t>
            </a:r>
            <a:r>
              <a:rPr lang="en-GB" sz="1200">
                <a:latin typeface="Arial" panose="020B0604020202020204" pitchFamily="34" charset="0"/>
                <a:cs typeface="Arial" panose="020B0604020202020204" pitchFamily="34" charset="0"/>
              </a:rPr>
              <a:t>in the subject of eHealth.</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The framework shows a clear example of how a </a:t>
            </a:r>
            <a:r>
              <a:rPr lang="en-GB" sz="1200" b="1">
                <a:latin typeface="Arial" panose="020B0604020202020204" pitchFamily="34" charset="0"/>
                <a:cs typeface="Arial" panose="020B0604020202020204" pitchFamily="34" charset="0"/>
              </a:rPr>
              <a:t>general framework </a:t>
            </a:r>
            <a:r>
              <a:rPr lang="en-GB" sz="1200">
                <a:latin typeface="Arial" panose="020B0604020202020204" pitchFamily="34" charset="0"/>
                <a:cs typeface="Arial" panose="020B0604020202020204" pitchFamily="34" charset="0"/>
              </a:rPr>
              <a:t>can be </a:t>
            </a:r>
            <a:r>
              <a:rPr lang="en-GB" sz="1200" b="1">
                <a:latin typeface="Arial" panose="020B0604020202020204" pitchFamily="34" charset="0"/>
                <a:cs typeface="Arial" panose="020B0604020202020204" pitchFamily="34" charset="0"/>
              </a:rPr>
              <a:t>utilised</a:t>
            </a:r>
            <a:r>
              <a:rPr lang="en-GB" sz="1200">
                <a:latin typeface="Arial" panose="020B0604020202020204" pitchFamily="34" charset="0"/>
                <a:cs typeface="Arial" panose="020B0604020202020204" pitchFamily="34" charset="0"/>
              </a:rPr>
              <a:t> to produce a more </a:t>
            </a:r>
            <a:r>
              <a:rPr lang="en-GB" sz="1200" b="1">
                <a:latin typeface="Arial" panose="020B0604020202020204" pitchFamily="34" charset="0"/>
                <a:cs typeface="Arial" panose="020B0604020202020204" pitchFamily="34" charset="0"/>
              </a:rPr>
              <a:t>profession-specific framework</a:t>
            </a:r>
            <a:r>
              <a:rPr lang="en-GB" sz="1200">
                <a:latin typeface="Arial" panose="020B0604020202020204" pitchFamily="34" charset="0"/>
                <a:cs typeface="Arial" panose="020B0604020202020204" pitchFamily="34" charset="0"/>
              </a:rPr>
              <a:t>.</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The framework has been developed through the </a:t>
            </a:r>
            <a:r>
              <a:rPr lang="en-GB" sz="1200" b="1">
                <a:latin typeface="Arial" panose="020B0604020202020204" pitchFamily="34" charset="0"/>
                <a:cs typeface="Arial" panose="020B0604020202020204" pitchFamily="34" charset="0"/>
              </a:rPr>
              <a:t>collaborative effort of numerous experts </a:t>
            </a:r>
            <a:r>
              <a:rPr lang="en-GB" sz="1200">
                <a:latin typeface="Arial" panose="020B0604020202020204" pitchFamily="34" charset="0"/>
                <a:cs typeface="Arial" panose="020B0604020202020204" pitchFamily="34" charset="0"/>
              </a:rPr>
              <a:t>in the field. It gives an </a:t>
            </a:r>
            <a:r>
              <a:rPr lang="en-GB" sz="1200" b="1">
                <a:latin typeface="Arial" panose="020B0604020202020204" pitchFamily="34" charset="0"/>
                <a:cs typeface="Arial" panose="020B0604020202020204" pitchFamily="34" charset="0"/>
              </a:rPr>
              <a:t>example of the consortium composition </a:t>
            </a:r>
            <a:r>
              <a:rPr lang="en-GB" sz="1200">
                <a:latin typeface="Arial" panose="020B0604020202020204" pitchFamily="34" charset="0"/>
                <a:cs typeface="Arial" panose="020B0604020202020204" pitchFamily="34" charset="0"/>
              </a:rPr>
              <a:t>that can be followed to develop a framework of this kind.</a:t>
            </a:r>
          </a:p>
          <a:p>
            <a:pPr marL="0" indent="0" algn="just">
              <a:lnSpc>
                <a:spcPct val="100000"/>
              </a:lnSpc>
              <a:spcBef>
                <a:spcPts val="0"/>
              </a:spcBef>
              <a:spcAft>
                <a:spcPts val="600"/>
              </a:spcAft>
              <a:buNone/>
            </a:pPr>
            <a:r>
              <a:rPr lang="en-GB" sz="1200" b="1">
                <a:solidFill>
                  <a:srgbClr val="3A0000"/>
                </a:solidFill>
                <a:latin typeface="Arial" panose="020B0604020202020204" pitchFamily="34" charset="0"/>
                <a:cs typeface="Arial" panose="020B0604020202020204" pitchFamily="34" charset="0"/>
              </a:rPr>
              <a:t>Limitations:</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Framework is </a:t>
            </a:r>
            <a:r>
              <a:rPr lang="en-GB" sz="1200" b="1">
                <a:latin typeface="Arial" panose="020B0604020202020204" pitchFamily="34" charset="0"/>
                <a:cs typeface="Arial" panose="020B0604020202020204" pitchFamily="34" charset="0"/>
              </a:rPr>
              <a:t>only relevant </a:t>
            </a:r>
            <a:r>
              <a:rPr lang="en-GB" sz="1200">
                <a:latin typeface="Arial" panose="020B0604020202020204" pitchFamily="34" charset="0"/>
                <a:cs typeface="Arial" panose="020B0604020202020204" pitchFamily="34" charset="0"/>
              </a:rPr>
              <a:t>if </a:t>
            </a:r>
            <a:r>
              <a:rPr lang="en-GB" sz="1200" b="1">
                <a:latin typeface="Arial" panose="020B0604020202020204" pitchFamily="34" charset="0"/>
                <a:cs typeface="Arial" panose="020B0604020202020204" pitchFamily="34" charset="0"/>
              </a:rPr>
              <a:t>psychologists</a:t>
            </a:r>
            <a:r>
              <a:rPr lang="en-GB" sz="1200">
                <a:latin typeface="Arial" panose="020B0604020202020204" pitchFamily="34" charset="0"/>
                <a:cs typeface="Arial" panose="020B0604020202020204" pitchFamily="34" charset="0"/>
              </a:rPr>
              <a:t> are a focus of the project.</a:t>
            </a:r>
          </a:p>
          <a:p>
            <a:pPr marL="0" indent="0" algn="just">
              <a:lnSpc>
                <a:spcPct val="100000"/>
              </a:lnSpc>
              <a:spcBef>
                <a:spcPts val="0"/>
              </a:spcBef>
              <a:spcAft>
                <a:spcPts val="600"/>
              </a:spcAft>
              <a:buNone/>
            </a:pPr>
            <a:endParaRPr lang="en-GB" sz="1200">
              <a:latin typeface="Arial" panose="020B0604020202020204" pitchFamily="34" charset="0"/>
              <a:cs typeface="Arial" panose="020B0604020202020204" pitchFamily="34" charset="0"/>
            </a:endParaRPr>
          </a:p>
          <a:p>
            <a:pPr marL="0" indent="0" algn="just">
              <a:lnSpc>
                <a:spcPct val="100000"/>
              </a:lnSpc>
              <a:spcBef>
                <a:spcPts val="0"/>
              </a:spcBef>
              <a:spcAft>
                <a:spcPts val="600"/>
              </a:spcAft>
              <a:buNone/>
            </a:pPr>
            <a:r>
              <a:rPr lang="en-GB" sz="1200" b="1" u="sng">
                <a:solidFill>
                  <a:srgbClr val="000000"/>
                </a:solidFill>
                <a:latin typeface="Arial"/>
              </a:rPr>
              <a:t>Fraunhofer Academy</a:t>
            </a:r>
            <a:endParaRPr lang="en-GB" sz="1200" b="1" u="sng">
              <a:latin typeface="Arial" panose="020B0604020202020204" pitchFamily="34" charset="0"/>
              <a:cs typeface="Arial" panose="020B0604020202020204" pitchFamily="34" charset="0"/>
            </a:endParaRPr>
          </a:p>
          <a:p>
            <a:pPr marL="0" indent="0" algn="just">
              <a:lnSpc>
                <a:spcPct val="100000"/>
              </a:lnSpc>
              <a:spcBef>
                <a:spcPts val="0"/>
              </a:spcBef>
              <a:spcAft>
                <a:spcPts val="600"/>
              </a:spcAft>
              <a:buNone/>
            </a:pPr>
            <a:r>
              <a:rPr lang="en-GB" sz="1200" b="1">
                <a:solidFill>
                  <a:schemeClr val="accent1">
                    <a:lumMod val="50000"/>
                  </a:schemeClr>
                </a:solidFill>
                <a:latin typeface="Arial" panose="020B0604020202020204" pitchFamily="34" charset="0"/>
                <a:cs typeface="Arial" panose="020B0604020202020204" pitchFamily="34" charset="0"/>
              </a:rPr>
              <a:t>Best practices: </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Development by a </a:t>
            </a:r>
            <a:r>
              <a:rPr lang="en-GB" sz="1200" b="1">
                <a:latin typeface="Arial" panose="020B0604020202020204" pitchFamily="34" charset="0"/>
                <a:cs typeface="Arial" panose="020B0604020202020204" pitchFamily="34" charset="0"/>
              </a:rPr>
              <a:t>prestigious corporation, </a:t>
            </a:r>
            <a:r>
              <a:rPr lang="en-GB" sz="1200">
                <a:latin typeface="Arial" panose="020B0604020202020204" pitchFamily="34" charset="0"/>
                <a:cs typeface="Arial" panose="020B0604020202020204" pitchFamily="34" charset="0"/>
              </a:rPr>
              <a:t>alongside other notorious institutions in the field of eHealth.</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The framework develops </a:t>
            </a:r>
            <a:r>
              <a:rPr lang="en-GB" sz="1200" b="1">
                <a:latin typeface="Arial" panose="020B0604020202020204" pitchFamily="34" charset="0"/>
                <a:cs typeface="Arial" panose="020B0604020202020204" pitchFamily="34" charset="0"/>
              </a:rPr>
              <a:t>training on specific tools </a:t>
            </a:r>
            <a:r>
              <a:rPr lang="en-GB" sz="1200">
                <a:latin typeface="Arial" panose="020B0604020202020204" pitchFamily="34" charset="0"/>
                <a:cs typeface="Arial" panose="020B0604020202020204" pitchFamily="34" charset="0"/>
              </a:rPr>
              <a:t>that might be used in healthcare, something that is </a:t>
            </a:r>
            <a:r>
              <a:rPr lang="en-GB" sz="1200" b="1">
                <a:latin typeface="Arial" panose="020B0604020202020204" pitchFamily="34" charset="0"/>
                <a:cs typeface="Arial" panose="020B0604020202020204" pitchFamily="34" charset="0"/>
              </a:rPr>
              <a:t>not considered in the COMPDIG – Salut</a:t>
            </a:r>
            <a:r>
              <a:rPr lang="en-GB" sz="1200">
                <a:latin typeface="Arial" panose="020B0604020202020204" pitchFamily="34" charset="0"/>
                <a:cs typeface="Arial" panose="020B0604020202020204" pitchFamily="34" charset="0"/>
              </a:rPr>
              <a:t>. </a:t>
            </a:r>
          </a:p>
          <a:p>
            <a:pPr algn="just">
              <a:lnSpc>
                <a:spcPct val="100000"/>
              </a:lnSpc>
              <a:spcBef>
                <a:spcPts val="0"/>
              </a:spcBef>
              <a:spcAft>
                <a:spcPts val="600"/>
              </a:spcAft>
            </a:pPr>
            <a:r>
              <a:rPr lang="en-GB" sz="1200">
                <a:latin typeface="Arial" panose="020B0604020202020204" pitchFamily="34" charset="0"/>
                <a:cs typeface="Arial" panose="020B0604020202020204" pitchFamily="34" charset="0"/>
              </a:rPr>
              <a:t>The framework makes a </a:t>
            </a:r>
            <a:r>
              <a:rPr lang="en-GB" sz="1200" b="1">
                <a:latin typeface="Arial" panose="020B0604020202020204" pitchFamily="34" charset="0"/>
                <a:cs typeface="Arial" panose="020B0604020202020204" pitchFamily="34" charset="0"/>
              </a:rPr>
              <a:t>comprehensive categorisation of modules</a:t>
            </a:r>
            <a:r>
              <a:rPr lang="en-GB" sz="1200">
                <a:latin typeface="Arial" panose="020B0604020202020204" pitchFamily="34" charset="0"/>
                <a:cs typeface="Arial" panose="020B0604020202020204" pitchFamily="34" charset="0"/>
              </a:rPr>
              <a:t>, depending on the importance that DCs might have for the role of each healthcare worker.</a:t>
            </a:r>
            <a:endParaRPr lang="en-GB" sz="1200">
              <a:solidFill>
                <a:srgbClr val="3A0000"/>
              </a:solidFill>
              <a:latin typeface="Arial" panose="020B0604020202020204" pitchFamily="34" charset="0"/>
              <a:cs typeface="Arial" panose="020B0604020202020204" pitchFamily="34" charset="0"/>
            </a:endParaRPr>
          </a:p>
          <a:p>
            <a:pPr marL="0" indent="0" algn="just">
              <a:lnSpc>
                <a:spcPct val="100000"/>
              </a:lnSpc>
              <a:spcAft>
                <a:spcPts val="600"/>
              </a:spcAft>
              <a:buNone/>
            </a:pPr>
            <a:r>
              <a:rPr lang="en-GB" sz="1200" b="1">
                <a:solidFill>
                  <a:srgbClr val="3A0000"/>
                </a:solidFill>
                <a:latin typeface="Arial" panose="020B0604020202020204" pitchFamily="34" charset="0"/>
                <a:cs typeface="Arial" panose="020B0604020202020204" pitchFamily="34" charset="0"/>
              </a:rPr>
              <a:t>Limitations:</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Some </a:t>
            </a:r>
            <a:r>
              <a:rPr lang="en-GB" sz="1200" b="1">
                <a:latin typeface="Arial" panose="020B0604020202020204" pitchFamily="34" charset="0"/>
                <a:cs typeface="Arial" panose="020B0604020202020204" pitchFamily="34" charset="0"/>
              </a:rPr>
              <a:t>modules might be too technical</a:t>
            </a:r>
            <a:r>
              <a:rPr lang="en-GB" sz="1200">
                <a:latin typeface="Arial" panose="020B0604020202020204" pitchFamily="34" charset="0"/>
                <a:cs typeface="Arial" panose="020B0604020202020204" pitchFamily="34" charset="0"/>
              </a:rPr>
              <a:t>, considering the scope of our project.</a:t>
            </a:r>
          </a:p>
          <a:p>
            <a:pPr marL="171450" indent="-171450" algn="just">
              <a:lnSpc>
                <a:spcPct val="100000"/>
              </a:lnSpc>
              <a:spcBef>
                <a:spcPts val="0"/>
              </a:spcBef>
              <a:spcAft>
                <a:spcPts val="600"/>
              </a:spcAft>
              <a:buFont typeface="Arial" panose="020B0604020202020204" pitchFamily="34" charset="0"/>
              <a:buChar char="•"/>
            </a:pPr>
            <a:r>
              <a:rPr lang="en-GB" sz="1200" b="1">
                <a:latin typeface="Arial" panose="020B0604020202020204" pitchFamily="34" charset="0"/>
                <a:cs typeface="Arial" panose="020B0604020202020204" pitchFamily="34" charset="0"/>
              </a:rPr>
              <a:t>Not much information </a:t>
            </a:r>
            <a:r>
              <a:rPr lang="en-GB" sz="1200">
                <a:latin typeface="Arial" panose="020B0604020202020204" pitchFamily="34" charset="0"/>
                <a:cs typeface="Arial" panose="020B0604020202020204" pitchFamily="34" charset="0"/>
              </a:rPr>
              <a:t>can be obtained on the </a:t>
            </a:r>
            <a:r>
              <a:rPr lang="en-GB" sz="1200" b="1">
                <a:latin typeface="Arial" panose="020B0604020202020204" pitchFamily="34" charset="0"/>
                <a:cs typeface="Arial" panose="020B0604020202020204" pitchFamily="34" charset="0"/>
              </a:rPr>
              <a:t>dynamic</a:t>
            </a:r>
            <a:r>
              <a:rPr lang="en-GB" sz="1200">
                <a:latin typeface="Arial" panose="020B0604020202020204" pitchFamily="34" charset="0"/>
                <a:cs typeface="Arial" panose="020B0604020202020204" pitchFamily="34" charset="0"/>
              </a:rPr>
              <a:t> followed in the </a:t>
            </a:r>
            <a:r>
              <a:rPr lang="en-GB" sz="1200" b="1">
                <a:latin typeface="Arial" panose="020B0604020202020204" pitchFamily="34" charset="0"/>
                <a:cs typeface="Arial" panose="020B0604020202020204" pitchFamily="34" charset="0"/>
              </a:rPr>
              <a:t>module’s courses</a:t>
            </a:r>
            <a:r>
              <a:rPr lang="en-GB" sz="1200">
                <a:latin typeface="Arial" panose="020B0604020202020204" pitchFamily="34" charset="0"/>
                <a:cs typeface="Arial" panose="020B0604020202020204" pitchFamily="34" charset="0"/>
              </a:rPr>
              <a:t>, how they are </a:t>
            </a:r>
            <a:r>
              <a:rPr lang="en-GB" sz="1200" b="1">
                <a:latin typeface="Arial" panose="020B0604020202020204" pitchFamily="34" charset="0"/>
                <a:cs typeface="Arial" panose="020B0604020202020204" pitchFamily="34" charset="0"/>
              </a:rPr>
              <a:t>evaluated or certified, </a:t>
            </a:r>
            <a:r>
              <a:rPr lang="en-GB" sz="1200">
                <a:latin typeface="Arial" panose="020B0604020202020204" pitchFamily="34" charset="0"/>
                <a:cs typeface="Arial" panose="020B0604020202020204" pitchFamily="34" charset="0"/>
              </a:rPr>
              <a:t>or their </a:t>
            </a:r>
            <a:r>
              <a:rPr lang="en-GB" sz="1200" b="1">
                <a:latin typeface="Arial" panose="020B0604020202020204" pitchFamily="34" charset="0"/>
                <a:cs typeface="Arial" panose="020B0604020202020204" pitchFamily="34" charset="0"/>
              </a:rPr>
              <a:t>price.</a:t>
            </a:r>
          </a:p>
          <a:p>
            <a:pPr marL="171450" indent="-171450" algn="just">
              <a:lnSpc>
                <a:spcPct val="100000"/>
              </a:lnSpc>
              <a:spcBef>
                <a:spcPts val="0"/>
              </a:spcBef>
              <a:spcAft>
                <a:spcPts val="600"/>
              </a:spcAft>
              <a:buFont typeface="Arial" panose="020B0604020202020204" pitchFamily="34" charset="0"/>
              <a:buChar char="•"/>
            </a:pPr>
            <a:r>
              <a:rPr lang="en-GB" sz="1200" b="1">
                <a:latin typeface="Arial" panose="020B0604020202020204" pitchFamily="34" charset="0"/>
                <a:cs typeface="Arial" panose="020B0604020202020204" pitchFamily="34" charset="0"/>
              </a:rPr>
              <a:t>No information </a:t>
            </a:r>
            <a:r>
              <a:rPr lang="en-GB" sz="1200">
                <a:latin typeface="Arial" panose="020B0604020202020204" pitchFamily="34" charset="0"/>
                <a:cs typeface="Arial" panose="020B0604020202020204" pitchFamily="34" charset="0"/>
              </a:rPr>
              <a:t>is given on </a:t>
            </a:r>
            <a:r>
              <a:rPr lang="en-GB" sz="1200" b="1">
                <a:latin typeface="Arial" panose="020B0604020202020204" pitchFamily="34" charset="0"/>
                <a:cs typeface="Arial" panose="020B0604020202020204" pitchFamily="34" charset="0"/>
              </a:rPr>
              <a:t>when</a:t>
            </a:r>
            <a:r>
              <a:rPr lang="en-GB" sz="1200">
                <a:latin typeface="Arial" panose="020B0604020202020204" pitchFamily="34" charset="0"/>
                <a:cs typeface="Arial" panose="020B0604020202020204" pitchFamily="34" charset="0"/>
              </a:rPr>
              <a:t> these modules will be </a:t>
            </a:r>
            <a:r>
              <a:rPr lang="en-GB" sz="1200" b="1">
                <a:latin typeface="Arial" panose="020B0604020202020204" pitchFamily="34" charset="0"/>
                <a:cs typeface="Arial" panose="020B0604020202020204" pitchFamily="34" charset="0"/>
              </a:rPr>
              <a:t>carried out</a:t>
            </a:r>
            <a:r>
              <a:rPr lang="en-GB" sz="1200">
                <a:latin typeface="Arial" panose="020B0604020202020204" pitchFamily="34" charset="0"/>
                <a:cs typeface="Arial" panose="020B0604020202020204" pitchFamily="34" charset="0"/>
              </a:rPr>
              <a:t>.</a:t>
            </a:r>
          </a:p>
          <a:p>
            <a:pPr marL="0" indent="0" algn="just">
              <a:lnSpc>
                <a:spcPct val="100000"/>
              </a:lnSpc>
              <a:spcBef>
                <a:spcPts val="0"/>
              </a:spcBef>
              <a:spcAft>
                <a:spcPts val="600"/>
              </a:spcAft>
              <a:buNone/>
            </a:pPr>
            <a:endParaRPr lang="en-GB" sz="1200">
              <a:latin typeface="Arial" panose="020B0604020202020204" pitchFamily="34" charset="0"/>
              <a:cs typeface="Arial" panose="020B0604020202020204" pitchFamily="34" charset="0"/>
            </a:endParaRPr>
          </a:p>
          <a:p>
            <a:pPr marL="0" indent="0" algn="just">
              <a:lnSpc>
                <a:spcPct val="114000"/>
              </a:lnSpc>
              <a:spcBef>
                <a:spcPts val="600"/>
              </a:spcBef>
              <a:buNone/>
            </a:pPr>
            <a:r>
              <a:rPr lang="en-GB" sz="1200" b="1" u="sng">
                <a:latin typeface="Arial" panose="020B0604020202020204" pitchFamily="34" charset="0"/>
                <a:cs typeface="Arial" panose="020B0604020202020204" pitchFamily="34" charset="0"/>
              </a:rPr>
              <a:t>eitHealth</a:t>
            </a:r>
          </a:p>
          <a:p>
            <a:pPr marL="0" indent="0" algn="just">
              <a:spcAft>
                <a:spcPts val="600"/>
              </a:spcAft>
              <a:buNone/>
            </a:pPr>
            <a:r>
              <a:rPr lang="en-GB" sz="1200" b="1">
                <a:solidFill>
                  <a:schemeClr val="accent1">
                    <a:lumMod val="50000"/>
                  </a:schemeClr>
                </a:solidFill>
                <a:latin typeface="Arial" panose="020B0604020202020204" pitchFamily="34" charset="0"/>
                <a:cs typeface="Arial" panose="020B0604020202020204" pitchFamily="34" charset="0"/>
              </a:rPr>
              <a:t>Best practices: </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Example of how a </a:t>
            </a:r>
            <a:r>
              <a:rPr lang="en-GB" sz="1200" b="1">
                <a:latin typeface="Arial" panose="020B0604020202020204" pitchFamily="34" charset="0"/>
                <a:cs typeface="Arial" panose="020B0604020202020204" pitchFamily="34" charset="0"/>
              </a:rPr>
              <a:t>cluster of eHealth-related institutions </a:t>
            </a:r>
            <a:r>
              <a:rPr lang="en-GB" sz="1200">
                <a:latin typeface="Arial" panose="020B0604020202020204" pitchFamily="34" charset="0"/>
                <a:cs typeface="Arial" panose="020B0604020202020204" pitchFamily="34" charset="0"/>
              </a:rPr>
              <a:t>and </a:t>
            </a:r>
            <a:r>
              <a:rPr lang="en-GB" sz="1200" b="1">
                <a:latin typeface="Arial" panose="020B0604020202020204" pitchFamily="34" charset="0"/>
                <a:cs typeface="Arial" panose="020B0604020202020204" pitchFamily="34" charset="0"/>
              </a:rPr>
              <a:t>enterprises</a:t>
            </a:r>
            <a:r>
              <a:rPr lang="en-GB" sz="1200">
                <a:latin typeface="Arial" panose="020B0604020202020204" pitchFamily="34" charset="0"/>
                <a:cs typeface="Arial" panose="020B0604020202020204" pitchFamily="34" charset="0"/>
              </a:rPr>
              <a:t> can be used in the development of a </a:t>
            </a:r>
            <a:r>
              <a:rPr lang="en-GB" sz="1200" b="1">
                <a:latin typeface="Arial" panose="020B0604020202020204" pitchFamily="34" charset="0"/>
                <a:cs typeface="Arial" panose="020B0604020202020204" pitchFamily="34" charset="0"/>
              </a:rPr>
              <a:t>common strategy</a:t>
            </a:r>
            <a:r>
              <a:rPr lang="en-GB" sz="1200">
                <a:latin typeface="Arial" panose="020B0604020202020204" pitchFamily="34" charset="0"/>
                <a:cs typeface="Arial" panose="020B0604020202020204" pitchFamily="34" charset="0"/>
              </a:rPr>
              <a:t>.</a:t>
            </a:r>
          </a:p>
          <a:p>
            <a:pPr marL="171450" indent="-171450" algn="just">
              <a:lnSpc>
                <a:spcPct val="100000"/>
              </a:lnSpc>
              <a:spcBef>
                <a:spcPts val="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Very concrete </a:t>
            </a:r>
            <a:r>
              <a:rPr lang="en-GB" sz="1200" b="1">
                <a:latin typeface="Arial" panose="020B0604020202020204" pitchFamily="34" charset="0"/>
                <a:cs typeface="Arial" panose="020B0604020202020204" pitchFamily="34" charset="0"/>
              </a:rPr>
              <a:t>focus on European health challenges</a:t>
            </a:r>
            <a:r>
              <a:rPr lang="en-GB" sz="1200">
                <a:latin typeface="Arial" panose="020B0604020202020204" pitchFamily="34" charset="0"/>
                <a:cs typeface="Arial" panose="020B0604020202020204" pitchFamily="34" charset="0"/>
              </a:rPr>
              <a:t>, relevant to the scope of the present project.</a:t>
            </a:r>
          </a:p>
          <a:p>
            <a:pPr marL="0" indent="0" algn="just">
              <a:lnSpc>
                <a:spcPct val="100000"/>
              </a:lnSpc>
              <a:spcAft>
                <a:spcPts val="600"/>
              </a:spcAft>
              <a:buNone/>
            </a:pPr>
            <a:r>
              <a:rPr lang="en-GB" sz="1200" b="1">
                <a:solidFill>
                  <a:srgbClr val="3A0000"/>
                </a:solidFill>
                <a:latin typeface="Arial" panose="020B0604020202020204" pitchFamily="34" charset="0"/>
                <a:cs typeface="Arial" panose="020B0604020202020204" pitchFamily="34" charset="0"/>
              </a:rPr>
              <a:t>Limitations:</a:t>
            </a:r>
          </a:p>
          <a:p>
            <a:pPr marL="171450" indent="-171450" algn="just">
              <a:lnSpc>
                <a:spcPct val="100000"/>
              </a:lnSpc>
              <a:spcBef>
                <a:spcPts val="0"/>
              </a:spcBef>
              <a:spcAft>
                <a:spcPts val="600"/>
              </a:spcAft>
              <a:buFont typeface="Arial" panose="020B0604020202020204" pitchFamily="34" charset="0"/>
              <a:buChar char="•"/>
            </a:pPr>
            <a:r>
              <a:rPr lang="en-GB" sz="1200" b="1">
                <a:latin typeface="Arial" panose="020B0604020202020204" pitchFamily="34" charset="0"/>
                <a:cs typeface="Arial" panose="020B0604020202020204" pitchFamily="34" charset="0"/>
              </a:rPr>
              <a:t>No information </a:t>
            </a:r>
            <a:r>
              <a:rPr lang="en-GB" sz="1200">
                <a:latin typeface="Arial" panose="020B0604020202020204" pitchFamily="34" charset="0"/>
                <a:cs typeface="Arial" panose="020B0604020202020204" pitchFamily="34" charset="0"/>
              </a:rPr>
              <a:t>is given on </a:t>
            </a:r>
            <a:r>
              <a:rPr lang="en-GB" sz="1200" b="1">
                <a:latin typeface="Arial" panose="020B0604020202020204" pitchFamily="34" charset="0"/>
                <a:cs typeface="Arial" panose="020B0604020202020204" pitchFamily="34" charset="0"/>
              </a:rPr>
              <a:t>when</a:t>
            </a:r>
            <a:r>
              <a:rPr lang="en-GB" sz="1200">
                <a:latin typeface="Arial" panose="020B0604020202020204" pitchFamily="34" charset="0"/>
                <a:cs typeface="Arial" panose="020B0604020202020204" pitchFamily="34" charset="0"/>
              </a:rPr>
              <a:t> these modules will be </a:t>
            </a:r>
            <a:r>
              <a:rPr lang="en-GB" sz="1200" b="1">
                <a:latin typeface="Arial" panose="020B0604020202020204" pitchFamily="34" charset="0"/>
                <a:cs typeface="Arial" panose="020B0604020202020204" pitchFamily="34" charset="0"/>
              </a:rPr>
              <a:t>carried out</a:t>
            </a:r>
            <a:r>
              <a:rPr lang="en-GB" sz="1200">
                <a:latin typeface="Arial" panose="020B0604020202020204" pitchFamily="34" charset="0"/>
                <a:cs typeface="Arial" panose="020B0604020202020204" pitchFamily="34" charset="0"/>
              </a:rPr>
              <a:t>.</a:t>
            </a:r>
          </a:p>
          <a:p>
            <a:pPr marL="171450" indent="-171450" algn="just">
              <a:lnSpc>
                <a:spcPct val="100000"/>
              </a:lnSpc>
              <a:spcBef>
                <a:spcPts val="0"/>
              </a:spcBef>
              <a:spcAft>
                <a:spcPts val="600"/>
              </a:spcAft>
              <a:buFont typeface="Arial" panose="020B0604020202020204" pitchFamily="34" charset="0"/>
              <a:buChar char="•"/>
            </a:pPr>
            <a:r>
              <a:rPr lang="en-GB" sz="1200" b="1">
                <a:latin typeface="Arial" panose="020B0604020202020204" pitchFamily="34" charset="0"/>
                <a:cs typeface="Arial" panose="020B0604020202020204" pitchFamily="34" charset="0"/>
              </a:rPr>
              <a:t>No clear information </a:t>
            </a:r>
            <a:r>
              <a:rPr lang="en-GB" sz="1200">
                <a:latin typeface="Arial" panose="020B0604020202020204" pitchFamily="34" charset="0"/>
                <a:cs typeface="Arial" panose="020B0604020202020204" pitchFamily="34" charset="0"/>
              </a:rPr>
              <a:t>on the </a:t>
            </a:r>
            <a:r>
              <a:rPr lang="en-GB" sz="1200" b="1">
                <a:latin typeface="Arial" panose="020B0604020202020204" pitchFamily="34" charset="0"/>
                <a:cs typeface="Arial" panose="020B0604020202020204" pitchFamily="34" charset="0"/>
              </a:rPr>
              <a:t>requirements</a:t>
            </a:r>
            <a:r>
              <a:rPr lang="en-GB" sz="1200">
                <a:latin typeface="Arial" panose="020B0604020202020204" pitchFamily="34" charset="0"/>
                <a:cs typeface="Arial" panose="020B0604020202020204" pitchFamily="34" charset="0"/>
              </a:rPr>
              <a:t> needed to obtain a </a:t>
            </a:r>
            <a:r>
              <a:rPr lang="en-GB" sz="1200" b="1">
                <a:latin typeface="Arial" panose="020B0604020202020204" pitchFamily="34" charset="0"/>
                <a:cs typeface="Arial" panose="020B0604020202020204" pitchFamily="34" charset="0"/>
              </a:rPr>
              <a:t>certification</a:t>
            </a:r>
            <a:r>
              <a:rPr lang="en-GB" sz="1200">
                <a:latin typeface="Arial" panose="020B0604020202020204" pitchFamily="34" charset="0"/>
                <a:cs typeface="Arial" panose="020B0604020202020204" pitchFamily="34" charset="0"/>
              </a:rPr>
              <a:t>.</a:t>
            </a:r>
          </a:p>
          <a:p>
            <a:pPr marL="0" indent="0" algn="just">
              <a:lnSpc>
                <a:spcPct val="114000"/>
              </a:lnSpc>
              <a:spcBef>
                <a:spcPts val="600"/>
              </a:spcBef>
              <a:buNone/>
            </a:pPr>
            <a:endParaRPr lang="en-GB" sz="1200" b="1" u="sng">
              <a:latin typeface="Arial" panose="020B0604020202020204" pitchFamily="34" charset="0"/>
              <a:cs typeface="Arial" panose="020B0604020202020204" pitchFamily="34" charset="0"/>
            </a:endParaRPr>
          </a:p>
        </p:txBody>
      </p:sp>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4. Conclusions </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82414495-3EF3-B1A3-295C-D9C1CADD3863}"/>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41</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5" name="Rectángulo: esquinas redondeadas 38">
            <a:extLst>
              <a:ext uri="{FF2B5EF4-FFF2-40B4-BE49-F238E27FC236}">
                <a16:creationId xmlns:a16="http://schemas.microsoft.com/office/drawing/2014/main" id="{F8C87EE8-2FEA-35F5-EF06-BC29AAD5E3E0}"/>
              </a:ext>
            </a:extLst>
          </p:cNvPr>
          <p:cNvSpPr/>
          <p:nvPr/>
        </p:nvSpPr>
        <p:spPr>
          <a:xfrm>
            <a:off x="433613" y="3890355"/>
            <a:ext cx="6523200"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Fraunhofer Academy</a:t>
            </a:r>
            <a:endParaRPr kumimoji="0" lang="en-GB" sz="1250" b="1" i="0" u="none" strike="noStrike" kern="1200" cap="none" spc="0" normalizeH="0" baseline="0" noProof="0">
              <a:ln>
                <a:noFill/>
              </a:ln>
              <a:solidFill>
                <a:srgbClr val="000000"/>
              </a:solidFill>
              <a:effectLst/>
              <a:uLnTx/>
              <a:uFillTx/>
              <a:latin typeface="Arial"/>
              <a:ea typeface="+mn-ea"/>
              <a:cs typeface="+mn-cs"/>
            </a:endParaRPr>
          </a:p>
        </p:txBody>
      </p:sp>
      <p:grpSp>
        <p:nvGrpSpPr>
          <p:cNvPr id="6" name="Grupo 5">
            <a:extLst>
              <a:ext uri="{FF2B5EF4-FFF2-40B4-BE49-F238E27FC236}">
                <a16:creationId xmlns:a16="http://schemas.microsoft.com/office/drawing/2014/main" id="{B99353C6-48FA-E490-A47B-6471D04091EA}"/>
              </a:ext>
            </a:extLst>
          </p:cNvPr>
          <p:cNvGrpSpPr/>
          <p:nvPr/>
        </p:nvGrpSpPr>
        <p:grpSpPr>
          <a:xfrm>
            <a:off x="5984630" y="3881603"/>
            <a:ext cx="1106210" cy="430806"/>
            <a:chOff x="6331133" y="1296382"/>
            <a:chExt cx="1106210" cy="430806"/>
          </a:xfrm>
        </p:grpSpPr>
        <p:sp>
          <p:nvSpPr>
            <p:cNvPr id="7" name="Rectángulo: esquinas redondeadas 38">
              <a:extLst>
                <a:ext uri="{FF2B5EF4-FFF2-40B4-BE49-F238E27FC236}">
                  <a16:creationId xmlns:a16="http://schemas.microsoft.com/office/drawing/2014/main" id="{9FF08DC7-9435-443D-BE2A-ADD3F12FED5D}"/>
                </a:ext>
              </a:extLst>
            </p:cNvPr>
            <p:cNvSpPr/>
            <p:nvPr/>
          </p:nvSpPr>
          <p:spPr>
            <a:xfrm>
              <a:off x="6331133"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8" name="Google Shape;417;p5" descr="{&quot;Key&quot;:&quot;POWER_USER_SHAPE_ICON&quot;,&quot;Value&quot;:&quot;POWER_USER_SHAPE_ICON_STYLE_1&quot;}">
              <a:extLst>
                <a:ext uri="{FF2B5EF4-FFF2-40B4-BE49-F238E27FC236}">
                  <a16:creationId xmlns:a16="http://schemas.microsoft.com/office/drawing/2014/main" id="{2D20E3E6-A4D3-F84C-7759-9B938B118E91}"/>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9" name="Grupo 8">
              <a:extLst>
                <a:ext uri="{FF2B5EF4-FFF2-40B4-BE49-F238E27FC236}">
                  <a16:creationId xmlns:a16="http://schemas.microsoft.com/office/drawing/2014/main" id="{E06A5013-23F1-51A5-48A9-07B6EB7FB42F}"/>
                </a:ext>
              </a:extLst>
            </p:cNvPr>
            <p:cNvGrpSpPr/>
            <p:nvPr/>
          </p:nvGrpSpPr>
          <p:grpSpPr>
            <a:xfrm>
              <a:off x="7069790" y="1358484"/>
              <a:ext cx="238968" cy="306602"/>
              <a:chOff x="7069790" y="1349732"/>
              <a:chExt cx="238968" cy="306602"/>
            </a:xfrm>
            <a:solidFill>
              <a:srgbClr val="C8DBDE"/>
            </a:solidFill>
          </p:grpSpPr>
          <p:sp>
            <p:nvSpPr>
              <p:cNvPr id="13" name="Google Shape;411;p5">
                <a:extLst>
                  <a:ext uri="{FF2B5EF4-FFF2-40B4-BE49-F238E27FC236}">
                    <a16:creationId xmlns:a16="http://schemas.microsoft.com/office/drawing/2014/main" id="{84A64611-41AA-FDDE-DDE7-BC979F49C72B}"/>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2;p5">
                <a:extLst>
                  <a:ext uri="{FF2B5EF4-FFF2-40B4-BE49-F238E27FC236}">
                    <a16:creationId xmlns:a16="http://schemas.microsoft.com/office/drawing/2014/main" id="{8CF70E56-6716-563F-9433-B06C41D99CCE}"/>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3;p5">
                <a:extLst>
                  <a:ext uri="{FF2B5EF4-FFF2-40B4-BE49-F238E27FC236}">
                    <a16:creationId xmlns:a16="http://schemas.microsoft.com/office/drawing/2014/main" id="{15ACCBB6-B354-4999-9C38-B42B5B52CA4C}"/>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14;p5">
                <a:extLst>
                  <a:ext uri="{FF2B5EF4-FFF2-40B4-BE49-F238E27FC236}">
                    <a16:creationId xmlns:a16="http://schemas.microsoft.com/office/drawing/2014/main" id="{994F4A93-F6F4-E9CC-0C7D-A75EA4A9F8E8}"/>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5;p5">
                <a:extLst>
                  <a:ext uri="{FF2B5EF4-FFF2-40B4-BE49-F238E27FC236}">
                    <a16:creationId xmlns:a16="http://schemas.microsoft.com/office/drawing/2014/main" id="{6BEA6F3F-72C0-A659-B728-6B20EC4FDC27}"/>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0" name="Grupo 9">
              <a:extLst>
                <a:ext uri="{FF2B5EF4-FFF2-40B4-BE49-F238E27FC236}">
                  <a16:creationId xmlns:a16="http://schemas.microsoft.com/office/drawing/2014/main" id="{18E7A272-A4B1-5C93-ECE8-F46A8DEC3EFC}"/>
                </a:ext>
              </a:extLst>
            </p:cNvPr>
            <p:cNvGrpSpPr/>
            <p:nvPr/>
          </p:nvGrpSpPr>
          <p:grpSpPr>
            <a:xfrm>
              <a:off x="6771952" y="1369386"/>
              <a:ext cx="238968" cy="284798"/>
              <a:chOff x="6771952" y="1360634"/>
              <a:chExt cx="238968" cy="284798"/>
            </a:xfrm>
          </p:grpSpPr>
          <p:sp>
            <p:nvSpPr>
              <p:cNvPr id="11" name="Google Shape;408;p5">
                <a:extLst>
                  <a:ext uri="{FF2B5EF4-FFF2-40B4-BE49-F238E27FC236}">
                    <a16:creationId xmlns:a16="http://schemas.microsoft.com/office/drawing/2014/main" id="{67E69721-E70E-82BD-65DD-F687010F671B}"/>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2" name="Google Shape;409;p5">
                <a:extLst>
                  <a:ext uri="{FF2B5EF4-FFF2-40B4-BE49-F238E27FC236}">
                    <a16:creationId xmlns:a16="http://schemas.microsoft.com/office/drawing/2014/main" id="{1969C1C8-F7F6-3BED-CBEE-B0A88D4E2F19}"/>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sp>
        <p:nvSpPr>
          <p:cNvPr id="18" name="Elipse 17">
            <a:extLst>
              <a:ext uri="{FF2B5EF4-FFF2-40B4-BE49-F238E27FC236}">
                <a16:creationId xmlns:a16="http://schemas.microsoft.com/office/drawing/2014/main" id="{97F739EB-75F1-DF6A-E430-721B67BD7D15}"/>
              </a:ext>
            </a:extLst>
          </p:cNvPr>
          <p:cNvSpPr/>
          <p:nvPr/>
        </p:nvSpPr>
        <p:spPr>
          <a:xfrm>
            <a:off x="426290" y="3881603"/>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7</a:t>
            </a:r>
          </a:p>
        </p:txBody>
      </p:sp>
      <p:sp>
        <p:nvSpPr>
          <p:cNvPr id="21" name="Rectángulo: esquinas redondeadas 38">
            <a:extLst>
              <a:ext uri="{FF2B5EF4-FFF2-40B4-BE49-F238E27FC236}">
                <a16:creationId xmlns:a16="http://schemas.microsoft.com/office/drawing/2014/main" id="{E177C483-8921-0B44-EBD9-17CB5D8FCEC0}"/>
              </a:ext>
            </a:extLst>
          </p:cNvPr>
          <p:cNvSpPr/>
          <p:nvPr/>
        </p:nvSpPr>
        <p:spPr>
          <a:xfrm>
            <a:off x="433613" y="7416149"/>
            <a:ext cx="6523200"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eitHealth Digital Health Transformation Academy</a:t>
            </a:r>
            <a:endParaRPr kumimoji="0" lang="en-GB" sz="1250" b="1" i="0" u="none" strike="noStrike" kern="1200" cap="none" spc="0" normalizeH="0" baseline="0" noProof="0">
              <a:ln>
                <a:noFill/>
              </a:ln>
              <a:solidFill>
                <a:srgbClr val="000000"/>
              </a:solidFill>
              <a:effectLst/>
              <a:uLnTx/>
              <a:uFillTx/>
              <a:latin typeface="Arial"/>
              <a:ea typeface="+mn-ea"/>
              <a:cs typeface="+mn-cs"/>
            </a:endParaRPr>
          </a:p>
        </p:txBody>
      </p:sp>
      <p:grpSp>
        <p:nvGrpSpPr>
          <p:cNvPr id="22" name="Grupo 21">
            <a:extLst>
              <a:ext uri="{FF2B5EF4-FFF2-40B4-BE49-F238E27FC236}">
                <a16:creationId xmlns:a16="http://schemas.microsoft.com/office/drawing/2014/main" id="{FD89FC81-76F2-A0C1-67CD-92D03CC125F6}"/>
              </a:ext>
            </a:extLst>
          </p:cNvPr>
          <p:cNvGrpSpPr/>
          <p:nvPr/>
        </p:nvGrpSpPr>
        <p:grpSpPr>
          <a:xfrm>
            <a:off x="5984630" y="7407397"/>
            <a:ext cx="1106210" cy="430806"/>
            <a:chOff x="6331133" y="1296382"/>
            <a:chExt cx="1106210" cy="430806"/>
          </a:xfrm>
        </p:grpSpPr>
        <p:sp>
          <p:nvSpPr>
            <p:cNvPr id="24" name="Rectángulo: esquinas redondeadas 38">
              <a:extLst>
                <a:ext uri="{FF2B5EF4-FFF2-40B4-BE49-F238E27FC236}">
                  <a16:creationId xmlns:a16="http://schemas.microsoft.com/office/drawing/2014/main" id="{1E97ED8F-00FA-9612-387C-7D70F713C6C9}"/>
                </a:ext>
              </a:extLst>
            </p:cNvPr>
            <p:cNvSpPr/>
            <p:nvPr/>
          </p:nvSpPr>
          <p:spPr>
            <a:xfrm>
              <a:off x="6331133"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25" name="Google Shape;417;p5" descr="{&quot;Key&quot;:&quot;POWER_USER_SHAPE_ICON&quot;,&quot;Value&quot;:&quot;POWER_USER_SHAPE_ICON_STYLE_1&quot;}">
              <a:extLst>
                <a:ext uri="{FF2B5EF4-FFF2-40B4-BE49-F238E27FC236}">
                  <a16:creationId xmlns:a16="http://schemas.microsoft.com/office/drawing/2014/main" id="{93CB2B67-9B27-4CE6-3FFE-DE2D15C10815}"/>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26" name="Grupo 25">
              <a:extLst>
                <a:ext uri="{FF2B5EF4-FFF2-40B4-BE49-F238E27FC236}">
                  <a16:creationId xmlns:a16="http://schemas.microsoft.com/office/drawing/2014/main" id="{CA83EB72-C01B-080D-89EB-C91A6A458FBF}"/>
                </a:ext>
              </a:extLst>
            </p:cNvPr>
            <p:cNvGrpSpPr/>
            <p:nvPr/>
          </p:nvGrpSpPr>
          <p:grpSpPr>
            <a:xfrm>
              <a:off x="7069790" y="1358484"/>
              <a:ext cx="238968" cy="306602"/>
              <a:chOff x="7069790" y="1349732"/>
              <a:chExt cx="238968" cy="306602"/>
            </a:xfrm>
            <a:solidFill>
              <a:srgbClr val="C8DBDE"/>
            </a:solidFill>
          </p:grpSpPr>
          <p:sp>
            <p:nvSpPr>
              <p:cNvPr id="30" name="Google Shape;411;p5">
                <a:extLst>
                  <a:ext uri="{FF2B5EF4-FFF2-40B4-BE49-F238E27FC236}">
                    <a16:creationId xmlns:a16="http://schemas.microsoft.com/office/drawing/2014/main" id="{40B3BC41-9C87-4F51-F4C5-9A79ADCB515E}"/>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1" name="Google Shape;412;p5">
                <a:extLst>
                  <a:ext uri="{FF2B5EF4-FFF2-40B4-BE49-F238E27FC236}">
                    <a16:creationId xmlns:a16="http://schemas.microsoft.com/office/drawing/2014/main" id="{FD1C1D33-3C9E-49AB-BB6B-0AEE7F9511CD}"/>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2" name="Google Shape;413;p5">
                <a:extLst>
                  <a:ext uri="{FF2B5EF4-FFF2-40B4-BE49-F238E27FC236}">
                    <a16:creationId xmlns:a16="http://schemas.microsoft.com/office/drawing/2014/main" id="{E5AECE5F-C49D-AC97-16E4-27AE4886C148}"/>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3" name="Google Shape;414;p5">
                <a:extLst>
                  <a:ext uri="{FF2B5EF4-FFF2-40B4-BE49-F238E27FC236}">
                    <a16:creationId xmlns:a16="http://schemas.microsoft.com/office/drawing/2014/main" id="{06EC55C4-1954-FF2D-C5BA-45C1124813BB}"/>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4" name="Google Shape;415;p5">
                <a:extLst>
                  <a:ext uri="{FF2B5EF4-FFF2-40B4-BE49-F238E27FC236}">
                    <a16:creationId xmlns:a16="http://schemas.microsoft.com/office/drawing/2014/main" id="{4AB06423-DEF7-A2CB-054C-E8C2FBACE589}"/>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27" name="Grupo 26">
              <a:extLst>
                <a:ext uri="{FF2B5EF4-FFF2-40B4-BE49-F238E27FC236}">
                  <a16:creationId xmlns:a16="http://schemas.microsoft.com/office/drawing/2014/main" id="{A4CC3AEF-ED40-7D2A-304B-E1C1E080AC66}"/>
                </a:ext>
              </a:extLst>
            </p:cNvPr>
            <p:cNvGrpSpPr/>
            <p:nvPr/>
          </p:nvGrpSpPr>
          <p:grpSpPr>
            <a:xfrm>
              <a:off x="6771952" y="1369386"/>
              <a:ext cx="238968" cy="284798"/>
              <a:chOff x="6771952" y="1360634"/>
              <a:chExt cx="238968" cy="284798"/>
            </a:xfrm>
          </p:grpSpPr>
          <p:sp>
            <p:nvSpPr>
              <p:cNvPr id="28" name="Google Shape;408;p5">
                <a:extLst>
                  <a:ext uri="{FF2B5EF4-FFF2-40B4-BE49-F238E27FC236}">
                    <a16:creationId xmlns:a16="http://schemas.microsoft.com/office/drawing/2014/main" id="{8ABF5816-4F0D-EB09-E48B-8F3D9AAAB48B}"/>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9" name="Google Shape;409;p5">
                <a:extLst>
                  <a:ext uri="{FF2B5EF4-FFF2-40B4-BE49-F238E27FC236}">
                    <a16:creationId xmlns:a16="http://schemas.microsoft.com/office/drawing/2014/main" id="{650F290C-B13B-9D84-C594-1C7DD7AD5EF0}"/>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sp>
        <p:nvSpPr>
          <p:cNvPr id="23" name="Elipse 22">
            <a:extLst>
              <a:ext uri="{FF2B5EF4-FFF2-40B4-BE49-F238E27FC236}">
                <a16:creationId xmlns:a16="http://schemas.microsoft.com/office/drawing/2014/main" id="{AFE65C5F-C6E2-7BED-E46B-E443CCDEB1F7}"/>
              </a:ext>
            </a:extLst>
          </p:cNvPr>
          <p:cNvSpPr/>
          <p:nvPr/>
        </p:nvSpPr>
        <p:spPr>
          <a:xfrm>
            <a:off x="426290" y="7407397"/>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8</a:t>
            </a:r>
          </a:p>
        </p:txBody>
      </p:sp>
      <p:grpSp>
        <p:nvGrpSpPr>
          <p:cNvPr id="101" name="Grupo 100">
            <a:extLst>
              <a:ext uri="{FF2B5EF4-FFF2-40B4-BE49-F238E27FC236}">
                <a16:creationId xmlns:a16="http://schemas.microsoft.com/office/drawing/2014/main" id="{A6777DD5-DE95-DE50-6DA1-901691E8312D}"/>
              </a:ext>
            </a:extLst>
          </p:cNvPr>
          <p:cNvGrpSpPr/>
          <p:nvPr/>
        </p:nvGrpSpPr>
        <p:grpSpPr>
          <a:xfrm>
            <a:off x="451494" y="1281201"/>
            <a:ext cx="6641946" cy="436123"/>
            <a:chOff x="451494" y="1244130"/>
            <a:chExt cx="6641946" cy="436123"/>
          </a:xfrm>
        </p:grpSpPr>
        <p:sp>
          <p:nvSpPr>
            <p:cNvPr id="102" name="Rectángulo: esquinas redondeadas 38">
              <a:extLst>
                <a:ext uri="{FF2B5EF4-FFF2-40B4-BE49-F238E27FC236}">
                  <a16:creationId xmlns:a16="http://schemas.microsoft.com/office/drawing/2014/main" id="{9D74BF0A-3B7B-6229-F0ED-2F53EC319F5B}"/>
                </a:ext>
              </a:extLst>
            </p:cNvPr>
            <p:cNvSpPr/>
            <p:nvPr/>
          </p:nvSpPr>
          <p:spPr>
            <a:xfrm>
              <a:off x="451494" y="1252882"/>
              <a:ext cx="6523200"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Psychological Practitioners Digital </a:t>
              </a:r>
            </a:p>
            <a:p>
              <a:pPr algn="ctr" defTabSz="970138">
                <a:defRPr/>
              </a:pPr>
              <a:r>
                <a:rPr lang="en-GB" sz="1250" b="1">
                  <a:solidFill>
                    <a:srgbClr val="000000"/>
                  </a:solidFill>
                  <a:latin typeface="Arial"/>
                </a:rPr>
                <a:t>Competence Framework</a:t>
              </a:r>
              <a:endParaRPr kumimoji="0" lang="en-GB" sz="1250" b="1" i="0" u="none" strike="noStrike" kern="1200" cap="none" spc="0" normalizeH="0" baseline="0" noProof="0">
                <a:ln>
                  <a:noFill/>
                </a:ln>
                <a:solidFill>
                  <a:srgbClr val="000000"/>
                </a:solidFill>
                <a:effectLst/>
                <a:uLnTx/>
                <a:uFillTx/>
                <a:latin typeface="Arial"/>
                <a:ea typeface="+mn-ea"/>
                <a:cs typeface="+mn-cs"/>
              </a:endParaRPr>
            </a:p>
          </p:txBody>
        </p:sp>
        <p:grpSp>
          <p:nvGrpSpPr>
            <p:cNvPr id="103" name="Grupo 102">
              <a:extLst>
                <a:ext uri="{FF2B5EF4-FFF2-40B4-BE49-F238E27FC236}">
                  <a16:creationId xmlns:a16="http://schemas.microsoft.com/office/drawing/2014/main" id="{E8280C2A-6CAE-040E-4D5D-96881195F97D}"/>
                </a:ext>
              </a:extLst>
            </p:cNvPr>
            <p:cNvGrpSpPr/>
            <p:nvPr/>
          </p:nvGrpSpPr>
          <p:grpSpPr>
            <a:xfrm>
              <a:off x="5987230" y="1244130"/>
              <a:ext cx="1106210" cy="430806"/>
              <a:chOff x="6331133" y="1293381"/>
              <a:chExt cx="1106210" cy="430806"/>
            </a:xfrm>
          </p:grpSpPr>
          <p:sp>
            <p:nvSpPr>
              <p:cNvPr id="105" name="Rectángulo: esquinas redondeadas 38">
                <a:extLst>
                  <a:ext uri="{FF2B5EF4-FFF2-40B4-BE49-F238E27FC236}">
                    <a16:creationId xmlns:a16="http://schemas.microsoft.com/office/drawing/2014/main" id="{457F5037-0B35-FEE7-29A8-6479727F4E58}"/>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417;p5" descr="{&quot;Key&quot;:&quot;POWER_USER_SHAPE_ICON&quot;,&quot;Value&quot;:&quot;POWER_USER_SHAPE_ICON_STYLE_1&quot;}">
                <a:extLst>
                  <a:ext uri="{FF2B5EF4-FFF2-40B4-BE49-F238E27FC236}">
                    <a16:creationId xmlns:a16="http://schemas.microsoft.com/office/drawing/2014/main" id="{B1442F8D-552C-EF47-57B3-F12D8E170E79}"/>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7" name="Google Shape;411;p5">
                <a:extLst>
                  <a:ext uri="{FF2B5EF4-FFF2-40B4-BE49-F238E27FC236}">
                    <a16:creationId xmlns:a16="http://schemas.microsoft.com/office/drawing/2014/main" id="{22DE334C-6135-2CF7-84FC-ACE17650CDA9}"/>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8" name="Google Shape;412;p5">
                <a:extLst>
                  <a:ext uri="{FF2B5EF4-FFF2-40B4-BE49-F238E27FC236}">
                    <a16:creationId xmlns:a16="http://schemas.microsoft.com/office/drawing/2014/main" id="{E5301AF3-7269-764E-717D-29387818F08A}"/>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9" name="Google Shape;413;p5">
                <a:extLst>
                  <a:ext uri="{FF2B5EF4-FFF2-40B4-BE49-F238E27FC236}">
                    <a16:creationId xmlns:a16="http://schemas.microsoft.com/office/drawing/2014/main" id="{C8660978-CFA9-6442-CF6B-47B28CC4DF43}"/>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0" name="Google Shape;414;p5">
                <a:extLst>
                  <a:ext uri="{FF2B5EF4-FFF2-40B4-BE49-F238E27FC236}">
                    <a16:creationId xmlns:a16="http://schemas.microsoft.com/office/drawing/2014/main" id="{558E8B8B-00E2-490F-C4F3-EF49FE029D6F}"/>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1" name="Google Shape;415;p5">
                <a:extLst>
                  <a:ext uri="{FF2B5EF4-FFF2-40B4-BE49-F238E27FC236}">
                    <a16:creationId xmlns:a16="http://schemas.microsoft.com/office/drawing/2014/main" id="{3E63B43E-0BBE-CC09-7991-CF21874A7340}"/>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2" name="Google Shape;408;p5">
                <a:extLst>
                  <a:ext uri="{FF2B5EF4-FFF2-40B4-BE49-F238E27FC236}">
                    <a16:creationId xmlns:a16="http://schemas.microsoft.com/office/drawing/2014/main" id="{B96A1B38-5D10-49B4-3BDC-C1EDC6E90BB6}"/>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3" name="Google Shape;409;p5">
                <a:extLst>
                  <a:ext uri="{FF2B5EF4-FFF2-40B4-BE49-F238E27FC236}">
                    <a16:creationId xmlns:a16="http://schemas.microsoft.com/office/drawing/2014/main" id="{FFECFC86-1068-9DA5-825E-5D955F3E28EE}"/>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104" name="Elipse 103">
              <a:extLst>
                <a:ext uri="{FF2B5EF4-FFF2-40B4-BE49-F238E27FC236}">
                  <a16:creationId xmlns:a16="http://schemas.microsoft.com/office/drawing/2014/main" id="{DD2CE1C1-FDB6-55B7-F7B7-5AD5B444EFB7}"/>
                </a:ext>
              </a:extLst>
            </p:cNvPr>
            <p:cNvSpPr/>
            <p:nvPr/>
          </p:nvSpPr>
          <p:spPr>
            <a:xfrm>
              <a:off x="455289" y="1249447"/>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6</a:t>
              </a:r>
            </a:p>
          </p:txBody>
        </p:sp>
      </p:grpSp>
    </p:spTree>
    <p:extLst>
      <p:ext uri="{BB962C8B-B14F-4D97-AF65-F5344CB8AC3E}">
        <p14:creationId xmlns:p14="http://schemas.microsoft.com/office/powerpoint/2010/main" val="1413058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5. Bibliography</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5" name="Marcador de contenido 4">
            <a:extLst>
              <a:ext uri="{FF2B5EF4-FFF2-40B4-BE49-F238E27FC236}">
                <a16:creationId xmlns:a16="http://schemas.microsoft.com/office/drawing/2014/main" id="{2173ADAF-C39B-8FE9-06AA-01557B6E5785}"/>
              </a:ext>
            </a:extLst>
          </p:cNvPr>
          <p:cNvSpPr txBox="1">
            <a:spLocks/>
          </p:cNvSpPr>
          <p:nvPr/>
        </p:nvSpPr>
        <p:spPr>
          <a:xfrm>
            <a:off x="360608" y="1298497"/>
            <a:ext cx="6838682" cy="8461767"/>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None/>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In this section, a list of sources consulted in the analysis of the selected initiatives is presented.</a:t>
            </a:r>
          </a:p>
          <a:p>
            <a:pPr marL="0" indent="0">
              <a:lnSpc>
                <a:spcPct val="114000"/>
              </a:lnSpc>
              <a:spcBef>
                <a:spcPts val="600"/>
              </a:spcBef>
              <a:buNone/>
            </a:pP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HITCOMP:</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cs typeface="Arial" panose="020B0604020202020204" pitchFamily="34" charset="0"/>
              </a:rPr>
              <a:t>EU*US eHealth Work Consortium.</a:t>
            </a:r>
            <a:r>
              <a:rPr lang="en-GB" sz="1100">
                <a:solidFill>
                  <a:srgbClr val="000000"/>
                </a:solidFill>
                <a:latin typeface="Arial" panose="020B0604020202020204" pitchFamily="34" charset="0"/>
                <a:cs typeface="Arial" panose="020B0604020202020204" pitchFamily="34" charset="0"/>
              </a:rPr>
              <a:t> (2016). eHealthwork. </a:t>
            </a:r>
            <a:r>
              <a:rPr lang="en-GB" sz="1100" i="0">
                <a:solidFill>
                  <a:srgbClr val="000000"/>
                </a:solidFill>
                <a:effectLst/>
                <a:latin typeface="Arial" panose="020B0604020202020204" pitchFamily="34" charset="0"/>
                <a:cs typeface="Arial" panose="020B0604020202020204" pitchFamily="34" charset="0"/>
                <a:hlinkClick r:id="rId3"/>
              </a:rPr>
              <a:t>http://ehealthwork.eu/consortium.html</a:t>
            </a:r>
            <a:r>
              <a:rPr lang="en-GB" sz="1100" i="0">
                <a:solidFill>
                  <a:srgbClr val="000000"/>
                </a:solidFill>
                <a:effectLst/>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latin typeface="Arial" panose="020B0604020202020204" pitchFamily="34" charset="0"/>
                <a:cs typeface="Arial" panose="020B0604020202020204" pitchFamily="34" charset="0"/>
              </a:rPr>
              <a:t>HITCOMP. About the Project</a:t>
            </a:r>
            <a:r>
              <a:rPr lang="en-GB" sz="1100">
                <a:latin typeface="Arial" panose="020B0604020202020204" pitchFamily="34" charset="0"/>
                <a:cs typeface="Arial" panose="020B0604020202020204" pitchFamily="34" charset="0"/>
              </a:rPr>
              <a:t>. (2018). EU*US eHealth Work Project. </a:t>
            </a:r>
            <a:r>
              <a:rPr lang="en-GB" sz="1100">
                <a:latin typeface="Arial" panose="020B0604020202020204" pitchFamily="34" charset="0"/>
                <a:cs typeface="Arial" panose="020B0604020202020204" pitchFamily="34" charset="0"/>
                <a:hlinkClick r:id="rId4"/>
              </a:rPr>
              <a:t>http://hitcomp.org/about/</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cs typeface="Arial" panose="020B0604020202020204" pitchFamily="34" charset="0"/>
              </a:rPr>
              <a:t>Gap Analysis: Executive Summary. EU*US eHealth Work Project. </a:t>
            </a:r>
            <a:r>
              <a:rPr lang="en-GB" sz="1100">
                <a:solidFill>
                  <a:srgbClr val="000000"/>
                </a:solidFill>
                <a:latin typeface="Arial" panose="020B0604020202020204" pitchFamily="34" charset="0"/>
                <a:cs typeface="Arial" panose="020B0604020202020204" pitchFamily="34" charset="0"/>
              </a:rPr>
              <a:t>(2018). eHealthwork. </a:t>
            </a:r>
            <a:r>
              <a:rPr lang="en-GB" sz="1100">
                <a:solidFill>
                  <a:srgbClr val="000000"/>
                </a:solidFill>
                <a:latin typeface="Arial" panose="020B0604020202020204" pitchFamily="34" charset="0"/>
                <a:cs typeface="Arial" panose="020B0604020202020204" pitchFamily="34" charset="0"/>
                <a:hlinkClick r:id="rId5"/>
              </a:rPr>
              <a:t>http://ehealthwork.org/Gap_Analysis_Exec_Summary.html</a:t>
            </a:r>
            <a:r>
              <a:rPr lang="en-GB" sz="1100">
                <a:solidFill>
                  <a:srgbClr val="000000"/>
                </a:solidFill>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cs typeface="Arial" panose="020B0604020202020204" pitchFamily="34" charset="0"/>
              </a:rPr>
              <a:t>HITCOMP. Instructions for Use. </a:t>
            </a:r>
            <a:r>
              <a:rPr lang="en-GB" sz="1100">
                <a:solidFill>
                  <a:srgbClr val="000000"/>
                </a:solidFill>
                <a:latin typeface="Arial" panose="020B0604020202020204" pitchFamily="34" charset="0"/>
                <a:cs typeface="Arial" panose="020B0604020202020204" pitchFamily="34" charset="0"/>
              </a:rPr>
              <a:t>(2018). EU*US eHealth Work Project. </a:t>
            </a:r>
            <a:r>
              <a:rPr lang="en-GB" sz="1100">
                <a:solidFill>
                  <a:srgbClr val="000000"/>
                </a:solidFill>
                <a:latin typeface="Arial" panose="020B0604020202020204" pitchFamily="34" charset="0"/>
                <a:cs typeface="Arial" panose="020B0604020202020204" pitchFamily="34" charset="0"/>
                <a:hlinkClick r:id="rId6"/>
              </a:rPr>
              <a:t>http://hitcomp.org/instructions/</a:t>
            </a:r>
            <a:r>
              <a:rPr lang="en-GB" sz="1100">
                <a:solidFill>
                  <a:srgbClr val="000000"/>
                </a:solidFill>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cs typeface="Arial" panose="020B0604020202020204" pitchFamily="34" charset="0"/>
              </a:rPr>
              <a:t>What is Bloom’s Taxonomy. </a:t>
            </a:r>
            <a:r>
              <a:rPr lang="en-GB" sz="1100">
                <a:solidFill>
                  <a:srgbClr val="000000"/>
                </a:solidFill>
                <a:latin typeface="Arial" panose="020B0604020202020204" pitchFamily="34" charset="0"/>
                <a:cs typeface="Arial" panose="020B0604020202020204" pitchFamily="34" charset="0"/>
              </a:rPr>
              <a:t>(s.f.). Blooms Taxonomy: Resource for Educators. </a:t>
            </a:r>
            <a:r>
              <a:rPr lang="en-GB" sz="1100">
                <a:solidFill>
                  <a:srgbClr val="000000"/>
                </a:solidFill>
                <a:latin typeface="Arial" panose="020B0604020202020204" pitchFamily="34" charset="0"/>
                <a:cs typeface="Arial" panose="020B0604020202020204" pitchFamily="34" charset="0"/>
                <a:hlinkClick r:id="rId7"/>
              </a:rPr>
              <a:t>https://bloomstaxonomy.net/</a:t>
            </a:r>
            <a:r>
              <a:rPr lang="en-GB" sz="1100">
                <a:solidFill>
                  <a:srgbClr val="000000"/>
                </a:solidFill>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HITCOMP. Competencies.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(2018). EU*US eHealth Work Project.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8"/>
              </a:rPr>
              <a:t>http://hitcomp.org/competencies/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Foundational Curriculum Overview.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(2018). EU*US eHealth Work Project. eHealthwork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9"/>
              </a:rPr>
              <a:t>http://ehealthwork.eu/FC/overview0.html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Skills Knowledge Assessment and Development Framework.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(2018). EU*US eHealth Work Project.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10"/>
              </a:rPr>
              <a:t>http://ehealthwork.eu/Skills%20and%20Knowledge%20Assessment%20and%20Development%20Framework/index.html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Interactive Web Platform. EU*US eHealth Work Project.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(2018). eHealthwork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11"/>
              </a:rPr>
              <a:t>http://ehealthwork.eu/IWP/index.html</a:t>
            </a: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Cybersecurity Demonstration Video. EU*US eHealth Work Project.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(2018). eHealthwork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12"/>
              </a:rPr>
              <a:t>http://ehealthwork.eu/Cybersecurity_FINAL_020617.mp4</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nSpc>
                <a:spcPct val="114000"/>
              </a:lnSpc>
              <a:spcBef>
                <a:spcPts val="600"/>
              </a:spcBef>
              <a:buFont typeface="+mj-lt"/>
              <a:buAutoNum type="arabicPeriod"/>
            </a:pPr>
            <a:endParaRPr lang="en-GB" sz="1100">
              <a:solidFill>
                <a:srgbClr val="000000"/>
              </a:solidFill>
              <a:latin typeface="Arial" panose="020B0604020202020204" pitchFamily="34" charset="0"/>
              <a:cs typeface="Arial" panose="020B0604020202020204" pitchFamily="34" charset="0"/>
            </a:endParaRPr>
          </a:p>
          <a:p>
            <a:pPr marL="0" indent="0">
              <a:lnSpc>
                <a:spcPct val="114000"/>
              </a:lnSpc>
              <a:spcBef>
                <a:spcPts val="600"/>
              </a:spcBef>
              <a:buNone/>
            </a:pPr>
            <a:r>
              <a:rPr lang="en-GB" sz="1100" b="1" i="1" u="sng">
                <a:solidFill>
                  <a:srgbClr val="000000"/>
                </a:solidFill>
                <a:latin typeface="Arial"/>
              </a:rPr>
              <a:t>Numérique en santé Référentiel socle et transversal de compétences:</a:t>
            </a:r>
          </a:p>
          <a:p>
            <a:pPr marL="228600" indent="-228600">
              <a:lnSpc>
                <a:spcPct val="114000"/>
              </a:lnSpc>
              <a:spcBef>
                <a:spcPts val="600"/>
              </a:spcBef>
              <a:buFont typeface="+mj-lt"/>
              <a:buAutoNum type="arabicPeriod"/>
            </a:pPr>
            <a:r>
              <a:rPr lang="en-GB" sz="1100" i="1">
                <a:latin typeface="Arial" panose="020B0604020202020204" pitchFamily="34" charset="0"/>
                <a:cs typeface="Arial" panose="020B0604020202020204" pitchFamily="34" charset="0"/>
              </a:rPr>
              <a:t>eHealth Acceleration Strategy</a:t>
            </a:r>
            <a:r>
              <a:rPr lang="en-GB" sz="1100">
                <a:latin typeface="Arial" panose="020B0604020202020204" pitchFamily="34" charset="0"/>
                <a:cs typeface="Arial" panose="020B0604020202020204" pitchFamily="34" charset="0"/>
              </a:rPr>
              <a:t>. (2021). Délégation Ministérielle au Numérique en Santé. G_NIUS. </a:t>
            </a:r>
            <a:r>
              <a:rPr lang="en-GB" sz="1100">
                <a:latin typeface="Arial" panose="020B0604020202020204" pitchFamily="34" charset="0"/>
                <a:cs typeface="Arial" panose="020B0604020202020204" pitchFamily="34" charset="0"/>
                <a:hlinkClick r:id="rId13"/>
              </a:rPr>
              <a:t>https://gnius.esante.gouv.fr/en/ehealth-acceleration-strategy</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latin typeface="Arial" panose="020B0604020202020204" pitchFamily="34" charset="0"/>
                <a:cs typeface="Arial" panose="020B0604020202020204" pitchFamily="34" charset="0"/>
              </a:rPr>
              <a:t>France 2030: un plan d'investissement pour la France. </a:t>
            </a:r>
            <a:r>
              <a:rPr lang="en-GB" sz="1100">
                <a:latin typeface="Arial" panose="020B0604020202020204" pitchFamily="34" charset="0"/>
                <a:cs typeface="Arial" panose="020B0604020202020204" pitchFamily="34" charset="0"/>
              </a:rPr>
              <a:t>(2022). Ministère De L'économie Des Finances Et De La Souveraineté Industrielle Et Numérique. G_NIUS. </a:t>
            </a:r>
            <a:r>
              <a:rPr lang="en-GB" sz="1100">
                <a:latin typeface="Arial" panose="020B0604020202020204" pitchFamily="34" charset="0"/>
                <a:cs typeface="Arial" panose="020B0604020202020204" pitchFamily="34" charset="0"/>
                <a:hlinkClick r:id="rId14"/>
              </a:rPr>
              <a:t>https://www.elysee.fr/emmanuel-macron/france2030</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latin typeface="Arial" panose="020B0604020202020204" pitchFamily="34" charset="0"/>
                <a:cs typeface="Arial" panose="020B0604020202020204" pitchFamily="34" charset="0"/>
              </a:rPr>
              <a:t>Assessment of Skills</a:t>
            </a:r>
            <a:r>
              <a:rPr lang="en-GB" sz="1100">
                <a:latin typeface="Arial" panose="020B0604020202020204" pitchFamily="34" charset="0"/>
                <a:cs typeface="Arial" panose="020B0604020202020204" pitchFamily="34" charset="0"/>
              </a:rPr>
              <a:t>. (2021). Délégation Ministérielle au Numérique en Santé. G_NIUS. </a:t>
            </a:r>
            <a:r>
              <a:rPr lang="en-GB" sz="1100">
                <a:latin typeface="Arial" panose="020B0604020202020204" pitchFamily="34" charset="0"/>
                <a:cs typeface="Arial" panose="020B0604020202020204" pitchFamily="34" charset="0"/>
                <a:hlinkClick r:id="rId15"/>
              </a:rPr>
              <a:t>https://gnius.esante.gouv.fr/en/eHealth-acceleration-strategy/actions/assessment-skills</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latin typeface="Arial" panose="020B0604020202020204" pitchFamily="34" charset="0"/>
                <a:cs typeface="Arial" panose="020B0604020202020204" pitchFamily="34" charset="0"/>
              </a:rPr>
              <a:t>eHealth Training Modules.</a:t>
            </a:r>
            <a:r>
              <a:rPr lang="en-GB" sz="1100">
                <a:latin typeface="Arial" panose="020B0604020202020204" pitchFamily="34" charset="0"/>
                <a:cs typeface="Arial" panose="020B0604020202020204" pitchFamily="34" charset="0"/>
              </a:rPr>
              <a:t> (2021). Délégation Ministérielle au Numérique en Santé. G_NIUS. </a:t>
            </a:r>
            <a:r>
              <a:rPr lang="en-GB" sz="1100">
                <a:latin typeface="Arial" panose="020B0604020202020204" pitchFamily="34" charset="0"/>
                <a:cs typeface="Arial" panose="020B0604020202020204" pitchFamily="34" charset="0"/>
                <a:hlinkClick r:id="rId16"/>
              </a:rPr>
              <a:t>https://gnius.esante.gouv.fr/en/eHealth-acceleration-strategy/actions/ehealth-training-modules</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latin typeface="Arial" panose="020B0604020202020204" pitchFamily="34" charset="0"/>
                <a:cs typeface="Arial" panose="020B0604020202020204" pitchFamily="34" charset="0"/>
              </a:rPr>
              <a:t>Users’ Competences. </a:t>
            </a:r>
            <a:r>
              <a:rPr lang="en-GB" sz="1100">
                <a:latin typeface="Arial" panose="020B0604020202020204" pitchFamily="34" charset="0"/>
                <a:cs typeface="Arial" panose="020B0604020202020204" pitchFamily="34" charset="0"/>
              </a:rPr>
              <a:t>(2021). Délégation Ministérielle au Numérique en Santé. G_NIUS. </a:t>
            </a:r>
            <a:r>
              <a:rPr lang="en-GB" sz="1100">
                <a:latin typeface="Arial" panose="020B0604020202020204" pitchFamily="34" charset="0"/>
                <a:cs typeface="Arial" panose="020B0604020202020204" pitchFamily="34" charset="0"/>
                <a:hlinkClick r:id="rId17"/>
              </a:rPr>
              <a:t>https://gnius.esante.gouv.fr/en/eHealth-acceleration-strategy/actions/users-competences</a:t>
            </a:r>
            <a:endParaRPr lang="en-GB" sz="1100">
              <a:latin typeface="Arial" panose="020B0604020202020204" pitchFamily="34" charset="0"/>
              <a:cs typeface="Arial" panose="020B0604020202020204" pitchFamily="34" charset="0"/>
            </a:endParaRPr>
          </a:p>
          <a:p>
            <a:pPr marL="228600" indent="-228600">
              <a:lnSpc>
                <a:spcPct val="114000"/>
              </a:lnSpc>
              <a:spcBef>
                <a:spcPts val="600"/>
              </a:spcBef>
              <a:buFont typeface="+mj-lt"/>
              <a:buAutoNum type="arabicPeriod"/>
            </a:pPr>
            <a:r>
              <a:rPr lang="en-GB" sz="1100" i="1">
                <a:latin typeface="Arial" panose="020B0604020202020204" pitchFamily="34" charset="0"/>
                <a:cs typeface="Arial" panose="020B0604020202020204" pitchFamily="34" charset="0"/>
              </a:rPr>
              <a:t>Numérique en santé Référentiel socle et transversal de compétences. </a:t>
            </a:r>
            <a:r>
              <a:rPr lang="en-GB" sz="1100">
                <a:latin typeface="Arial" panose="020B0604020202020204" pitchFamily="34" charset="0"/>
                <a:cs typeface="Arial" panose="020B0604020202020204" pitchFamily="34" charset="0"/>
              </a:rPr>
              <a:t>(2022). Délégation Ministérielle au Numérique en Santé. </a:t>
            </a:r>
            <a:r>
              <a:rPr lang="en-GB" sz="1100">
                <a:latin typeface="Arial" panose="020B0604020202020204" pitchFamily="34" charset="0"/>
                <a:cs typeface="Arial" panose="020B0604020202020204" pitchFamily="34" charset="0"/>
                <a:hlinkClick r:id="rId18"/>
              </a:rPr>
              <a:t>https://gnius.esante.gouv.fr/sites/default/files/2022-03/R%C3%A9f%C3%A9rentiel%20de%20comp%C3%A9tences%20num%C3%A9rique%20en%20sant%C3%A9.pdf</a:t>
            </a:r>
            <a:r>
              <a:rPr lang="en-GB" sz="110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p:txBody>
      </p:sp>
      <p:sp>
        <p:nvSpPr>
          <p:cNvPr id="3" name="Slide Number Placeholder 4">
            <a:extLst>
              <a:ext uri="{FF2B5EF4-FFF2-40B4-BE49-F238E27FC236}">
                <a16:creationId xmlns:a16="http://schemas.microsoft.com/office/drawing/2014/main" id="{4AA1BFF4-9F0C-CA31-C0D1-9A331147D96A}"/>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42</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429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5. Bibliography</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ECDD3F78-DDE6-2769-CC67-B1526A7EE2FD}"/>
              </a:ext>
            </a:extLst>
          </p:cNvPr>
          <p:cNvSpPr txBox="1">
            <a:spLocks/>
          </p:cNvSpPr>
          <p:nvPr/>
        </p:nvSpPr>
        <p:spPr>
          <a:xfrm>
            <a:off x="12324474" y="10343385"/>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43</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5" name="Marcador de contenido 4">
            <a:extLst>
              <a:ext uri="{FF2B5EF4-FFF2-40B4-BE49-F238E27FC236}">
                <a16:creationId xmlns:a16="http://schemas.microsoft.com/office/drawing/2014/main" id="{2173ADAF-C39B-8FE9-06AA-01557B6E5785}"/>
              </a:ext>
            </a:extLst>
          </p:cNvPr>
          <p:cNvSpPr txBox="1">
            <a:spLocks/>
          </p:cNvSpPr>
          <p:nvPr/>
        </p:nvSpPr>
        <p:spPr>
          <a:xfrm>
            <a:off x="360608" y="1298497"/>
            <a:ext cx="6838682" cy="8461767"/>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None/>
            </a:pP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A Health and Care Digital Capabilities Framework:</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NHS Digital Academy.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NHS Health Education England. Digital Transformation. </a:t>
            </a:r>
            <a:r>
              <a:rPr lang="en-GB" sz="1100">
                <a:latin typeface="Arial" panose="020B0604020202020204" pitchFamily="34" charset="0"/>
                <a:cs typeface="Arial" panose="020B0604020202020204" pitchFamily="34" charset="0"/>
                <a:hlinkClick r:id="rId3"/>
              </a:rPr>
              <a:t>https://digital-transformation.hee.nhs.uk/digital-academy/</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Technology Enhanced learning (TEL).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NHS Health Education England. </a:t>
            </a:r>
            <a:r>
              <a:rPr lang="en-GB" sz="1100">
                <a:latin typeface="Arial" panose="020B0604020202020204" pitchFamily="34" charset="0"/>
                <a:cs typeface="Arial" panose="020B0604020202020204" pitchFamily="34" charset="0"/>
                <a:hlinkClick r:id="rId4"/>
              </a:rPr>
              <a:t>https://www.hee.nhs.uk/our-work/technology-enhanced-learning</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The Digital Readiness Education Programme.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NHS Health Education England. </a:t>
            </a:r>
            <a:r>
              <a:rPr lang="en-GB" sz="1100">
                <a:latin typeface="Arial" panose="020B0604020202020204" pitchFamily="34" charset="0"/>
                <a:cs typeface="Arial" panose="020B0604020202020204" pitchFamily="34" charset="0"/>
                <a:hlinkClick r:id="rId5"/>
              </a:rPr>
              <a:t>https://www.hee.nhs.uk/our-work/digital-readiness</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Dr. Eric Topol. Secretary of State for Health and Social Care. (2019). </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Preparing the healthcare workforce to deliver the digital future.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a:latin typeface="Arial" panose="020B0604020202020204" pitchFamily="34" charset="0"/>
                <a:cs typeface="Arial" panose="020B0604020202020204" pitchFamily="34" charset="0"/>
                <a:hlinkClick r:id="rId6"/>
              </a:rPr>
              <a:t>https://topol.hee.nhs.uk/</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A Health and Care Digital Capabilities Framework.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(2017). NHS England. </a:t>
            </a:r>
            <a:r>
              <a:rPr lang="en-GB" sz="1100" b="0" i="0" u="sng">
                <a:solidFill>
                  <a:srgbClr val="1A0DAB"/>
                </a:solidFill>
                <a:effectLst/>
                <a:latin typeface="arial" panose="020B0604020202020204" pitchFamily="34" charset="0"/>
                <a:hlinkClick r:id="rId7"/>
              </a:rPr>
              <a:t>https://www.rcn.org.uk/-/media/Royal-College-Of-Nursing/Documents/Clinical-Topics/A-Health-and-Care-Digital-Capabilities-Framework.pdf</a:t>
            </a:r>
            <a:r>
              <a:rPr lang="en-GB" sz="1100" b="0" i="0" u="sng">
                <a:solidFill>
                  <a:srgbClr val="1A0DAB"/>
                </a:solidFill>
                <a:effectLst/>
                <a:latin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Digital Skills Assessment Tool.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NHS England. </a:t>
            </a:r>
            <a:r>
              <a:rPr lang="en-GB" sz="1100">
                <a:latin typeface="Arial" panose="020B0604020202020204" pitchFamily="34" charset="0"/>
                <a:cs typeface="Arial" panose="020B0604020202020204" pitchFamily="34" charset="0"/>
                <a:hlinkClick r:id="rId8"/>
              </a:rPr>
              <a:t>https://digital-transformation.hee.nhs.uk/digital-academy/programmes/digital-skills-assessment-tool</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Kettering General Hospital NHS Foundation Trust Digital Skills Assessment Tool (DSAT) case study.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(2021). NHS England. </a:t>
            </a:r>
            <a:r>
              <a:rPr lang="en-GB" sz="1100">
                <a:latin typeface="Arial" panose="020B0604020202020204" pitchFamily="34" charset="0"/>
                <a:cs typeface="Arial" panose="020B0604020202020204" pitchFamily="34" charset="0"/>
                <a:hlinkClick r:id="rId9"/>
              </a:rPr>
              <a:t>https://digital-transformation.hee.nhs.uk/digital-academy/programmes/digital-skills-assessment-tool/kettering-general-hospital-nhs-foundation-trust-dsat-case-study</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Benefits of the Digital Skills Assessment Tool.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(2023). NHS England. </a:t>
            </a:r>
            <a:r>
              <a:rPr lang="en-GB" sz="1100">
                <a:latin typeface="Arial" panose="020B0604020202020204" pitchFamily="34" charset="0"/>
                <a:cs typeface="Arial" panose="020B0604020202020204" pitchFamily="34" charset="0"/>
                <a:hlinkClick r:id="rId10"/>
              </a:rPr>
              <a:t>https://digital-transformation.hee.nhs.uk/digital-academy/programmes/digital-skills-assessment-tool/the-digital-skills-assessment-tool-dsat/benefits-of-the-tool</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NHS Learning Hub Beta.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NHS England. </a:t>
            </a:r>
            <a:r>
              <a:rPr lang="en-GB" sz="1100">
                <a:latin typeface="Arial" panose="020B0604020202020204" pitchFamily="34" charset="0"/>
                <a:cs typeface="Arial" panose="020B0604020202020204" pitchFamily="34" charset="0"/>
                <a:hlinkClick r:id="rId11"/>
              </a:rPr>
              <a:t>https://learninghub.nhs.uk/</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NHS Digital Academy learning programmes.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(s.f.) NHS England. </a:t>
            </a:r>
            <a:r>
              <a:rPr lang="en-GB" sz="1100">
                <a:latin typeface="Arial" panose="020B0604020202020204" pitchFamily="34" charset="0"/>
                <a:cs typeface="Arial" panose="020B0604020202020204" pitchFamily="34" charset="0"/>
                <a:hlinkClick r:id="rId12"/>
              </a:rPr>
              <a:t>https://digitaltransformatio n.hee.nhs.uk/digital-academy/programmes</a:t>
            </a:r>
            <a:r>
              <a:rPr lang="en-GB" sz="1100">
                <a:latin typeface="Arial" panose="020B0604020202020204" pitchFamily="34" charset="0"/>
                <a:cs typeface="Arial" panose="020B0604020202020204" pitchFamily="34" charset="0"/>
              </a:rPr>
              <a:t> </a:t>
            </a:r>
          </a:p>
          <a:p>
            <a:pPr marL="0" indent="0">
              <a:lnSpc>
                <a:spcPct val="114000"/>
              </a:lnSpc>
              <a:spcBef>
                <a:spcPts val="600"/>
              </a:spcBef>
              <a:buNone/>
            </a:pPr>
            <a:endParaRPr lang="en-GB" sz="1100">
              <a:solidFill>
                <a:srgbClr val="000000"/>
              </a:solidFill>
              <a:latin typeface="Arial" panose="020B0604020202020204" pitchFamily="34" charset="0"/>
              <a:cs typeface="Arial" panose="020B0604020202020204" pitchFamily="34" charset="0"/>
            </a:endParaRPr>
          </a:p>
          <a:p>
            <a:pPr marL="0" indent="0">
              <a:lnSpc>
                <a:spcPct val="114000"/>
              </a:lnSpc>
              <a:spcBef>
                <a:spcPts val="600"/>
              </a:spcBef>
              <a:buNone/>
            </a:pP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COMPDIG - Salut:</a:t>
            </a:r>
            <a:endParaRPr lang="en-GB" sz="1100" u="sng">
              <a:solidFill>
                <a:srgbClr val="000000"/>
              </a:solidFill>
              <a:latin typeface="Arial" panose="020B0604020202020204" pitchFamily="34" charset="0"/>
              <a:cs typeface="Arial" panose="020B0604020202020204" pitchFamily="34" charset="0"/>
            </a:endParaRP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Fòrum de Diàleg Professional.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(2019). Departament de Salut.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13"/>
              </a:rPr>
              <a:t>https://salutweb.gencat.cat/ca/el_departament/eixos-xiv-legislatura/forum-dialeg-professional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Fòrum de Diàleg Professional – Grup de treball 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(2019). Departament de Salut. </a:t>
            </a:r>
            <a:r>
              <a:rPr lang="en-GB" sz="1100">
                <a:latin typeface="Arial" panose="020B0604020202020204" pitchFamily="34" charset="0"/>
                <a:cs typeface="Arial" panose="020B0604020202020204" pitchFamily="34" charset="0"/>
                <a:hlinkClick r:id="rId14"/>
              </a:rPr>
              <a:t>https://salutweb.gencat.cat/ca/el_departament/eixos-xiv-legislatura/forum-dialeg-professional/grups-treball/d/</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COMPDIG_Salut - TIC Salut Social.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(2022). TIC Salut Social. </a:t>
            </a:r>
            <a:r>
              <a:rPr lang="en-GB" sz="1100">
                <a:solidFill>
                  <a:srgbClr val="1E72C7"/>
                </a:solidFill>
                <a:latin typeface="Arial" panose="020B0604020202020204" pitchFamily="34" charset="0"/>
                <a:cs typeface="Arial" panose="020B0604020202020204" pitchFamily="34" charset="0"/>
                <a:hlinkClick r:id="rId15"/>
              </a:rPr>
              <a:t>https://ticsalutsocial.cat/es/project/compdig_salut/</a:t>
            </a:r>
            <a:r>
              <a:rPr lang="en-GB" sz="1100">
                <a:solidFill>
                  <a:srgbClr val="1E72C7"/>
                </a:solidFill>
                <a:latin typeface="Arial" panose="020B0604020202020204" pitchFamily="34" charset="0"/>
                <a:cs typeface="Arial" panose="020B0604020202020204" pitchFamily="34" charset="0"/>
              </a:rPr>
              <a:t> </a:t>
            </a:r>
          </a:p>
          <a:p>
            <a:pPr marL="0" indent="0">
              <a:lnSpc>
                <a:spcPct val="114000"/>
              </a:lnSpc>
              <a:spcBef>
                <a:spcPts val="600"/>
              </a:spcBef>
              <a:buNone/>
            </a:pPr>
            <a:endParaRPr lang="en-GB" sz="110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p:txBody>
      </p:sp>
      <p:sp>
        <p:nvSpPr>
          <p:cNvPr id="3" name="Slide Number Placeholder 4">
            <a:extLst>
              <a:ext uri="{FF2B5EF4-FFF2-40B4-BE49-F238E27FC236}">
                <a16:creationId xmlns:a16="http://schemas.microsoft.com/office/drawing/2014/main" id="{FC073F4A-6E41-3261-75F3-F242898D0184}"/>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43</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3115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5. Bibliography</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ECDD3F78-DDE6-2769-CC67-B1526A7EE2FD}"/>
              </a:ext>
            </a:extLst>
          </p:cNvPr>
          <p:cNvSpPr txBox="1">
            <a:spLocks/>
          </p:cNvSpPr>
          <p:nvPr/>
        </p:nvSpPr>
        <p:spPr>
          <a:xfrm>
            <a:off x="12324474" y="10343385"/>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44</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5" name="Marcador de contenido 4">
            <a:extLst>
              <a:ext uri="{FF2B5EF4-FFF2-40B4-BE49-F238E27FC236}">
                <a16:creationId xmlns:a16="http://schemas.microsoft.com/office/drawing/2014/main" id="{2173ADAF-C39B-8FE9-06AA-01557B6E5785}"/>
              </a:ext>
            </a:extLst>
          </p:cNvPr>
          <p:cNvSpPr txBox="1">
            <a:spLocks/>
          </p:cNvSpPr>
          <p:nvPr/>
        </p:nvSpPr>
        <p:spPr>
          <a:xfrm>
            <a:off x="360608" y="1298497"/>
            <a:ext cx="6838682" cy="8461767"/>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nSpc>
                <a:spcPct val="114000"/>
              </a:lnSpc>
              <a:spcBef>
                <a:spcPts val="600"/>
              </a:spcBef>
              <a:buFont typeface="+mj-lt"/>
              <a:buAutoNum type="arabicPeriod" startAt="4"/>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Què és l'ACTIC?.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Gencat. </a:t>
            </a:r>
            <a:r>
              <a:rPr lang="en-GB" sz="1100">
                <a:latin typeface="Arial" panose="020B0604020202020204" pitchFamily="34" charset="0"/>
                <a:cs typeface="Arial" panose="020B0604020202020204" pitchFamily="34" charset="0"/>
                <a:hlinkClick r:id="rId3"/>
              </a:rPr>
              <a:t>https://actic.gencat.cat/ca/actic_informacio/actic_que_es_l_actic_/</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startAt="5"/>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Mapa de Competències Digitals per als professionals de Salut.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(2022). </a:t>
            </a:r>
            <a:r>
              <a:rPr lang="en-GB" sz="1100">
                <a:solidFill>
                  <a:srgbClr val="000000"/>
                </a:solidFill>
                <a:latin typeface="Arial" panose="020B0604020202020204" pitchFamily="34" charset="0"/>
                <a:cs typeface="Arial" panose="020B0604020202020204" pitchFamily="34" charset="0"/>
              </a:rPr>
              <a:t>U</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niversitat Oberta de Catalunya </a:t>
            </a:r>
            <a:r>
              <a:rPr lang="en-GB" sz="1100">
                <a:latin typeface="Arial" panose="020B0604020202020204" pitchFamily="34" charset="0"/>
                <a:cs typeface="Arial" panose="020B0604020202020204" pitchFamily="34" charset="0"/>
                <a:hlinkClick r:id="rId4"/>
              </a:rPr>
              <a:t>https://mapa-compdig-salut.uoc.edu/index.html</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startAt="5"/>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Mapa de Competències digitals específic pels professionals de professions sanitàries – COMPDIG-Salut.</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(2022). </a:t>
            </a:r>
            <a:r>
              <a:rPr lang="en-GB" sz="1100">
                <a:solidFill>
                  <a:srgbClr val="000000"/>
                </a:solidFill>
                <a:latin typeface="Arial" panose="020B0604020202020204" pitchFamily="34" charset="0"/>
                <a:cs typeface="Arial" panose="020B0604020202020204" pitchFamily="34" charset="0"/>
              </a:rPr>
              <a:t>U</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niversitat Oberta de Catalunya. </a:t>
            </a:r>
            <a:r>
              <a:rPr lang="en-GB" sz="1100">
                <a:latin typeface="Arial" panose="020B0604020202020204" pitchFamily="34" charset="0"/>
                <a:cs typeface="Arial" panose="020B0604020202020204" pitchFamily="34" charset="0"/>
                <a:hlinkClick r:id="rId5"/>
              </a:rPr>
              <a:t>https://salutweb.gencat.cat/web/.content/_departament/eixos-xiv-legislatura/fase-operativa-forum-dialeg/grup-d/mapa-competencies-digitals.pdf</a:t>
            </a:r>
            <a:endParaRPr lang="en-GB" sz="1100">
              <a:latin typeface="Arial" panose="020B0604020202020204" pitchFamily="34" charset="0"/>
              <a:cs typeface="Arial" panose="020B0604020202020204" pitchFamily="34" charset="0"/>
            </a:endParaRPr>
          </a:p>
          <a:p>
            <a:pPr marL="228600" indent="-228600">
              <a:lnSpc>
                <a:spcPct val="114000"/>
              </a:lnSpc>
              <a:spcBef>
                <a:spcPts val="600"/>
              </a:spcBef>
              <a:buFont typeface="+mj-lt"/>
              <a:buAutoNum type="arabicPeriod" startAt="5"/>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Reixach E, Andrés E, </a:t>
            </a:r>
            <a:r>
              <a:rPr lang="en-GB" sz="1100" i="1" err="1">
                <a:solidFill>
                  <a:srgbClr val="000000"/>
                </a:solidFill>
                <a:latin typeface="Arial" panose="020B0604020202020204" pitchFamily="34" charset="0"/>
                <a:ea typeface="Times New Roman" panose="02020603050405020304" pitchFamily="18" charset="0"/>
                <a:cs typeface="Arial" panose="020B0604020202020204" pitchFamily="34" charset="0"/>
              </a:rPr>
              <a:t>Sallent</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 Ribes J, Gea-Sánchez M, </a:t>
            </a:r>
            <a:r>
              <a:rPr lang="en-GB" sz="1100" i="1" err="1">
                <a:solidFill>
                  <a:srgbClr val="000000"/>
                </a:solidFill>
                <a:latin typeface="Arial" panose="020B0604020202020204" pitchFamily="34" charset="0"/>
                <a:ea typeface="Times New Roman" panose="02020603050405020304" pitchFamily="18" charset="0"/>
                <a:cs typeface="Arial" panose="020B0604020202020204" pitchFamily="34" charset="0"/>
              </a:rPr>
              <a:t>Àvila</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 López A, </a:t>
            </a:r>
            <a:r>
              <a:rPr lang="en-GB" sz="1100" i="1" err="1">
                <a:solidFill>
                  <a:srgbClr val="000000"/>
                </a:solidFill>
                <a:latin typeface="Arial" panose="020B0604020202020204" pitchFamily="34" charset="0"/>
                <a:ea typeface="Times New Roman" panose="02020603050405020304" pitchFamily="18" charset="0"/>
                <a:cs typeface="Arial" panose="020B0604020202020204" pitchFamily="34" charset="0"/>
              </a:rPr>
              <a:t>Cruañas</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 B, González Abad A, </a:t>
            </a:r>
            <a:r>
              <a:rPr lang="en-GB" sz="1100" i="1" err="1">
                <a:solidFill>
                  <a:srgbClr val="000000"/>
                </a:solidFill>
                <a:latin typeface="Arial" panose="020B0604020202020204" pitchFamily="34" charset="0"/>
                <a:ea typeface="Times New Roman" panose="02020603050405020304" pitchFamily="18" charset="0"/>
                <a:cs typeface="Arial" panose="020B0604020202020204" pitchFamily="34" charset="0"/>
              </a:rPr>
              <a:t>Faura</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 R, Guitert M, Romeu T, Hernández-Encuentra E, Bravo-Ramirez S, </a:t>
            </a:r>
            <a:r>
              <a:rPr lang="en-GB" sz="1100" i="1" err="1">
                <a:solidFill>
                  <a:srgbClr val="000000"/>
                </a:solidFill>
                <a:latin typeface="Arial" panose="020B0604020202020204" pitchFamily="34" charset="0"/>
                <a:ea typeface="Times New Roman" panose="02020603050405020304" pitchFamily="18" charset="0"/>
                <a:cs typeface="Arial" panose="020B0604020202020204" pitchFamily="34" charset="0"/>
              </a:rPr>
              <a:t>Saigí</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-Rubió F. Measuring the Digital Skills of Catalan Health Care Professionals as a Key Step Toward a Strategic Training Plan: Digital Competence Test Validation Study. J Med Internet Res. 2022 Nov 30;24(11):e38347. </a:t>
            </a:r>
            <a:r>
              <a:rPr lang="en-GB" sz="1100" i="1" err="1">
                <a:solidFill>
                  <a:srgbClr val="000000"/>
                </a:solidFill>
                <a:latin typeface="Arial" panose="020B0604020202020204" pitchFamily="34" charset="0"/>
                <a:ea typeface="Times New Roman" panose="02020603050405020304" pitchFamily="18" charset="0"/>
                <a:cs typeface="Arial" panose="020B0604020202020204" pitchFamily="34" charset="0"/>
              </a:rPr>
              <a:t>doi</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 10.2196/38347. PMID: 36449330; PMCID: PMC9752462. </a:t>
            </a:r>
            <a:r>
              <a:rPr lang="en-GB" sz="1100">
                <a:solidFill>
                  <a:srgbClr val="0563C1"/>
                </a:solidFill>
                <a:latin typeface="Arial" panose="020B0604020202020204" pitchFamily="34" charset="0"/>
                <a:cs typeface="Arial" panose="020B0604020202020204" pitchFamily="34" charset="0"/>
                <a:hlinkClick r:id="rId6"/>
              </a:rPr>
              <a:t>https://salutweb.gencat.cat/web/.content/_departament/eixos-xiv-legislatura/fase-operativa-forum-dialeg/grup-d/compdig-salut-estudi-exploratori.pdf</a:t>
            </a:r>
            <a:endParaRPr lang="en-GB" sz="1100">
              <a:solidFill>
                <a:srgbClr val="0563C1"/>
              </a:solidFill>
              <a:latin typeface="Arial" panose="020B0604020202020204" pitchFamily="34" charset="0"/>
              <a:cs typeface="Arial" panose="020B0604020202020204" pitchFamily="34" charset="0"/>
            </a:endParaRPr>
          </a:p>
          <a:p>
            <a:pPr marL="228600" indent="-228600">
              <a:lnSpc>
                <a:spcPct val="114000"/>
              </a:lnSpc>
              <a:spcBef>
                <a:spcPts val="600"/>
              </a:spcBef>
              <a:buFont typeface="+mj-lt"/>
              <a:buAutoNum type="arabicPeriod" startAt="5"/>
            </a:pPr>
            <a:r>
              <a:rPr lang="es-ES" sz="1100" i="1" err="1">
                <a:solidFill>
                  <a:srgbClr val="000000"/>
                </a:solidFill>
                <a:latin typeface="Arial" panose="020B0604020202020204" pitchFamily="34" charset="0"/>
                <a:cs typeface="Arial" panose="020B0604020202020204" pitchFamily="34" charset="0"/>
              </a:rPr>
              <a:t>Pilotatge</a:t>
            </a:r>
            <a:r>
              <a:rPr lang="es-ES" sz="1100" i="1">
                <a:solidFill>
                  <a:srgbClr val="000000"/>
                </a:solidFill>
                <a:latin typeface="Arial" panose="020B0604020202020204" pitchFamily="34" charset="0"/>
                <a:cs typeface="Arial" panose="020B0604020202020204" pitchFamily="34" charset="0"/>
              </a:rPr>
              <a:t> del </a:t>
            </a:r>
            <a:r>
              <a:rPr lang="es-ES" sz="1100" i="1" err="1">
                <a:solidFill>
                  <a:srgbClr val="000000"/>
                </a:solidFill>
                <a:latin typeface="Arial" panose="020B0604020202020204" pitchFamily="34" charset="0"/>
                <a:cs typeface="Arial" panose="020B0604020202020204" pitchFamily="34" charset="0"/>
              </a:rPr>
              <a:t>Model</a:t>
            </a:r>
            <a:r>
              <a:rPr lang="es-ES" sz="1100" i="1">
                <a:solidFill>
                  <a:srgbClr val="000000"/>
                </a:solidFill>
                <a:latin typeface="Arial" panose="020B0604020202020204" pitchFamily="34" charset="0"/>
                <a:cs typeface="Arial" panose="020B0604020202020204" pitchFamily="34" charset="0"/>
              </a:rPr>
              <a:t> </a:t>
            </a:r>
            <a:r>
              <a:rPr lang="es-ES" sz="1100" i="1" err="1">
                <a:solidFill>
                  <a:srgbClr val="000000"/>
                </a:solidFill>
                <a:latin typeface="Arial" panose="020B0604020202020204" pitchFamily="34" charset="0"/>
                <a:cs typeface="Arial" panose="020B0604020202020204" pitchFamily="34" charset="0"/>
              </a:rPr>
              <a:t>d’Avaluació</a:t>
            </a:r>
            <a:r>
              <a:rPr lang="es-ES" sz="1100" i="1">
                <a:solidFill>
                  <a:srgbClr val="000000"/>
                </a:solidFill>
                <a:latin typeface="Arial" panose="020B0604020202020204" pitchFamily="34" charset="0"/>
                <a:cs typeface="Arial" panose="020B0604020202020204" pitchFamily="34" charset="0"/>
              </a:rPr>
              <a:t> de </a:t>
            </a:r>
            <a:r>
              <a:rPr lang="es-ES" sz="1100" i="1" err="1">
                <a:solidFill>
                  <a:srgbClr val="000000"/>
                </a:solidFill>
                <a:latin typeface="Arial" panose="020B0604020202020204" pitchFamily="34" charset="0"/>
                <a:cs typeface="Arial" panose="020B0604020202020204" pitchFamily="34" charset="0"/>
              </a:rPr>
              <a:t>Competències</a:t>
            </a:r>
            <a:r>
              <a:rPr lang="es-ES" sz="1100" i="1">
                <a:solidFill>
                  <a:srgbClr val="000000"/>
                </a:solidFill>
                <a:latin typeface="Arial" panose="020B0604020202020204" pitchFamily="34" charset="0"/>
                <a:cs typeface="Arial" panose="020B0604020202020204" pitchFamily="34" charset="0"/>
              </a:rPr>
              <a:t> </a:t>
            </a:r>
            <a:r>
              <a:rPr lang="es-ES" sz="1100" i="1" err="1">
                <a:solidFill>
                  <a:srgbClr val="000000"/>
                </a:solidFill>
                <a:latin typeface="Arial" panose="020B0604020202020204" pitchFamily="34" charset="0"/>
                <a:cs typeface="Arial" panose="020B0604020202020204" pitchFamily="34" charset="0"/>
              </a:rPr>
              <a:t>Digitals</a:t>
            </a:r>
            <a:r>
              <a:rPr lang="es-ES" sz="1100" i="1">
                <a:solidFill>
                  <a:srgbClr val="000000"/>
                </a:solidFill>
                <a:latin typeface="Arial" panose="020B0604020202020204" pitchFamily="34" charset="0"/>
                <a:cs typeface="Arial" panose="020B0604020202020204" pitchFamily="34" charset="0"/>
              </a:rPr>
              <a:t> en </a:t>
            </a:r>
            <a:r>
              <a:rPr lang="es-ES" sz="1100" i="1" err="1">
                <a:solidFill>
                  <a:srgbClr val="000000"/>
                </a:solidFill>
                <a:latin typeface="Arial" panose="020B0604020202020204" pitchFamily="34" charset="0"/>
                <a:cs typeface="Arial" panose="020B0604020202020204" pitchFamily="34" charset="0"/>
              </a:rPr>
              <a:t>Salut</a:t>
            </a:r>
            <a:r>
              <a:rPr lang="es-ES" sz="1100" i="1">
                <a:solidFill>
                  <a:srgbClr val="000000"/>
                </a:solidFill>
                <a:latin typeface="Arial" panose="020B0604020202020204" pitchFamily="34" charset="0"/>
                <a:cs typeface="Arial" panose="020B0604020202020204" pitchFamily="34" charset="0"/>
              </a:rPr>
              <a:t>. (2022). TIC </a:t>
            </a:r>
            <a:r>
              <a:rPr lang="es-ES" sz="1100" i="1" err="1">
                <a:solidFill>
                  <a:srgbClr val="000000"/>
                </a:solidFill>
                <a:latin typeface="Arial" panose="020B0604020202020204" pitchFamily="34" charset="0"/>
                <a:cs typeface="Arial" panose="020B0604020202020204" pitchFamily="34" charset="0"/>
              </a:rPr>
              <a:t>Salut</a:t>
            </a:r>
            <a:r>
              <a:rPr lang="es-ES" sz="1100" i="1">
                <a:solidFill>
                  <a:srgbClr val="000000"/>
                </a:solidFill>
                <a:latin typeface="Arial" panose="020B0604020202020204" pitchFamily="34" charset="0"/>
                <a:cs typeface="Arial" panose="020B0604020202020204" pitchFamily="34" charset="0"/>
              </a:rPr>
              <a:t> Social </a:t>
            </a:r>
            <a:r>
              <a:rPr lang="es-ES" sz="1100">
                <a:solidFill>
                  <a:srgbClr val="0563C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xmlns="" val="tx"/>
                    </a:ext>
                  </a:extLst>
                </a:hlinkClick>
              </a:rPr>
              <a:t>https://salutweb.gencat.cat/web/.content/_departament/eixos-xiv-legislatura/fase-operativa-forum-dialeg/grup-d/compdig-salut-pilotatge-model-avaluacio.pdf</a:t>
            </a:r>
            <a:endParaRPr lang="es-ES" sz="1100">
              <a:solidFill>
                <a:srgbClr val="0563C1"/>
              </a:solidFill>
              <a:latin typeface="Arial" panose="020B0604020202020204" pitchFamily="34" charset="0"/>
              <a:cs typeface="Arial" panose="020B0604020202020204" pitchFamily="34" charset="0"/>
            </a:endParaRPr>
          </a:p>
          <a:p>
            <a:pPr marL="0" indent="0">
              <a:lnSpc>
                <a:spcPct val="114000"/>
              </a:lnSpc>
              <a:spcBef>
                <a:spcPts val="600"/>
              </a:spcBef>
              <a:buNone/>
            </a:pPr>
            <a:endParaRPr lang="en-GB" sz="1100">
              <a:solidFill>
                <a:srgbClr val="000000"/>
              </a:solidFill>
              <a:latin typeface="Arial" panose="020B0604020202020204" pitchFamily="34" charset="0"/>
              <a:cs typeface="Arial" panose="020B0604020202020204" pitchFamily="34" charset="0"/>
            </a:endParaRPr>
          </a:p>
          <a:p>
            <a:pPr marL="0" indent="0">
              <a:lnSpc>
                <a:spcPct val="114000"/>
              </a:lnSpc>
              <a:spcBef>
                <a:spcPts val="600"/>
              </a:spcBef>
              <a:buNone/>
            </a:pPr>
            <a:endParaRPr lang="en-GB" sz="1100">
              <a:solidFill>
                <a:srgbClr val="000000"/>
              </a:solidFill>
              <a:latin typeface="Arial" panose="020B0604020202020204" pitchFamily="34" charset="0"/>
              <a:cs typeface="Arial" panose="020B0604020202020204" pitchFamily="34" charset="0"/>
            </a:endParaRPr>
          </a:p>
          <a:p>
            <a:pPr marL="0" indent="0">
              <a:lnSpc>
                <a:spcPct val="114000"/>
              </a:lnSpc>
              <a:spcBef>
                <a:spcPts val="600"/>
              </a:spcBef>
              <a:buNone/>
            </a:pP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IKANOS:</a:t>
            </a:r>
            <a:endParaRPr lang="en-GB" sz="1100" u="sng">
              <a:solidFill>
                <a:srgbClr val="000000"/>
              </a:solidFill>
              <a:latin typeface="Arial" panose="020B0604020202020204" pitchFamily="34" charset="0"/>
              <a:cs typeface="Arial" panose="020B0604020202020204" pitchFamily="34" charset="0"/>
            </a:endParaRP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DigComp at Work</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(2020). European Commission Joint Research Centre. </a:t>
            </a:r>
            <a:r>
              <a:rPr lang="en-GB" sz="1100">
                <a:latin typeface="Arial" panose="020B0604020202020204" pitchFamily="34" charset="0"/>
                <a:cs typeface="Arial" panose="020B0604020202020204" pitchFamily="34" charset="0"/>
                <a:hlinkClick r:id="rId8"/>
              </a:rPr>
              <a:t>https://www.ikanos.eus/wp-content/uploads/2020/07/digcomp_at_work_090720.pdf</a:t>
            </a:r>
            <a:r>
              <a:rPr lang="en-GB" sz="1100">
                <a:latin typeface="Arial" panose="020B0604020202020204" pitchFamily="34" charset="0"/>
                <a:cs typeface="Arial" panose="020B0604020202020204" pitchFamily="34" charset="0"/>
              </a:rPr>
              <a:t> (p. 48-56)</a:t>
            </a:r>
          </a:p>
          <a:p>
            <a:pPr marL="228600" indent="-228600">
              <a:lnSpc>
                <a:spcPct val="100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Agenda Digital de Euskadi 2015.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(2012). Dirección de Innovación y Sociedad de la Información del Departamento de Industria. </a:t>
            </a:r>
            <a:r>
              <a:rPr lang="en-GB" sz="1100">
                <a:latin typeface="Arial" panose="020B0604020202020204" pitchFamily="34" charset="0"/>
                <a:cs typeface="Arial" panose="020B0604020202020204" pitchFamily="34" charset="0"/>
                <a:hlinkClick r:id="rId9"/>
              </a:rPr>
              <a:t>https://www.innova.euskadi.eus/contenidos/informacion/innovacion_euskadi/es_innova/AGENDA_DIGITAL_DE_EUSKADI_2015.pdf</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DigComp at Work</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(2020). European Commission Joint Research Centre. </a:t>
            </a:r>
            <a:r>
              <a:rPr lang="en-GB" sz="1100">
                <a:latin typeface="Arial" panose="020B0604020202020204" pitchFamily="34" charset="0"/>
                <a:cs typeface="Arial" panose="020B0604020202020204" pitchFamily="34" charset="0"/>
                <a:hlinkClick r:id="rId8"/>
              </a:rPr>
              <a:t>https://www.ikanos.eus/wp-content/uploads/2020/07/digcomp_at_work_090720.pdf</a:t>
            </a:r>
            <a:r>
              <a:rPr lang="en-GB" sz="1100">
                <a:latin typeface="Arial" panose="020B0604020202020204" pitchFamily="34" charset="0"/>
                <a:cs typeface="Arial" panose="020B0604020202020204" pitchFamily="34" charset="0"/>
              </a:rPr>
              <a:t> (p. 49)</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DigComp at Work</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(2020). European Commission Joint Research Centre. </a:t>
            </a:r>
            <a:r>
              <a:rPr lang="en-GB" sz="1100">
                <a:latin typeface="Arial" panose="020B0604020202020204" pitchFamily="34" charset="0"/>
                <a:cs typeface="Arial" panose="020B0604020202020204" pitchFamily="34" charset="0"/>
                <a:hlinkClick r:id="rId8"/>
              </a:rPr>
              <a:t>https://www.ikanos.eus/wp-content/uploads/2020/07/digcomp_at_work_090720.pdf</a:t>
            </a:r>
            <a:r>
              <a:rPr lang="en-GB" sz="1100">
                <a:latin typeface="Arial" panose="020B0604020202020204" pitchFamily="34" charset="0"/>
                <a:cs typeface="Arial" panose="020B0604020202020204" pitchFamily="34" charset="0"/>
              </a:rPr>
              <a:t> (p. 55)</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Test IKANOS.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(2012). IKANOS. </a:t>
            </a:r>
            <a:r>
              <a:rPr lang="en-GB" sz="1100" b="0" i="0">
                <a:effectLst/>
                <a:latin typeface="arial" panose="020B0604020202020204" pitchFamily="34" charset="0"/>
                <a:hlinkClick r:id="rId10"/>
              </a:rPr>
              <a:t>https://test.ikanos.eus/index.php/566697?newtest=Y&amp;lang=es</a:t>
            </a:r>
            <a:endParaRPr lang="en-GB" sz="1100" b="0" i="0">
              <a:effectLst/>
              <a:latin typeface="arial" panose="020B0604020202020204" pitchFamily="34" charset="0"/>
            </a:endParaRP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Ikanos DigComp Label Guide: Guía para la catalogación DigComp de recursos formativos en competencias digitales.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(2012). IKANOS. </a:t>
            </a:r>
            <a:r>
              <a:rPr lang="en-GB" sz="1100">
                <a:latin typeface="Arial" panose="020B0604020202020204" pitchFamily="34" charset="0"/>
                <a:cs typeface="Arial" panose="020B0604020202020204" pitchFamily="34" charset="0"/>
                <a:hlinkClick r:id="rId11"/>
              </a:rPr>
              <a:t>http://ikanos.eus/wp-content/uploads/2018/03/DigComp-ikanos.pdf</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Certificación BAIT.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BAIT. </a:t>
            </a:r>
            <a:r>
              <a:rPr lang="en-GB" sz="1100">
                <a:latin typeface="Arial" panose="020B0604020202020204" pitchFamily="34" charset="0"/>
                <a:cs typeface="Arial" panose="020B0604020202020204" pitchFamily="34" charset="0"/>
                <a:hlinkClick r:id="rId12"/>
              </a:rPr>
              <a:t>https://www.bait.eus/IB/usuario/index_ib.jsp</a:t>
            </a:r>
            <a:r>
              <a:rPr lang="en-GB" sz="1100">
                <a:latin typeface="Arial" panose="020B0604020202020204" pitchFamily="34" charset="0"/>
                <a:cs typeface="Arial" panose="020B0604020202020204" pitchFamily="34" charset="0"/>
              </a:rPr>
              <a:t> </a:t>
            </a:r>
          </a:p>
          <a:p>
            <a:pPr marL="0" indent="0">
              <a:lnSpc>
                <a:spcPct val="114000"/>
              </a:lnSpc>
              <a:spcBef>
                <a:spcPts val="600"/>
              </a:spcBef>
              <a:buNone/>
            </a:pPr>
            <a:endParaRPr lang="en-GB" sz="110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p:txBody>
      </p:sp>
      <p:sp>
        <p:nvSpPr>
          <p:cNvPr id="3" name="Slide Number Placeholder 4">
            <a:extLst>
              <a:ext uri="{FF2B5EF4-FFF2-40B4-BE49-F238E27FC236}">
                <a16:creationId xmlns:a16="http://schemas.microsoft.com/office/drawing/2014/main" id="{0E8EC530-1697-C052-68CD-B158DE71E163}"/>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44</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078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5. Bibliography</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2" name="Slide Number Placeholder 4">
            <a:extLst>
              <a:ext uri="{FF2B5EF4-FFF2-40B4-BE49-F238E27FC236}">
                <a16:creationId xmlns:a16="http://schemas.microsoft.com/office/drawing/2014/main" id="{ECDD3F78-DDE6-2769-CC67-B1526A7EE2FD}"/>
              </a:ext>
            </a:extLst>
          </p:cNvPr>
          <p:cNvSpPr txBox="1">
            <a:spLocks/>
          </p:cNvSpPr>
          <p:nvPr/>
        </p:nvSpPr>
        <p:spPr>
          <a:xfrm>
            <a:off x="12324474" y="10343385"/>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45</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5" name="Marcador de contenido 4">
            <a:extLst>
              <a:ext uri="{FF2B5EF4-FFF2-40B4-BE49-F238E27FC236}">
                <a16:creationId xmlns:a16="http://schemas.microsoft.com/office/drawing/2014/main" id="{2173ADAF-C39B-8FE9-06AA-01557B6E5785}"/>
              </a:ext>
            </a:extLst>
          </p:cNvPr>
          <p:cNvSpPr txBox="1">
            <a:spLocks/>
          </p:cNvSpPr>
          <p:nvPr/>
        </p:nvSpPr>
        <p:spPr>
          <a:xfrm>
            <a:off x="360608" y="1298497"/>
            <a:ext cx="6838682" cy="8461767"/>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00000"/>
              </a:lnSpc>
              <a:spcBef>
                <a:spcPts val="600"/>
              </a:spcBef>
              <a:buNone/>
            </a:pPr>
            <a:r>
              <a:rPr lang="en-GB" sz="1100" b="1" u="sng">
                <a:solidFill>
                  <a:srgbClr val="000000"/>
                </a:solidFill>
                <a:latin typeface="Arial"/>
              </a:rPr>
              <a:t>Psychological Practitioners Digital Competence Framework</a:t>
            </a: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100" u="sng" baseline="30000">
              <a:solidFill>
                <a:srgbClr val="000000"/>
              </a:solidFill>
              <a:latin typeface="Arial" panose="020B0604020202020204" pitchFamily="34" charset="0"/>
              <a:cs typeface="Arial" panose="020B0604020202020204" pitchFamily="34" charset="0"/>
            </a:endParaRPr>
          </a:p>
          <a:p>
            <a:pPr marL="228600" indent="-228600" algn="just">
              <a:lnSpc>
                <a:spcPct val="100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Profession and Service Specific Digital Capabilities Frameworks.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NHS England.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3"/>
              </a:rPr>
              <a:t>https://digital-transformation.hee.nhs.uk/building-a-digital-workforce/digital-literacy/digital-capabilities-frameworks/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Digital Readiness Education Programme.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Health Education England. </a:t>
            </a:r>
            <a:r>
              <a:rPr lang="en-GB" sz="1100">
                <a:latin typeface="Arial" panose="020B0604020202020204" pitchFamily="34" charset="0"/>
                <a:cs typeface="Arial" panose="020B0604020202020204" pitchFamily="34" charset="0"/>
                <a:hlinkClick r:id="rId4"/>
              </a:rPr>
              <a:t>https://www.hee.nhs.uk/our-work/digital-readiness</a:t>
            </a:r>
            <a:r>
              <a:rPr lang="en-GB" sz="1100">
                <a:latin typeface="Arial" panose="020B0604020202020204" pitchFamily="34" charset="0"/>
                <a:cs typeface="Arial" panose="020B0604020202020204" pitchFamily="34" charset="0"/>
              </a:rPr>
              <a:t> </a:t>
            </a:r>
          </a:p>
          <a:p>
            <a:pPr marL="228600" indent="-228600" algn="just">
              <a:lnSpc>
                <a:spcPct val="100000"/>
              </a:lnSpc>
              <a:spcBef>
                <a:spcPts val="600"/>
              </a:spcBef>
              <a:buFont typeface="+mj-lt"/>
              <a:buAutoNum type="arabicPeriod"/>
            </a:pPr>
            <a:r>
              <a:rPr lang="en-GB" sz="1100">
                <a:solidFill>
                  <a:srgbClr val="000000"/>
                </a:solidFill>
                <a:latin typeface="Arial" panose="020B0604020202020204" pitchFamily="34" charset="0"/>
                <a:cs typeface="Arial" panose="020B0604020202020204" pitchFamily="34" charset="0"/>
              </a:rPr>
              <a:t>Prof. Helen Pote, Dr Alesia Moulton-Perkins, et al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(2019). </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Digital Competencies for Psychological Professions. </a:t>
            </a:r>
            <a:r>
              <a:rPr lang="en-GB" sz="1100">
                <a:latin typeface="Arial" panose="020B0604020202020204" pitchFamily="34" charset="0"/>
                <a:cs typeface="Arial" panose="020B0604020202020204" pitchFamily="34" charset="0"/>
                <a:hlinkClick r:id="rId5"/>
              </a:rPr>
              <a:t>https://digitalhealthskills.com/</a:t>
            </a:r>
            <a:r>
              <a:rPr lang="en-GB" sz="1100">
                <a:latin typeface="Arial" panose="020B0604020202020204" pitchFamily="34" charset="0"/>
                <a:cs typeface="Arial" panose="020B0604020202020204" pitchFamily="34" charset="0"/>
              </a:rPr>
              <a:t>  </a:t>
            </a:r>
          </a:p>
          <a:p>
            <a:pPr marL="228600" indent="-228600" algn="just">
              <a:lnSpc>
                <a:spcPct val="100000"/>
              </a:lnSpc>
              <a:spcBef>
                <a:spcPts val="600"/>
              </a:spcBef>
              <a:buFont typeface="+mj-lt"/>
              <a:buAutoNum type="arabicPeriod"/>
            </a:pPr>
            <a:r>
              <a:rPr lang="en-GB" sz="1100">
                <a:solidFill>
                  <a:srgbClr val="000000"/>
                </a:solidFill>
                <a:latin typeface="Arial" panose="020B0604020202020204" pitchFamily="34" charset="0"/>
                <a:cs typeface="Arial" panose="020B0604020202020204" pitchFamily="34" charset="0"/>
              </a:rPr>
              <a:t>Prof. Helen Pote, Dr Alesia Moulton-Perkins, et al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(2019). </a:t>
            </a: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Working Definition of Digital Health Technologies.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a:solidFill>
                  <a:srgbClr val="1E72C7"/>
                </a:solidFill>
                <a:latin typeface="Arial" panose="020B0604020202020204" pitchFamily="34" charset="0"/>
                <a:cs typeface="Arial" panose="020B0604020202020204" pitchFamily="34" charset="0"/>
                <a:hlinkClick r:id="rId6"/>
              </a:rPr>
              <a:t>https://digitalhealthskills.com/digitalcompetencies/</a:t>
            </a:r>
            <a:r>
              <a:rPr lang="en-GB" sz="1100">
                <a:solidFill>
                  <a:srgbClr val="1E72C7"/>
                </a:solidFill>
                <a:latin typeface="Arial" panose="020B0604020202020204" pitchFamily="34" charset="0"/>
                <a:cs typeface="Arial" panose="020B0604020202020204" pitchFamily="34" charset="0"/>
              </a:rPr>
              <a:t> </a:t>
            </a:r>
            <a:endParaRPr lang="en-GB" sz="1100">
              <a:solidFill>
                <a:srgbClr val="000000"/>
              </a:solidFill>
              <a:latin typeface="Arial" panose="020B0604020202020204" pitchFamily="34" charset="0"/>
              <a:cs typeface="Arial" panose="020B0604020202020204" pitchFamily="34" charset="0"/>
            </a:endParaRPr>
          </a:p>
          <a:p>
            <a:pPr marL="0" indent="0">
              <a:lnSpc>
                <a:spcPct val="114000"/>
              </a:lnSpc>
              <a:spcBef>
                <a:spcPts val="600"/>
              </a:spcBef>
              <a:buNone/>
            </a:pPr>
            <a:endParaRPr lang="en-GB" sz="1100">
              <a:solidFill>
                <a:srgbClr val="000000"/>
              </a:solidFill>
              <a:latin typeface="Arial" panose="020B0604020202020204" pitchFamily="34" charset="0"/>
              <a:cs typeface="Arial" panose="020B0604020202020204" pitchFamily="34" charset="0"/>
            </a:endParaRPr>
          </a:p>
          <a:p>
            <a:pPr marL="0" indent="0">
              <a:lnSpc>
                <a:spcPct val="114000"/>
              </a:lnSpc>
              <a:spcBef>
                <a:spcPts val="600"/>
              </a:spcBef>
              <a:buNone/>
            </a:pP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Fraunhofer Academy:</a:t>
            </a:r>
            <a:endParaRPr lang="en-GB" sz="1100" u="sng">
              <a:solidFill>
                <a:srgbClr val="000000"/>
              </a:solidFill>
              <a:latin typeface="Arial" panose="020B0604020202020204" pitchFamily="34" charset="0"/>
              <a:cs typeface="Arial" panose="020B0604020202020204" pitchFamily="34" charset="0"/>
            </a:endParaRPr>
          </a:p>
          <a:p>
            <a:pPr marL="228600" indent="-228600" algn="just">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Contract research for customers from industry and the public sector.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(2022).  Fraunhofer Academy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7"/>
              </a:rPr>
              <a:t>https://www.fraunhofer.de/en/about-fraunhofer/profile-structure.html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gn="just">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Our Mission Statement.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Fraunhofer Academy. </a:t>
            </a:r>
            <a:r>
              <a:rPr lang="en-GB" sz="1100">
                <a:latin typeface="Arial" panose="020B0604020202020204" pitchFamily="34" charset="0"/>
                <a:cs typeface="Arial" panose="020B0604020202020204" pitchFamily="34" charset="0"/>
                <a:hlinkClick r:id="rId8"/>
              </a:rPr>
              <a:t>https://www.academy.fraunhofer.de/en/about-us/mission.html</a:t>
            </a:r>
            <a:endParaRPr lang="en-GB" sz="1100">
              <a:latin typeface="Arial" panose="020B0604020202020204" pitchFamily="34" charset="0"/>
              <a:cs typeface="Arial" panose="020B0604020202020204" pitchFamily="34" charset="0"/>
            </a:endParaRPr>
          </a:p>
          <a:p>
            <a:pPr marL="228600" indent="-228600">
              <a:lnSpc>
                <a:spcPct val="114000"/>
              </a:lnSpc>
              <a:spcBef>
                <a:spcPts val="600"/>
              </a:spcBef>
              <a:buFont typeface="+mj-lt"/>
              <a:buAutoNum type="arabicPeriod"/>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Transformative Digital Skills for Healthcare. (2022).  Fraunhofer Academy </a:t>
            </a:r>
            <a:r>
              <a:rPr kumimoji="0" lang="en-GB" sz="1100" b="0" i="0" u="none" strike="noStrike" kern="1200" cap="none" spc="0" normalizeH="0" baseline="0" noProof="0">
                <a:ln>
                  <a:noFill/>
                </a:ln>
                <a:solidFill>
                  <a:srgbClr val="0563C1"/>
                </a:solidFill>
                <a:effectLst/>
                <a:uLnTx/>
                <a:uFillTx/>
                <a:latin typeface="Arial"/>
                <a:ea typeface="+mn-ea"/>
                <a:cs typeface="+mn-cs"/>
                <a:hlinkClick r:id="rId9">
                  <a:extLst>
                    <a:ext uri="{A12FA001-AC4F-418D-AE19-62706E023703}">
                      <ahyp:hlinkClr xmlns:ahyp="http://schemas.microsoft.com/office/drawing/2018/hyperlinkcolor" xmlns="" val="tx"/>
                    </a:ext>
                  </a:extLst>
                </a:hlinkClick>
              </a:rPr>
              <a:t>https://www.academy.fraunhofer.de/en/corporate-learning/transformative-digital-skills-for-healthcare.html</a:t>
            </a:r>
            <a:r>
              <a:rPr kumimoji="0" lang="en-GB" sz="1100" b="0" i="0" u="none" strike="noStrike" kern="1200" cap="none" spc="0" normalizeH="0" baseline="0" noProof="0">
                <a:ln>
                  <a:noFill/>
                </a:ln>
                <a:solidFill>
                  <a:srgbClr val="0563C1"/>
                </a:solidFill>
                <a:effectLst/>
                <a:uLnTx/>
                <a:uFillTx/>
                <a:latin typeface="Arial"/>
                <a:ea typeface="+mn-ea"/>
                <a:cs typeface="+mn-cs"/>
              </a:rPr>
              <a:t>  </a:t>
            </a:r>
            <a:endParaRPr lang="en-GB" sz="1100">
              <a:latin typeface="Arial" panose="020B0604020202020204" pitchFamily="34" charset="0"/>
              <a:cs typeface="Arial" panose="020B0604020202020204" pitchFamily="34" charset="0"/>
            </a:endParaRPr>
          </a:p>
          <a:p>
            <a:pPr marL="0" indent="0">
              <a:lnSpc>
                <a:spcPct val="114000"/>
              </a:lnSpc>
              <a:spcBef>
                <a:spcPts val="600"/>
              </a:spcBef>
              <a:buNone/>
            </a:pPr>
            <a:endParaRPr lang="en-GB" sz="1100">
              <a:solidFill>
                <a:srgbClr val="000000"/>
              </a:solidFill>
              <a:latin typeface="Arial" panose="020B0604020202020204" pitchFamily="34" charset="0"/>
              <a:cs typeface="Arial" panose="020B0604020202020204" pitchFamily="34" charset="0"/>
            </a:endParaRPr>
          </a:p>
          <a:p>
            <a:pPr marL="0" indent="0">
              <a:lnSpc>
                <a:spcPct val="114000"/>
              </a:lnSpc>
              <a:spcBef>
                <a:spcPts val="600"/>
              </a:spcBef>
              <a:buNone/>
            </a:pPr>
            <a:r>
              <a:rPr lang="en-GB" sz="1100" b="1" u="sng">
                <a:solidFill>
                  <a:srgbClr val="000000"/>
                </a:solidFill>
                <a:latin typeface="Arial"/>
              </a:rPr>
              <a:t>eitHealth Digital Health Transformation Academy</a:t>
            </a:r>
            <a:r>
              <a:rPr lang="en-GB" sz="1100" b="1" u="sng">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100" u="sng">
              <a:solidFill>
                <a:srgbClr val="000000"/>
              </a:solidFill>
              <a:latin typeface="Arial" panose="020B0604020202020204" pitchFamily="34" charset="0"/>
              <a:cs typeface="Arial" panose="020B0604020202020204" pitchFamily="34" charset="0"/>
            </a:endParaRP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Who we are.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eitHealth.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hlinkClick r:id="rId10"/>
              </a:rPr>
              <a:t>https://eithealth.eu/who-we-are/</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228600" indent="-228600" algn="just">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Our Partners.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(s.f.). eitHealth. </a:t>
            </a:r>
            <a:r>
              <a:rPr lang="en-GB" sz="1100">
                <a:latin typeface="Arial" panose="020B0604020202020204" pitchFamily="34" charset="0"/>
                <a:cs typeface="Arial" panose="020B0604020202020204" pitchFamily="34" charset="0"/>
                <a:hlinkClick r:id="rId11"/>
              </a:rPr>
              <a:t>https://eithealth.eu/our-network/our-partners/?loadmore=42</a:t>
            </a:r>
            <a:r>
              <a:rPr lang="en-GB" sz="1100">
                <a:latin typeface="Arial" panose="020B0604020202020204" pitchFamily="34" charset="0"/>
                <a:cs typeface="Arial" panose="020B0604020202020204" pitchFamily="34" charset="0"/>
              </a:rPr>
              <a:t> </a:t>
            </a:r>
          </a:p>
          <a:p>
            <a:pPr marL="228600" indent="-228600">
              <a:lnSpc>
                <a:spcPct val="114000"/>
              </a:lnSpc>
              <a:spcBef>
                <a:spcPts val="600"/>
              </a:spcBef>
              <a:buFont typeface="+mj-lt"/>
              <a:buAutoNum type="arabicPeriod"/>
            </a:pPr>
            <a:r>
              <a:rPr lang="en-GB" sz="1100" i="1">
                <a:solidFill>
                  <a:srgbClr val="000000"/>
                </a:solidFill>
                <a:latin typeface="Arial" panose="020B0604020202020204" pitchFamily="34" charset="0"/>
                <a:ea typeface="Times New Roman" panose="02020603050405020304" pitchFamily="18" charset="0"/>
                <a:cs typeface="Arial" panose="020B0604020202020204" pitchFamily="34" charset="0"/>
              </a:rPr>
              <a:t>Digital Health Transformation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(2021). eitHealth. </a:t>
            </a:r>
            <a:r>
              <a:rPr lang="en-GB" sz="1100">
                <a:solidFill>
                  <a:srgbClr val="1E72C7"/>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xmlns="" val="tx"/>
                    </a:ext>
                  </a:extLst>
                </a:hlinkClick>
              </a:rPr>
              <a:t>https://eithealth.eu/programmes/hta-digital-health-transformation/</a:t>
            </a:r>
            <a:r>
              <a:rPr lang="en-GB" sz="1100">
                <a:solidFill>
                  <a:srgbClr val="1E72C7"/>
                </a:solidFill>
                <a:latin typeface="Arial" panose="020B0604020202020204" pitchFamily="34" charset="0"/>
                <a:cs typeface="Arial" panose="020B0604020202020204" pitchFamily="34" charset="0"/>
              </a:rPr>
              <a:t>  </a:t>
            </a:r>
          </a:p>
          <a:p>
            <a:pPr marL="0" indent="0">
              <a:lnSpc>
                <a:spcPct val="114000"/>
              </a:lnSpc>
              <a:spcBef>
                <a:spcPts val="600"/>
              </a:spcBef>
              <a:buNone/>
            </a:pPr>
            <a:endParaRPr lang="en-GB" sz="110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200">
              <a:latin typeface="Arial" panose="020B0604020202020204" pitchFamily="34" charset="0"/>
              <a:cs typeface="Arial" panose="020B0604020202020204" pitchFamily="34" charset="0"/>
            </a:endParaRPr>
          </a:p>
        </p:txBody>
      </p:sp>
      <p:sp>
        <p:nvSpPr>
          <p:cNvPr id="3" name="Slide Number Placeholder 4">
            <a:extLst>
              <a:ext uri="{FF2B5EF4-FFF2-40B4-BE49-F238E27FC236}">
                <a16:creationId xmlns:a16="http://schemas.microsoft.com/office/drawing/2014/main" id="{C2534ADF-2188-5C0B-ED73-C1BF49161835}"/>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45</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724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CFF874-CFF8-0AE8-A86E-08FBF3D13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788" y="0"/>
            <a:ext cx="7571250" cy="10439400"/>
          </a:xfrm>
          <a:prstGeom prst="rect">
            <a:avLst/>
          </a:prstGeom>
        </p:spPr>
      </p:pic>
      <p:pic>
        <p:nvPicPr>
          <p:cNvPr id="7" name="Picture 6" descr="Surgeon reviewing MRI scans on a modern screen">
            <a:extLst>
              <a:ext uri="{FF2B5EF4-FFF2-40B4-BE49-F238E27FC236}">
                <a16:creationId xmlns:a16="http://schemas.microsoft.com/office/drawing/2014/main" id="{140A5EA5-A74A-CE21-C56D-7EBEA8D04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12067"/>
            <a:ext cx="7559675" cy="5045935"/>
          </a:xfrm>
          <a:prstGeom prst="rect">
            <a:avLst/>
          </a:prstGeom>
        </p:spPr>
      </p:pic>
      <p:pic>
        <p:nvPicPr>
          <p:cNvPr id="2" name="Imagen 1">
            <a:extLst>
              <a:ext uri="{FF2B5EF4-FFF2-40B4-BE49-F238E27FC236}">
                <a16:creationId xmlns:a16="http://schemas.microsoft.com/office/drawing/2014/main" id="{FAD6C9A5-C2D3-7E67-FAE5-53321F13C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9" y="0"/>
            <a:ext cx="7565463" cy="10447213"/>
          </a:xfrm>
          <a:prstGeom prst="rect">
            <a:avLst/>
          </a:prstGeom>
        </p:spPr>
      </p:pic>
      <p:sp>
        <p:nvSpPr>
          <p:cNvPr id="16" name="object 15">
            <a:extLst>
              <a:ext uri="{FF2B5EF4-FFF2-40B4-BE49-F238E27FC236}">
                <a16:creationId xmlns:a16="http://schemas.microsoft.com/office/drawing/2014/main" id="{F4CB8DBA-747E-1F0A-8A2B-9C4867671889}"/>
              </a:ext>
            </a:extLst>
          </p:cNvPr>
          <p:cNvSpPr/>
          <p:nvPr/>
        </p:nvSpPr>
        <p:spPr>
          <a:xfrm>
            <a:off x="6251468" y="9622243"/>
            <a:ext cx="1048684" cy="142583"/>
          </a:xfrm>
          <a:custGeom>
            <a:avLst/>
            <a:gdLst/>
            <a:ahLst/>
            <a:cxnLst/>
            <a:rect l="l" t="t" r="r" b="b"/>
            <a:pathLst>
              <a:path w="3972559" h="534035">
                <a:moveTo>
                  <a:pt x="558812" y="5613"/>
                </a:moveTo>
                <a:lnTo>
                  <a:pt x="431787" y="5613"/>
                </a:lnTo>
                <a:lnTo>
                  <a:pt x="431787" y="331304"/>
                </a:lnTo>
                <a:lnTo>
                  <a:pt x="432054" y="350342"/>
                </a:lnTo>
                <a:lnTo>
                  <a:pt x="433717" y="396265"/>
                </a:lnTo>
                <a:lnTo>
                  <a:pt x="434073" y="402094"/>
                </a:lnTo>
                <a:lnTo>
                  <a:pt x="433717" y="407352"/>
                </a:lnTo>
                <a:lnTo>
                  <a:pt x="426999" y="411111"/>
                </a:lnTo>
                <a:lnTo>
                  <a:pt x="423265" y="407847"/>
                </a:lnTo>
                <a:lnTo>
                  <a:pt x="420827" y="403542"/>
                </a:lnTo>
                <a:lnTo>
                  <a:pt x="329819" y="241185"/>
                </a:lnTo>
                <a:lnTo>
                  <a:pt x="295529" y="180492"/>
                </a:lnTo>
                <a:lnTo>
                  <a:pt x="264121" y="125412"/>
                </a:lnTo>
                <a:lnTo>
                  <a:pt x="239369" y="82778"/>
                </a:lnTo>
                <a:lnTo>
                  <a:pt x="205524" y="35331"/>
                </a:lnTo>
                <a:lnTo>
                  <a:pt x="152425" y="4343"/>
                </a:lnTo>
                <a:lnTo>
                  <a:pt x="114769" y="0"/>
                </a:lnTo>
                <a:lnTo>
                  <a:pt x="82651" y="3149"/>
                </a:lnTo>
                <a:lnTo>
                  <a:pt x="51663" y="14960"/>
                </a:lnTo>
                <a:lnTo>
                  <a:pt x="25260" y="38950"/>
                </a:lnTo>
                <a:lnTo>
                  <a:pt x="6896" y="78663"/>
                </a:lnTo>
                <a:lnTo>
                  <a:pt x="0" y="137629"/>
                </a:lnTo>
                <a:lnTo>
                  <a:pt x="0" y="528015"/>
                </a:lnTo>
                <a:lnTo>
                  <a:pt x="126898" y="528015"/>
                </a:lnTo>
                <a:lnTo>
                  <a:pt x="126898" y="202463"/>
                </a:lnTo>
                <a:lnTo>
                  <a:pt x="126644" y="183438"/>
                </a:lnTo>
                <a:lnTo>
                  <a:pt x="124739" y="131737"/>
                </a:lnTo>
                <a:lnTo>
                  <a:pt x="125031" y="126263"/>
                </a:lnTo>
                <a:lnTo>
                  <a:pt x="131826" y="122656"/>
                </a:lnTo>
                <a:lnTo>
                  <a:pt x="135420" y="125907"/>
                </a:lnTo>
                <a:lnTo>
                  <a:pt x="192024" y="228041"/>
                </a:lnTo>
                <a:lnTo>
                  <a:pt x="224040" y="285483"/>
                </a:lnTo>
                <a:lnTo>
                  <a:pt x="257530" y="345020"/>
                </a:lnTo>
                <a:lnTo>
                  <a:pt x="289179" y="400469"/>
                </a:lnTo>
                <a:lnTo>
                  <a:pt x="315658" y="445643"/>
                </a:lnTo>
                <a:lnTo>
                  <a:pt x="353225" y="498436"/>
                </a:lnTo>
                <a:lnTo>
                  <a:pt x="406336" y="529590"/>
                </a:lnTo>
                <a:lnTo>
                  <a:pt x="443992" y="533984"/>
                </a:lnTo>
                <a:lnTo>
                  <a:pt x="476084" y="530796"/>
                </a:lnTo>
                <a:lnTo>
                  <a:pt x="507085" y="518934"/>
                </a:lnTo>
                <a:lnTo>
                  <a:pt x="533514" y="494855"/>
                </a:lnTo>
                <a:lnTo>
                  <a:pt x="551916" y="455091"/>
                </a:lnTo>
                <a:lnTo>
                  <a:pt x="558812" y="396138"/>
                </a:lnTo>
                <a:lnTo>
                  <a:pt x="558812" y="5613"/>
                </a:lnTo>
                <a:close/>
              </a:path>
              <a:path w="3972559" h="534035">
                <a:moveTo>
                  <a:pt x="1094447" y="5778"/>
                </a:moveTo>
                <a:lnTo>
                  <a:pt x="602284" y="5778"/>
                </a:lnTo>
                <a:lnTo>
                  <a:pt x="602284" y="114998"/>
                </a:lnTo>
                <a:lnTo>
                  <a:pt x="784009" y="114998"/>
                </a:lnTo>
                <a:lnTo>
                  <a:pt x="784009" y="527748"/>
                </a:lnTo>
                <a:lnTo>
                  <a:pt x="912710" y="527748"/>
                </a:lnTo>
                <a:lnTo>
                  <a:pt x="912710" y="114998"/>
                </a:lnTo>
                <a:lnTo>
                  <a:pt x="1094447" y="114998"/>
                </a:lnTo>
                <a:lnTo>
                  <a:pt x="1094447" y="5778"/>
                </a:lnTo>
                <a:close/>
              </a:path>
              <a:path w="3972559" h="534035">
                <a:moveTo>
                  <a:pt x="1627581" y="5778"/>
                </a:moveTo>
                <a:lnTo>
                  <a:pt x="1135418" y="5778"/>
                </a:lnTo>
                <a:lnTo>
                  <a:pt x="1135418" y="114998"/>
                </a:lnTo>
                <a:lnTo>
                  <a:pt x="1317091" y="114998"/>
                </a:lnTo>
                <a:lnTo>
                  <a:pt x="1317091" y="527748"/>
                </a:lnTo>
                <a:lnTo>
                  <a:pt x="1445920" y="527748"/>
                </a:lnTo>
                <a:lnTo>
                  <a:pt x="1445920" y="114998"/>
                </a:lnTo>
                <a:lnTo>
                  <a:pt x="1627581" y="114998"/>
                </a:lnTo>
                <a:lnTo>
                  <a:pt x="1627581" y="5778"/>
                </a:lnTo>
                <a:close/>
              </a:path>
              <a:path w="3972559" h="534035">
                <a:moveTo>
                  <a:pt x="2316022" y="188772"/>
                </a:moveTo>
                <a:lnTo>
                  <a:pt x="2312454" y="135509"/>
                </a:lnTo>
                <a:lnTo>
                  <a:pt x="2307755" y="117005"/>
                </a:lnTo>
                <a:lnTo>
                  <a:pt x="2301570" y="92595"/>
                </a:lnTo>
                <a:lnTo>
                  <a:pt x="2283129" y="59245"/>
                </a:lnTo>
                <a:lnTo>
                  <a:pt x="2256866" y="34671"/>
                </a:lnTo>
                <a:lnTo>
                  <a:pt x="2222538" y="18097"/>
                </a:lnTo>
                <a:lnTo>
                  <a:pt x="2184616" y="9766"/>
                </a:lnTo>
                <a:lnTo>
                  <a:pt x="2184616" y="186474"/>
                </a:lnTo>
                <a:lnTo>
                  <a:pt x="2184616" y="347281"/>
                </a:lnTo>
                <a:lnTo>
                  <a:pt x="2181047" y="379285"/>
                </a:lnTo>
                <a:lnTo>
                  <a:pt x="2169718" y="400812"/>
                </a:lnTo>
                <a:lnTo>
                  <a:pt x="2149716" y="412940"/>
                </a:lnTo>
                <a:lnTo>
                  <a:pt x="2120125" y="416750"/>
                </a:lnTo>
                <a:lnTo>
                  <a:pt x="1912810" y="416750"/>
                </a:lnTo>
                <a:lnTo>
                  <a:pt x="1912810" y="117005"/>
                </a:lnTo>
                <a:lnTo>
                  <a:pt x="2120125" y="117005"/>
                </a:lnTo>
                <a:lnTo>
                  <a:pt x="2149716" y="120815"/>
                </a:lnTo>
                <a:lnTo>
                  <a:pt x="2169718" y="132969"/>
                </a:lnTo>
                <a:lnTo>
                  <a:pt x="2181047" y="154495"/>
                </a:lnTo>
                <a:lnTo>
                  <a:pt x="2184616" y="186474"/>
                </a:lnTo>
                <a:lnTo>
                  <a:pt x="2184616" y="9766"/>
                </a:lnTo>
                <a:lnTo>
                  <a:pt x="2179891" y="8724"/>
                </a:lnTo>
                <a:lnTo>
                  <a:pt x="2128659" y="5765"/>
                </a:lnTo>
                <a:lnTo>
                  <a:pt x="1784121" y="5765"/>
                </a:lnTo>
                <a:lnTo>
                  <a:pt x="1784121" y="527837"/>
                </a:lnTo>
                <a:lnTo>
                  <a:pt x="2134628" y="527837"/>
                </a:lnTo>
                <a:lnTo>
                  <a:pt x="2188108" y="524002"/>
                </a:lnTo>
                <a:lnTo>
                  <a:pt x="2230907" y="512546"/>
                </a:lnTo>
                <a:lnTo>
                  <a:pt x="2288057" y="467258"/>
                </a:lnTo>
                <a:lnTo>
                  <a:pt x="2307920" y="416750"/>
                </a:lnTo>
                <a:lnTo>
                  <a:pt x="2313216" y="392836"/>
                </a:lnTo>
                <a:lnTo>
                  <a:pt x="2316022" y="344982"/>
                </a:lnTo>
                <a:lnTo>
                  <a:pt x="2316022" y="188772"/>
                </a:lnTo>
                <a:close/>
              </a:path>
              <a:path w="3972559" h="534035">
                <a:moveTo>
                  <a:pt x="2903613" y="184607"/>
                </a:moveTo>
                <a:lnTo>
                  <a:pt x="2900603" y="133286"/>
                </a:lnTo>
                <a:lnTo>
                  <a:pt x="2891104" y="91643"/>
                </a:lnTo>
                <a:lnTo>
                  <a:pt x="2849651" y="34759"/>
                </a:lnTo>
                <a:lnTo>
                  <a:pt x="2773451" y="8788"/>
                </a:lnTo>
                <a:lnTo>
                  <a:pt x="2720492" y="5791"/>
                </a:lnTo>
                <a:lnTo>
                  <a:pt x="2396464" y="5791"/>
                </a:lnTo>
                <a:lnTo>
                  <a:pt x="2396464" y="116586"/>
                </a:lnTo>
                <a:lnTo>
                  <a:pt x="2711894" y="116586"/>
                </a:lnTo>
                <a:lnTo>
                  <a:pt x="2741485" y="120408"/>
                </a:lnTo>
                <a:lnTo>
                  <a:pt x="2761437" y="132549"/>
                </a:lnTo>
                <a:lnTo>
                  <a:pt x="2772702" y="154063"/>
                </a:lnTo>
                <a:lnTo>
                  <a:pt x="2776232" y="186004"/>
                </a:lnTo>
                <a:lnTo>
                  <a:pt x="2776309" y="204444"/>
                </a:lnTo>
                <a:lnTo>
                  <a:pt x="2776232" y="309689"/>
                </a:lnTo>
                <a:lnTo>
                  <a:pt x="2776232" y="416344"/>
                </a:lnTo>
                <a:lnTo>
                  <a:pt x="2533688" y="416344"/>
                </a:lnTo>
                <a:lnTo>
                  <a:pt x="2518968" y="414210"/>
                </a:lnTo>
                <a:lnTo>
                  <a:pt x="2505659" y="406146"/>
                </a:lnTo>
                <a:lnTo>
                  <a:pt x="2496020" y="389699"/>
                </a:lnTo>
                <a:lnTo>
                  <a:pt x="2492298" y="362407"/>
                </a:lnTo>
                <a:lnTo>
                  <a:pt x="2495994" y="335216"/>
                </a:lnTo>
                <a:lnTo>
                  <a:pt x="2505583" y="319201"/>
                </a:lnTo>
                <a:lnTo>
                  <a:pt x="2518892" y="311607"/>
                </a:lnTo>
                <a:lnTo>
                  <a:pt x="2533688" y="309689"/>
                </a:lnTo>
                <a:lnTo>
                  <a:pt x="2776232" y="309689"/>
                </a:lnTo>
                <a:lnTo>
                  <a:pt x="2776232" y="204444"/>
                </a:lnTo>
                <a:lnTo>
                  <a:pt x="2514828" y="204444"/>
                </a:lnTo>
                <a:lnTo>
                  <a:pt x="2461171" y="210045"/>
                </a:lnTo>
                <a:lnTo>
                  <a:pt x="2419477" y="227215"/>
                </a:lnTo>
                <a:lnTo>
                  <a:pt x="2389721" y="256527"/>
                </a:lnTo>
                <a:lnTo>
                  <a:pt x="2371890" y="298551"/>
                </a:lnTo>
                <a:lnTo>
                  <a:pt x="2365959" y="353872"/>
                </a:lnTo>
                <a:lnTo>
                  <a:pt x="2365959" y="378561"/>
                </a:lnTo>
                <a:lnTo>
                  <a:pt x="2372106" y="435038"/>
                </a:lnTo>
                <a:lnTo>
                  <a:pt x="2390584" y="477177"/>
                </a:lnTo>
                <a:lnTo>
                  <a:pt x="2421420" y="506006"/>
                </a:lnTo>
                <a:lnTo>
                  <a:pt x="2464625" y="522554"/>
                </a:lnTo>
                <a:lnTo>
                  <a:pt x="2520238" y="527837"/>
                </a:lnTo>
                <a:lnTo>
                  <a:pt x="2903613" y="527837"/>
                </a:lnTo>
                <a:lnTo>
                  <a:pt x="2903613" y="416344"/>
                </a:lnTo>
                <a:lnTo>
                  <a:pt x="2903613" y="309689"/>
                </a:lnTo>
                <a:lnTo>
                  <a:pt x="2903613" y="184607"/>
                </a:lnTo>
                <a:close/>
              </a:path>
              <a:path w="3972559" h="534035">
                <a:moveTo>
                  <a:pt x="3421773" y="5778"/>
                </a:moveTo>
                <a:lnTo>
                  <a:pt x="2929471" y="5778"/>
                </a:lnTo>
                <a:lnTo>
                  <a:pt x="2929471" y="114998"/>
                </a:lnTo>
                <a:lnTo>
                  <a:pt x="3111271" y="114998"/>
                </a:lnTo>
                <a:lnTo>
                  <a:pt x="3111271" y="527748"/>
                </a:lnTo>
                <a:lnTo>
                  <a:pt x="3239897" y="527748"/>
                </a:lnTo>
                <a:lnTo>
                  <a:pt x="3239897" y="114998"/>
                </a:lnTo>
                <a:lnTo>
                  <a:pt x="3421773" y="114998"/>
                </a:lnTo>
                <a:lnTo>
                  <a:pt x="3421773" y="5778"/>
                </a:lnTo>
                <a:close/>
              </a:path>
              <a:path w="3972559" h="534035">
                <a:moveTo>
                  <a:pt x="3971975" y="184607"/>
                </a:moveTo>
                <a:lnTo>
                  <a:pt x="3968978" y="133286"/>
                </a:lnTo>
                <a:lnTo>
                  <a:pt x="3959504" y="91643"/>
                </a:lnTo>
                <a:lnTo>
                  <a:pt x="3918127" y="34759"/>
                </a:lnTo>
                <a:lnTo>
                  <a:pt x="3841889" y="8788"/>
                </a:lnTo>
                <a:lnTo>
                  <a:pt x="3788841" y="5791"/>
                </a:lnTo>
                <a:lnTo>
                  <a:pt x="3464890" y="5791"/>
                </a:lnTo>
                <a:lnTo>
                  <a:pt x="3464890" y="116586"/>
                </a:lnTo>
                <a:lnTo>
                  <a:pt x="3780523" y="116586"/>
                </a:lnTo>
                <a:lnTo>
                  <a:pt x="3810050" y="120408"/>
                </a:lnTo>
                <a:lnTo>
                  <a:pt x="3829977" y="132549"/>
                </a:lnTo>
                <a:lnTo>
                  <a:pt x="3841254" y="154063"/>
                </a:lnTo>
                <a:lnTo>
                  <a:pt x="3844798" y="186004"/>
                </a:lnTo>
                <a:lnTo>
                  <a:pt x="3844798" y="204444"/>
                </a:lnTo>
                <a:lnTo>
                  <a:pt x="3844798" y="309689"/>
                </a:lnTo>
                <a:lnTo>
                  <a:pt x="3844798" y="416344"/>
                </a:lnTo>
                <a:lnTo>
                  <a:pt x="3602113" y="416344"/>
                </a:lnTo>
                <a:lnTo>
                  <a:pt x="3587419" y="414210"/>
                </a:lnTo>
                <a:lnTo>
                  <a:pt x="3574110" y="406146"/>
                </a:lnTo>
                <a:lnTo>
                  <a:pt x="3564445" y="389699"/>
                </a:lnTo>
                <a:lnTo>
                  <a:pt x="3560711" y="362407"/>
                </a:lnTo>
                <a:lnTo>
                  <a:pt x="3564420" y="335216"/>
                </a:lnTo>
                <a:lnTo>
                  <a:pt x="3574034" y="319201"/>
                </a:lnTo>
                <a:lnTo>
                  <a:pt x="3587331" y="311607"/>
                </a:lnTo>
                <a:lnTo>
                  <a:pt x="3602113" y="309689"/>
                </a:lnTo>
                <a:lnTo>
                  <a:pt x="3844798" y="309689"/>
                </a:lnTo>
                <a:lnTo>
                  <a:pt x="3844798" y="204444"/>
                </a:lnTo>
                <a:lnTo>
                  <a:pt x="3583330" y="204444"/>
                </a:lnTo>
                <a:lnTo>
                  <a:pt x="3529660" y="210045"/>
                </a:lnTo>
                <a:lnTo>
                  <a:pt x="3487966" y="227215"/>
                </a:lnTo>
                <a:lnTo>
                  <a:pt x="3458222" y="256527"/>
                </a:lnTo>
                <a:lnTo>
                  <a:pt x="3440392" y="298551"/>
                </a:lnTo>
                <a:lnTo>
                  <a:pt x="3434448" y="353872"/>
                </a:lnTo>
                <a:lnTo>
                  <a:pt x="3434448" y="378561"/>
                </a:lnTo>
                <a:lnTo>
                  <a:pt x="3440607" y="435038"/>
                </a:lnTo>
                <a:lnTo>
                  <a:pt x="3459099" y="477177"/>
                </a:lnTo>
                <a:lnTo>
                  <a:pt x="3489934" y="506006"/>
                </a:lnTo>
                <a:lnTo>
                  <a:pt x="3533114" y="522554"/>
                </a:lnTo>
                <a:lnTo>
                  <a:pt x="3588664" y="527837"/>
                </a:lnTo>
                <a:lnTo>
                  <a:pt x="3971975" y="527837"/>
                </a:lnTo>
                <a:lnTo>
                  <a:pt x="3971975" y="416344"/>
                </a:lnTo>
                <a:lnTo>
                  <a:pt x="3971975" y="309689"/>
                </a:lnTo>
                <a:lnTo>
                  <a:pt x="3971975" y="184607"/>
                </a:lnTo>
                <a:close/>
              </a:path>
            </a:pathLst>
          </a:custGeom>
          <a:solidFill>
            <a:srgbClr val="FFFFFF"/>
          </a:solidFill>
        </p:spPr>
        <p:txBody>
          <a:bodyPr wrap="square" lIns="0" tIns="0" rIns="0" bIns="0" rtlCol="0"/>
          <a:lstStyle/>
          <a:p>
            <a:endParaRPr lang="en-GB"/>
          </a:p>
        </p:txBody>
      </p:sp>
      <p:pic>
        <p:nvPicPr>
          <p:cNvPr id="17" name="Fotografía 3" descr="Icono  Descripción generada automáticamente">
            <a:extLst>
              <a:ext uri="{FF2B5EF4-FFF2-40B4-BE49-F238E27FC236}">
                <a16:creationId xmlns:a16="http://schemas.microsoft.com/office/drawing/2014/main" id="{F54A9B04-A16B-A5C6-1D38-2362840F3A11}"/>
              </a:ext>
            </a:extLst>
          </p:cNvPr>
          <p:cNvPicPr/>
          <p:nvPr/>
        </p:nvPicPr>
        <p:blipFill rotWithShape="1">
          <a:blip r:embed="rId5" cstate="print">
            <a:extLst>
              <a:ext uri="{28A0092B-C50C-407E-A947-70E740481C1C}">
                <a14:useLocalDpi xmlns:a14="http://schemas.microsoft.com/office/drawing/2010/main" val="0"/>
              </a:ext>
            </a:extLst>
          </a:blip>
          <a:srcRect l="9693" t="9581" r="9125" b="-2"/>
          <a:stretch/>
        </p:blipFill>
        <p:spPr bwMode="auto">
          <a:xfrm>
            <a:off x="5228612" y="9551359"/>
            <a:ext cx="672721" cy="285749"/>
          </a:xfrm>
          <a:prstGeom prst="rect">
            <a:avLst/>
          </a:prstGeom>
          <a:ln>
            <a:noFill/>
          </a:ln>
          <a:extLst>
            <a:ext uri="{53640926-AAD7-44D8-BBD7-CCE9431645EC}">
              <a14:shadowObscured xmlns:a14="http://schemas.microsoft.com/office/drawing/2010/main"/>
            </a:ext>
          </a:extLst>
        </p:spPr>
      </p:pic>
      <p:pic>
        <p:nvPicPr>
          <p:cNvPr id="18" name="Imagen 16">
            <a:extLst>
              <a:ext uri="{FF2B5EF4-FFF2-40B4-BE49-F238E27FC236}">
                <a16:creationId xmlns:a16="http://schemas.microsoft.com/office/drawing/2014/main" id="{B458565E-3B53-2570-A1B7-CB0B1F63613A}"/>
              </a:ext>
            </a:extLst>
          </p:cNvPr>
          <p:cNvPicPr>
            <a:picLocks/>
          </p:cNvPicPr>
          <p:nvPr/>
        </p:nvPicPr>
        <p:blipFill>
          <a:blip r:embed="rId6"/>
          <a:stretch>
            <a:fillRect/>
          </a:stretch>
        </p:blipFill>
        <p:spPr>
          <a:xfrm>
            <a:off x="2298841" y="9551359"/>
            <a:ext cx="1278191" cy="285749"/>
          </a:xfrm>
          <a:prstGeom prst="rect">
            <a:avLst/>
          </a:prstGeom>
        </p:spPr>
      </p:pic>
      <p:pic>
        <p:nvPicPr>
          <p:cNvPr id="19" name="Imagen 20">
            <a:extLst>
              <a:ext uri="{FF2B5EF4-FFF2-40B4-BE49-F238E27FC236}">
                <a16:creationId xmlns:a16="http://schemas.microsoft.com/office/drawing/2014/main" id="{E3D9B219-6A21-70C1-B7D4-57DB68E440B6}"/>
              </a:ext>
            </a:extLst>
          </p:cNvPr>
          <p:cNvPicPr>
            <a:picLocks/>
          </p:cNvPicPr>
          <p:nvPr/>
        </p:nvPicPr>
        <p:blipFill>
          <a:blip r:embed="rId7"/>
          <a:stretch>
            <a:fillRect/>
          </a:stretch>
        </p:blipFill>
        <p:spPr>
          <a:xfrm>
            <a:off x="3973402" y="9539087"/>
            <a:ext cx="858840" cy="285749"/>
          </a:xfrm>
          <a:prstGeom prst="rect">
            <a:avLst/>
          </a:prstGeom>
        </p:spPr>
      </p:pic>
      <p:sp>
        <p:nvSpPr>
          <p:cNvPr id="20" name="TextBox 19">
            <a:extLst>
              <a:ext uri="{FF2B5EF4-FFF2-40B4-BE49-F238E27FC236}">
                <a16:creationId xmlns:a16="http://schemas.microsoft.com/office/drawing/2014/main" id="{2D116CCA-B267-0D4B-7E24-86058A7B2AB3}"/>
              </a:ext>
            </a:extLst>
          </p:cNvPr>
          <p:cNvSpPr txBox="1"/>
          <p:nvPr/>
        </p:nvSpPr>
        <p:spPr>
          <a:xfrm>
            <a:off x="265176" y="8900449"/>
            <a:ext cx="7150608" cy="553998"/>
          </a:xfrm>
          <a:prstGeom prst="rect">
            <a:avLst/>
          </a:prstGeom>
          <a:noFill/>
        </p:spPr>
        <p:txBody>
          <a:bodyPr wrap="square">
            <a:spAutoFit/>
          </a:bodyPr>
          <a:lstStyle/>
          <a:p>
            <a:pPr algn="just"/>
            <a:r>
              <a:rPr lang="en-GB" sz="1000" b="1" i="1">
                <a:latin typeface="Arial" panose="020B0604020202020204" pitchFamily="34" charset="0"/>
                <a:cs typeface="Arial" panose="020B0604020202020204" pitchFamily="34" charset="0"/>
              </a:rPr>
              <a:t>This document was produced with the financial support of the European Union. Its content is the sole responsibility of the author or authors. The opinions expressed in this document can in no way be considered as a reflection of the official opinion of the European Union.</a:t>
            </a:r>
          </a:p>
        </p:txBody>
      </p:sp>
      <p:grpSp>
        <p:nvGrpSpPr>
          <p:cNvPr id="21" name="Grupo 16">
            <a:extLst>
              <a:ext uri="{FF2B5EF4-FFF2-40B4-BE49-F238E27FC236}">
                <a16:creationId xmlns:a16="http://schemas.microsoft.com/office/drawing/2014/main" id="{B597434A-A8FC-051A-6542-957C3D9D87A7}"/>
              </a:ext>
            </a:extLst>
          </p:cNvPr>
          <p:cNvGrpSpPr/>
          <p:nvPr/>
        </p:nvGrpSpPr>
        <p:grpSpPr>
          <a:xfrm>
            <a:off x="347134" y="9481126"/>
            <a:ext cx="2171700" cy="424815"/>
            <a:chOff x="-312319" y="-5862"/>
            <a:chExt cx="3445587" cy="389625"/>
          </a:xfrm>
        </p:grpSpPr>
        <p:pic>
          <p:nvPicPr>
            <p:cNvPr id="22" name="Imagen 58">
              <a:extLst>
                <a:ext uri="{FF2B5EF4-FFF2-40B4-BE49-F238E27FC236}">
                  <a16:creationId xmlns:a16="http://schemas.microsoft.com/office/drawing/2014/main" id="{576E83BA-AEDE-3929-8E5F-26F15B86B0B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12319" y="-5862"/>
              <a:ext cx="1047781" cy="389625"/>
            </a:xfrm>
            <a:prstGeom prst="rect">
              <a:avLst/>
            </a:prstGeom>
          </p:spPr>
        </p:pic>
        <p:sp>
          <p:nvSpPr>
            <p:cNvPr id="23" name="CuadroTexto 18">
              <a:extLst>
                <a:ext uri="{FF2B5EF4-FFF2-40B4-BE49-F238E27FC236}">
                  <a16:creationId xmlns:a16="http://schemas.microsoft.com/office/drawing/2014/main" id="{1A239DAD-497D-6F86-8882-9F8950F9744A}"/>
                </a:ext>
              </a:extLst>
            </p:cNvPr>
            <p:cNvSpPr txBox="1"/>
            <p:nvPr userDrawn="1"/>
          </p:nvSpPr>
          <p:spPr>
            <a:xfrm>
              <a:off x="657648" y="122266"/>
              <a:ext cx="2475620" cy="209494"/>
            </a:xfrm>
            <a:prstGeom prst="rect">
              <a:avLst/>
            </a:prstGeom>
            <a:noFill/>
          </p:spPr>
          <p:txBody>
            <a:bodyPr wrap="square" rtlCol="0">
              <a:noAutofit/>
            </a:bodyPr>
            <a:lstStyle/>
            <a:p>
              <a:r>
                <a:rPr lang="en-GB" sz="600" kern="1200">
                  <a:solidFill>
                    <a:srgbClr val="000000"/>
                  </a:solidFill>
                  <a:effectLst/>
                  <a:latin typeface="Arial" panose="020B0604020202020204" pitchFamily="34" charset="0"/>
                  <a:ea typeface="Times New Roman" panose="02020603050405020304" pitchFamily="18" charset="0"/>
                </a:rPr>
                <a:t>Funded by the European Union </a:t>
              </a:r>
              <a:endParaRPr lang="en-GB" sz="120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579485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4B0D64D-AC02-681E-444D-6AAE39B70686}"/>
              </a:ext>
            </a:extLst>
          </p:cNvPr>
          <p:cNvSpPr>
            <a:spLocks noGrp="1"/>
          </p:cNvSpPr>
          <p:nvPr>
            <p:ph idx="1"/>
          </p:nvPr>
        </p:nvSpPr>
        <p:spPr>
          <a:xfrm>
            <a:off x="372332" y="2035833"/>
            <a:ext cx="6634236" cy="2682208"/>
          </a:xfrm>
        </p:spPr>
        <p:txBody>
          <a:bodyPr>
            <a:normAutofit/>
          </a:bodyPr>
          <a:lstStyle/>
          <a:p>
            <a:pPr marL="0" indent="0" algn="just">
              <a:lnSpc>
                <a:spcPct val="114000"/>
              </a:lnSpc>
              <a:spcBef>
                <a:spcPts val="600"/>
              </a:spcBef>
              <a:buNone/>
            </a:pPr>
            <a:r>
              <a:rPr lang="en-GB" sz="1100">
                <a:latin typeface="Arial" panose="020B0604020202020204" pitchFamily="34" charset="0"/>
                <a:cs typeface="Arial" panose="020B0604020202020204" pitchFamily="34" charset="0"/>
              </a:rPr>
              <a:t>This first phase of the deliverable involved </a:t>
            </a:r>
            <a:r>
              <a:rPr lang="en-GB" sz="1100" b="1">
                <a:latin typeface="Arial" panose="020B0604020202020204" pitchFamily="34" charset="0"/>
                <a:cs typeface="Arial" panose="020B0604020202020204" pitchFamily="34" charset="0"/>
              </a:rPr>
              <a:t>identifying initiatives related to DC frameworks, PDPs, and their monitoring and evaluation (M&amp;E) mechanisms</a:t>
            </a:r>
            <a:r>
              <a:rPr lang="en-GB" sz="1100">
                <a:latin typeface="Arial" panose="020B0604020202020204" pitchFamily="34" charset="0"/>
                <a:cs typeface="Arial" panose="020B0604020202020204" pitchFamily="34" charset="0"/>
              </a:rPr>
              <a:t> through and exhaustive </a:t>
            </a:r>
            <a:r>
              <a:rPr lang="en-GB" sz="1100" b="1">
                <a:latin typeface="Arial" panose="020B0604020202020204" pitchFamily="34" charset="0"/>
                <a:cs typeface="Arial" panose="020B0604020202020204" pitchFamily="34" charset="0"/>
              </a:rPr>
              <a:t>desk research</a:t>
            </a:r>
            <a:r>
              <a:rPr lang="en-GB" sz="1100">
                <a:latin typeface="Arial" panose="020B0604020202020204" pitchFamily="34" charset="0"/>
                <a:cs typeface="Arial" panose="020B0604020202020204" pitchFamily="34" charset="0"/>
              </a:rPr>
              <a:t>, with the goal of later selecting up to 15 of them in a Selection workshop. </a:t>
            </a:r>
          </a:p>
          <a:p>
            <a:pPr marL="0" indent="0" algn="just">
              <a:lnSpc>
                <a:spcPct val="114000"/>
              </a:lnSpc>
              <a:spcBef>
                <a:spcPts val="600"/>
              </a:spcBef>
              <a:buNone/>
            </a:pPr>
            <a:r>
              <a:rPr lang="en-GB" sz="1100">
                <a:latin typeface="Arial" panose="020B0604020202020204" pitchFamily="34" charset="0"/>
                <a:cs typeface="Arial" panose="020B0604020202020204" pitchFamily="34" charset="0"/>
              </a:rPr>
              <a:t>Before carrying out this desk research, an </a:t>
            </a:r>
            <a:r>
              <a:rPr lang="en-GB" sz="1100" b="1">
                <a:latin typeface="Arial" panose="020B0604020202020204" pitchFamily="34" charset="0"/>
                <a:cs typeface="Arial" panose="020B0604020202020204" pitchFamily="34" charset="0"/>
              </a:rPr>
              <a:t>investigation protocol </a:t>
            </a:r>
            <a:r>
              <a:rPr lang="en-GB" sz="1100">
                <a:latin typeface="Arial" panose="020B0604020202020204" pitchFamily="34" charset="0"/>
                <a:cs typeface="Arial" panose="020B0604020202020204" pitchFamily="34" charset="0"/>
              </a:rPr>
              <a:t>was agreed upon with the Operational Working Groups (OWGs), setting the guidelines to follow in this activity. In this protocol, a pre-proposal of the thematic fiche’s index was also validated. </a:t>
            </a:r>
          </a:p>
          <a:p>
            <a:pPr marL="0" indent="0" algn="just">
              <a:lnSpc>
                <a:spcPct val="114000"/>
              </a:lnSpc>
              <a:spcBef>
                <a:spcPts val="600"/>
              </a:spcBef>
              <a:buNone/>
            </a:pPr>
            <a:r>
              <a:rPr lang="en-GB" sz="1100">
                <a:latin typeface="Arial" panose="020B0604020202020204" pitchFamily="34" charset="0"/>
                <a:cs typeface="Arial" panose="020B0604020202020204" pitchFamily="34" charset="0"/>
              </a:rPr>
              <a:t>For this initial desk research, information was gathered from databases of </a:t>
            </a:r>
            <a:r>
              <a:rPr lang="en-GB" sz="1100" b="1">
                <a:latin typeface="Arial" panose="020B0604020202020204" pitchFamily="34" charset="0"/>
                <a:cs typeface="Arial" panose="020B0604020202020204" pitchFamily="34" charset="0"/>
              </a:rPr>
              <a:t>official sources of the health administrations and organizations</a:t>
            </a:r>
            <a:r>
              <a:rPr lang="en-GB" sz="1100">
                <a:latin typeface="Arial" panose="020B0604020202020204" pitchFamily="34" charset="0"/>
                <a:cs typeface="Arial" panose="020B0604020202020204" pitchFamily="34" charset="0"/>
              </a:rPr>
              <a:t> that established the frameworks (primary sources) and </a:t>
            </a:r>
            <a:r>
              <a:rPr lang="en-GB" sz="1100" b="1">
                <a:latin typeface="Arial" panose="020B0604020202020204" pitchFamily="34" charset="0"/>
                <a:cs typeface="Arial" panose="020B0604020202020204" pitchFamily="34" charset="0"/>
              </a:rPr>
              <a:t>existing publications</a:t>
            </a:r>
            <a:r>
              <a:rPr lang="en-GB" sz="1100">
                <a:latin typeface="Arial" panose="020B0604020202020204" pitchFamily="34" charset="0"/>
                <a:cs typeface="Arial" panose="020B0604020202020204" pitchFamily="34" charset="0"/>
              </a:rPr>
              <a:t> in other databases such as Pubmed, JSTOR, or Google Scholar (secondary sources). </a:t>
            </a:r>
          </a:p>
          <a:p>
            <a:pPr marL="0" indent="0" algn="just">
              <a:lnSpc>
                <a:spcPct val="114000"/>
              </a:lnSpc>
              <a:spcBef>
                <a:spcPts val="600"/>
              </a:spcBef>
              <a:buNone/>
            </a:pPr>
            <a:r>
              <a:rPr lang="en-GB" sz="1100">
                <a:latin typeface="Arial" panose="020B0604020202020204" pitchFamily="34" charset="0"/>
                <a:cs typeface="Arial" panose="020B0604020202020204" pitchFamily="34" charset="0"/>
              </a:rPr>
              <a:t>The previous and ongoing experience of </a:t>
            </a:r>
            <a:r>
              <a:rPr lang="en-GB" sz="1100" i="1">
                <a:latin typeface="Arial" panose="020B0604020202020204" pitchFamily="34" charset="0"/>
                <a:cs typeface="Arial" panose="020B0604020202020204" pitchFamily="34" charset="0"/>
              </a:rPr>
              <a:t>TIC Salut I Social (TICSS) </a:t>
            </a:r>
            <a:r>
              <a:rPr lang="en-GB" sz="1100">
                <a:latin typeface="Arial" panose="020B0604020202020204" pitchFamily="34" charset="0"/>
                <a:cs typeface="Arial" panose="020B0604020202020204" pitchFamily="34" charset="0"/>
              </a:rPr>
              <a:t>and the European Commission was also considered as a source of information.</a:t>
            </a:r>
          </a:p>
        </p:txBody>
      </p:sp>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a:lstStyle/>
          <a:p>
            <a:r>
              <a:rPr lang="en-GB">
                <a:solidFill>
                  <a:srgbClr val="013299"/>
                </a:solidFill>
                <a:latin typeface="Arial" panose="020B0604020202020204" pitchFamily="34" charset="0"/>
                <a:cs typeface="Arial" panose="020B0604020202020204" pitchFamily="34" charset="0"/>
              </a:rPr>
              <a:t>2. Methodology</a:t>
            </a:r>
          </a:p>
        </p:txBody>
      </p:sp>
      <p:sp>
        <p:nvSpPr>
          <p:cNvPr id="7" name="Slide Number Placeholder 4">
            <a:extLst>
              <a:ext uri="{FF2B5EF4-FFF2-40B4-BE49-F238E27FC236}">
                <a16:creationId xmlns:a16="http://schemas.microsoft.com/office/drawing/2014/main" id="{BB56FB37-E13C-2460-3AEA-C28A7677C7B6}"/>
              </a:ext>
            </a:extLst>
          </p:cNvPr>
          <p:cNvSpPr txBox="1">
            <a:spLocks/>
          </p:cNvSpPr>
          <p:nvPr/>
        </p:nvSpPr>
        <p:spPr>
          <a:xfrm>
            <a:off x="5510712" y="988359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992"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2CC462-51A8-2F42-0CB7-F56555F9DAB7}"/>
              </a:ext>
            </a:extLst>
          </p:cNvPr>
          <p:cNvSpPr txBox="1"/>
          <p:nvPr/>
        </p:nvSpPr>
        <p:spPr>
          <a:xfrm>
            <a:off x="372957" y="1277027"/>
            <a:ext cx="66342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6785C1"/>
                </a:solidFill>
                <a:effectLst/>
                <a:uLnTx/>
                <a:uFillTx/>
                <a:latin typeface="Arial" panose="020B0604020202020204" pitchFamily="34" charset="0"/>
                <a:ea typeface="+mn-ea"/>
                <a:cs typeface="Arial" panose="020B0604020202020204" pitchFamily="34" charset="0"/>
              </a:rPr>
              <a:t>2.1 Methodology followed</a:t>
            </a:r>
          </a:p>
        </p:txBody>
      </p:sp>
      <p:grpSp>
        <p:nvGrpSpPr>
          <p:cNvPr id="26" name="Grupo 25">
            <a:extLst>
              <a:ext uri="{FF2B5EF4-FFF2-40B4-BE49-F238E27FC236}">
                <a16:creationId xmlns:a16="http://schemas.microsoft.com/office/drawing/2014/main" id="{DB848CF7-1CEA-BB7A-6ACB-AFD0B97EB898}"/>
              </a:ext>
            </a:extLst>
          </p:cNvPr>
          <p:cNvGrpSpPr/>
          <p:nvPr/>
        </p:nvGrpSpPr>
        <p:grpSpPr>
          <a:xfrm>
            <a:off x="386278" y="1563380"/>
            <a:ext cx="6483781" cy="523220"/>
            <a:chOff x="403400" y="1613394"/>
            <a:chExt cx="6483781" cy="523220"/>
          </a:xfrm>
        </p:grpSpPr>
        <p:grpSp>
          <p:nvGrpSpPr>
            <p:cNvPr id="25" name="Grupo 24">
              <a:extLst>
                <a:ext uri="{FF2B5EF4-FFF2-40B4-BE49-F238E27FC236}">
                  <a16:creationId xmlns:a16="http://schemas.microsoft.com/office/drawing/2014/main" id="{FC155F02-B438-704D-86C9-98CB0B425F42}"/>
                </a:ext>
              </a:extLst>
            </p:cNvPr>
            <p:cNvGrpSpPr/>
            <p:nvPr/>
          </p:nvGrpSpPr>
          <p:grpSpPr>
            <a:xfrm>
              <a:off x="403400" y="1613394"/>
              <a:ext cx="330337" cy="523220"/>
              <a:chOff x="403400" y="1613394"/>
              <a:chExt cx="330337" cy="523220"/>
            </a:xfrm>
          </p:grpSpPr>
          <p:sp>
            <p:nvSpPr>
              <p:cNvPr id="9" name="CuadroTexto 8">
                <a:extLst>
                  <a:ext uri="{FF2B5EF4-FFF2-40B4-BE49-F238E27FC236}">
                    <a16:creationId xmlns:a16="http://schemas.microsoft.com/office/drawing/2014/main" id="{22028DA3-E812-F260-A1E6-9B0346F73DE2}"/>
                  </a:ext>
                </a:extLst>
              </p:cNvPr>
              <p:cNvSpPr txBox="1"/>
              <p:nvPr/>
            </p:nvSpPr>
            <p:spPr>
              <a:xfrm>
                <a:off x="403400" y="1613394"/>
                <a:ext cx="303338" cy="523220"/>
              </a:xfrm>
              <a:prstGeom prst="rect">
                <a:avLst/>
              </a:prstGeom>
              <a:noFill/>
            </p:spPr>
            <p:txBody>
              <a:bodyPr wrap="square" rtlCol="0">
                <a:spAutoFit/>
              </a:bodyPr>
              <a:lstStyle/>
              <a:p>
                <a:pPr algn="ctr"/>
                <a:r>
                  <a:rPr lang="en-GB" sz="2800" b="1">
                    <a:solidFill>
                      <a:schemeClr val="tx2">
                        <a:lumMod val="40000"/>
                        <a:lumOff val="60000"/>
                      </a:schemeClr>
                    </a:solidFill>
                    <a:latin typeface="Arial" panose="020B0604020202020204" pitchFamily="34" charset="0"/>
                    <a:cs typeface="Arial" panose="020B0604020202020204" pitchFamily="34" charset="0"/>
                  </a:rPr>
                  <a:t>1</a:t>
                </a:r>
              </a:p>
            </p:txBody>
          </p:sp>
          <p:grpSp>
            <p:nvGrpSpPr>
              <p:cNvPr id="17" name="Grupo 16">
                <a:extLst>
                  <a:ext uri="{FF2B5EF4-FFF2-40B4-BE49-F238E27FC236}">
                    <a16:creationId xmlns:a16="http://schemas.microsoft.com/office/drawing/2014/main" id="{9D4D028E-88BA-6501-EFD2-50DA429DB34A}"/>
                  </a:ext>
                </a:extLst>
              </p:cNvPr>
              <p:cNvGrpSpPr/>
              <p:nvPr/>
            </p:nvGrpSpPr>
            <p:grpSpPr>
              <a:xfrm>
                <a:off x="409737" y="1676472"/>
                <a:ext cx="324000" cy="396296"/>
                <a:chOff x="409737" y="1676472"/>
                <a:chExt cx="324000" cy="396296"/>
              </a:xfrm>
            </p:grpSpPr>
            <p:cxnSp>
              <p:nvCxnSpPr>
                <p:cNvPr id="12" name="Conector recto 11">
                  <a:extLst>
                    <a:ext uri="{FF2B5EF4-FFF2-40B4-BE49-F238E27FC236}">
                      <a16:creationId xmlns:a16="http://schemas.microsoft.com/office/drawing/2014/main" id="{3CBBC158-3B2A-E55B-3141-DE041280F338}"/>
                    </a:ext>
                  </a:extLst>
                </p:cNvPr>
                <p:cNvCxnSpPr>
                  <a:cxnSpLocks/>
                </p:cNvCxnSpPr>
                <p:nvPr/>
              </p:nvCxnSpPr>
              <p:spPr>
                <a:xfrm>
                  <a:off x="726018" y="1676472"/>
                  <a:ext cx="0" cy="396000"/>
                </a:xfrm>
                <a:prstGeom prst="line">
                  <a:avLst/>
                </a:prstGeom>
                <a:ln>
                  <a:solidFill>
                    <a:srgbClr val="ADB9CA"/>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F8874404-7A44-87AC-952C-82C3415F60D7}"/>
                    </a:ext>
                  </a:extLst>
                </p:cNvPr>
                <p:cNvCxnSpPr>
                  <a:cxnSpLocks/>
                </p:cNvCxnSpPr>
                <p:nvPr/>
              </p:nvCxnSpPr>
              <p:spPr>
                <a:xfrm>
                  <a:off x="409737" y="2072768"/>
                  <a:ext cx="324000" cy="0"/>
                </a:xfrm>
                <a:prstGeom prst="line">
                  <a:avLst/>
                </a:prstGeom>
                <a:ln>
                  <a:solidFill>
                    <a:srgbClr val="ADB9CA"/>
                  </a:solidFill>
                </a:ln>
              </p:spPr>
              <p:style>
                <a:lnRef idx="1">
                  <a:schemeClr val="accent1"/>
                </a:lnRef>
                <a:fillRef idx="0">
                  <a:schemeClr val="accent1"/>
                </a:fillRef>
                <a:effectRef idx="0">
                  <a:schemeClr val="accent1"/>
                </a:effectRef>
                <a:fontRef idx="minor">
                  <a:schemeClr val="tx1"/>
                </a:fontRef>
              </p:style>
            </p:cxnSp>
          </p:grpSp>
        </p:grpSp>
        <p:sp>
          <p:nvSpPr>
            <p:cNvPr id="19" name="Marcador de contenido 2">
              <a:extLst>
                <a:ext uri="{FF2B5EF4-FFF2-40B4-BE49-F238E27FC236}">
                  <a16:creationId xmlns:a16="http://schemas.microsoft.com/office/drawing/2014/main" id="{F0200BD0-08DE-2983-9F0E-4CA5B31D150A}"/>
                </a:ext>
              </a:extLst>
            </p:cNvPr>
            <p:cNvSpPr txBox="1">
              <a:spLocks/>
            </p:cNvSpPr>
            <p:nvPr/>
          </p:nvSpPr>
          <p:spPr>
            <a:xfrm>
              <a:off x="737238" y="1641004"/>
              <a:ext cx="6149943" cy="468000"/>
            </a:xfrm>
            <a:prstGeom prst="rect">
              <a:avLst/>
            </a:prstGeom>
          </p:spPr>
          <p:txBody>
            <a:bodyPr vert="horz" lIns="91440" tIns="45720" rIns="91440" bIns="45720" rtlCol="0" anchor="ctr">
              <a:normAutofit fontScale="92500"/>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14000"/>
                </a:lnSpc>
                <a:spcBef>
                  <a:spcPts val="600"/>
                </a:spcBef>
                <a:buFont typeface="Arial" panose="020B0604020202020204" pitchFamily="34" charset="0"/>
                <a:buNone/>
              </a:pPr>
              <a:r>
                <a:rPr lang="en-GB" sz="1800" b="1">
                  <a:solidFill>
                    <a:schemeClr val="tx2">
                      <a:lumMod val="40000"/>
                      <a:lumOff val="60000"/>
                    </a:schemeClr>
                  </a:solidFill>
                  <a:latin typeface="Arial" panose="020B0604020202020204" pitchFamily="34" charset="0"/>
                  <a:cs typeface="Arial" panose="020B0604020202020204" pitchFamily="34" charset="0"/>
                </a:rPr>
                <a:t>Identification of initiatives through desk research</a:t>
              </a:r>
              <a:r>
                <a:rPr lang="en-GB" sz="700">
                  <a:latin typeface="Arial" panose="020B0604020202020204" pitchFamily="34" charset="0"/>
                  <a:cs typeface="Arial" panose="020B0604020202020204" pitchFamily="34" charset="0"/>
                </a:rPr>
                <a:t>	</a:t>
              </a:r>
            </a:p>
          </p:txBody>
        </p:sp>
      </p:grpSp>
      <p:sp>
        <p:nvSpPr>
          <p:cNvPr id="27" name="Marcador de contenido 2">
            <a:extLst>
              <a:ext uri="{FF2B5EF4-FFF2-40B4-BE49-F238E27FC236}">
                <a16:creationId xmlns:a16="http://schemas.microsoft.com/office/drawing/2014/main" id="{A0DD0A05-FD92-EA44-1504-3C6401194F07}"/>
              </a:ext>
            </a:extLst>
          </p:cNvPr>
          <p:cNvSpPr txBox="1">
            <a:spLocks/>
          </p:cNvSpPr>
          <p:nvPr/>
        </p:nvSpPr>
        <p:spPr>
          <a:xfrm>
            <a:off x="360609" y="5003730"/>
            <a:ext cx="6634236" cy="2682208"/>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Information gathered in the desk research on the different initiatives was organised through </a:t>
            </a:r>
            <a:r>
              <a:rPr lang="en-GB" sz="1100" b="1">
                <a:latin typeface="Arial" panose="020B0604020202020204" pitchFamily="34" charset="0"/>
                <a:cs typeface="Arial" panose="020B0604020202020204" pitchFamily="34" charset="0"/>
              </a:rPr>
              <a:t>preliminary fiches</a:t>
            </a:r>
            <a:r>
              <a:rPr lang="en-GB" sz="1100">
                <a:latin typeface="Arial" panose="020B0604020202020204" pitchFamily="34" charset="0"/>
                <a:cs typeface="Arial" panose="020B0604020202020204" pitchFamily="34" charset="0"/>
              </a:rPr>
              <a:t>. For each of them, basic information (year, driving institution, scope) was provided, as well as a brief description on the content of the initiative. These fiches were to be later presented in a </a:t>
            </a:r>
            <a:r>
              <a:rPr lang="en-GB" sz="1100" b="1">
                <a:latin typeface="Arial" panose="020B0604020202020204" pitchFamily="34" charset="0"/>
                <a:cs typeface="Arial" panose="020B0604020202020204" pitchFamily="34" charset="0"/>
              </a:rPr>
              <a:t>selection workshop,</a:t>
            </a:r>
            <a:r>
              <a:rPr lang="en-GB" sz="1100">
                <a:latin typeface="Arial" panose="020B0604020202020204" pitchFamily="34" charset="0"/>
                <a:cs typeface="Arial" panose="020B0604020202020204" pitchFamily="34" charset="0"/>
              </a:rPr>
              <a:t> in which the initiatives to further develop for the final report would be defined. </a:t>
            </a:r>
          </a:p>
          <a:p>
            <a:pPr marL="0" indent="0" algn="just">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In total, a document with preliminary fiches for 27 initiatives was elaborated, including 17 DC frameworks, 9 certification processes , 4 PDPs in the health sector, 2 PDPs in non-health sectors, and  2 M&amp;E mechanisms. Some initiatives included more than one area of focus. </a:t>
            </a:r>
          </a:p>
          <a:p>
            <a:pPr marL="0" indent="0" algn="just">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This document also included a </a:t>
            </a:r>
            <a:r>
              <a:rPr lang="en-GB" sz="1100" b="1">
                <a:latin typeface="Arial" panose="020B0604020202020204" pitchFamily="34" charset="0"/>
                <a:cs typeface="Arial" panose="020B0604020202020204" pitchFamily="34" charset="0"/>
              </a:rPr>
              <a:t>preliminary selection criteria</a:t>
            </a:r>
            <a:r>
              <a:rPr lang="en-GB" sz="1100">
                <a:latin typeface="Arial" panose="020B0604020202020204" pitchFamily="34" charset="0"/>
                <a:cs typeface="Arial" panose="020B0604020202020204" pitchFamily="34" charset="0"/>
              </a:rPr>
              <a:t> for the initiatives, to be validated by the beneficiaries in the selection workshop.</a:t>
            </a:r>
          </a:p>
        </p:txBody>
      </p:sp>
      <p:grpSp>
        <p:nvGrpSpPr>
          <p:cNvPr id="35" name="Grupo 34">
            <a:extLst>
              <a:ext uri="{FF2B5EF4-FFF2-40B4-BE49-F238E27FC236}">
                <a16:creationId xmlns:a16="http://schemas.microsoft.com/office/drawing/2014/main" id="{836FDDE2-E476-F872-83DB-3DBAB1204E97}"/>
              </a:ext>
            </a:extLst>
          </p:cNvPr>
          <p:cNvGrpSpPr/>
          <p:nvPr/>
        </p:nvGrpSpPr>
        <p:grpSpPr>
          <a:xfrm>
            <a:off x="360608" y="4563885"/>
            <a:ext cx="6535121" cy="523220"/>
            <a:chOff x="422616" y="1709646"/>
            <a:chExt cx="6535121" cy="523220"/>
          </a:xfrm>
        </p:grpSpPr>
        <p:grpSp>
          <p:nvGrpSpPr>
            <p:cNvPr id="36" name="Grupo 35">
              <a:extLst>
                <a:ext uri="{FF2B5EF4-FFF2-40B4-BE49-F238E27FC236}">
                  <a16:creationId xmlns:a16="http://schemas.microsoft.com/office/drawing/2014/main" id="{14058017-8FC3-C93B-6688-AC4A46BC383D}"/>
                </a:ext>
              </a:extLst>
            </p:cNvPr>
            <p:cNvGrpSpPr/>
            <p:nvPr/>
          </p:nvGrpSpPr>
          <p:grpSpPr>
            <a:xfrm>
              <a:off x="422616" y="1709646"/>
              <a:ext cx="342900" cy="523220"/>
              <a:chOff x="422616" y="1709646"/>
              <a:chExt cx="342900" cy="523220"/>
            </a:xfrm>
          </p:grpSpPr>
          <p:sp>
            <p:nvSpPr>
              <p:cNvPr id="38" name="CuadroTexto 37">
                <a:extLst>
                  <a:ext uri="{FF2B5EF4-FFF2-40B4-BE49-F238E27FC236}">
                    <a16:creationId xmlns:a16="http://schemas.microsoft.com/office/drawing/2014/main" id="{81EC4D4D-2A22-BBA4-C5E8-89835B97FA30}"/>
                  </a:ext>
                </a:extLst>
              </p:cNvPr>
              <p:cNvSpPr txBox="1"/>
              <p:nvPr/>
            </p:nvSpPr>
            <p:spPr>
              <a:xfrm>
                <a:off x="422616" y="1709646"/>
                <a:ext cx="342900" cy="523220"/>
              </a:xfrm>
              <a:prstGeom prst="rect">
                <a:avLst/>
              </a:prstGeom>
              <a:noFill/>
            </p:spPr>
            <p:txBody>
              <a:bodyPr wrap="square" rtlCol="0">
                <a:spAutoFit/>
              </a:bodyPr>
              <a:lstStyle/>
              <a:p>
                <a:pPr algn="ctr"/>
                <a:r>
                  <a:rPr lang="en-GB" sz="2800" b="1">
                    <a:solidFill>
                      <a:schemeClr val="accent1">
                        <a:lumMod val="60000"/>
                        <a:lumOff val="40000"/>
                      </a:schemeClr>
                    </a:solidFill>
                    <a:latin typeface="Arial" panose="020B0604020202020204" pitchFamily="34" charset="0"/>
                    <a:cs typeface="Arial" panose="020B0604020202020204" pitchFamily="34" charset="0"/>
                  </a:rPr>
                  <a:t>2</a:t>
                </a:r>
              </a:p>
            </p:txBody>
          </p:sp>
          <p:grpSp>
            <p:nvGrpSpPr>
              <p:cNvPr id="39" name="Grupo 38">
                <a:extLst>
                  <a:ext uri="{FF2B5EF4-FFF2-40B4-BE49-F238E27FC236}">
                    <a16:creationId xmlns:a16="http://schemas.microsoft.com/office/drawing/2014/main" id="{5C614B4D-205E-ABA4-C848-6E8BBD258567}"/>
                  </a:ext>
                </a:extLst>
              </p:cNvPr>
              <p:cNvGrpSpPr/>
              <p:nvPr/>
            </p:nvGrpSpPr>
            <p:grpSpPr>
              <a:xfrm>
                <a:off x="434339" y="1775764"/>
                <a:ext cx="324034" cy="396000"/>
                <a:chOff x="434339" y="1775764"/>
                <a:chExt cx="324034" cy="396000"/>
              </a:xfrm>
            </p:grpSpPr>
            <p:cxnSp>
              <p:nvCxnSpPr>
                <p:cNvPr id="40" name="Conector recto 39">
                  <a:extLst>
                    <a:ext uri="{FF2B5EF4-FFF2-40B4-BE49-F238E27FC236}">
                      <a16:creationId xmlns:a16="http://schemas.microsoft.com/office/drawing/2014/main" id="{8704B72D-2B34-19E2-A1A6-775B8AC5FFE0}"/>
                    </a:ext>
                  </a:extLst>
                </p:cNvPr>
                <p:cNvCxnSpPr/>
                <p:nvPr/>
              </p:nvCxnSpPr>
              <p:spPr>
                <a:xfrm>
                  <a:off x="758373" y="1775764"/>
                  <a:ext cx="0" cy="396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3D56A8DD-A019-504F-4FFE-6CB8F5142E66}"/>
                    </a:ext>
                  </a:extLst>
                </p:cNvPr>
                <p:cNvCxnSpPr>
                  <a:cxnSpLocks/>
                </p:cNvCxnSpPr>
                <p:nvPr/>
              </p:nvCxnSpPr>
              <p:spPr>
                <a:xfrm>
                  <a:off x="434339" y="2171206"/>
                  <a:ext cx="324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
          <p:nvSpPr>
            <p:cNvPr id="37" name="Marcador de contenido 2">
              <a:extLst>
                <a:ext uri="{FF2B5EF4-FFF2-40B4-BE49-F238E27FC236}">
                  <a16:creationId xmlns:a16="http://schemas.microsoft.com/office/drawing/2014/main" id="{4BAB24C7-B9C8-96FA-AE58-DA5FF395956F}"/>
                </a:ext>
              </a:extLst>
            </p:cNvPr>
            <p:cNvSpPr txBox="1">
              <a:spLocks/>
            </p:cNvSpPr>
            <p:nvPr/>
          </p:nvSpPr>
          <p:spPr>
            <a:xfrm>
              <a:off x="807794" y="1737256"/>
              <a:ext cx="6149943" cy="468000"/>
            </a:xfrm>
            <a:prstGeom prst="rect">
              <a:avLst/>
            </a:prstGeom>
          </p:spPr>
          <p:txBody>
            <a:bodyPr vert="horz" lIns="91440" tIns="45720" rIns="91440" bIns="45720" rtlCol="0" anchor="ctr">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14000"/>
                </a:lnSpc>
                <a:spcBef>
                  <a:spcPts val="600"/>
                </a:spcBef>
                <a:buFont typeface="Arial" panose="020B0604020202020204" pitchFamily="34" charset="0"/>
                <a:buNone/>
              </a:pPr>
              <a:r>
                <a:rPr lang="en-GB" sz="1600" b="1">
                  <a:solidFill>
                    <a:schemeClr val="accent1">
                      <a:lumMod val="60000"/>
                      <a:lumOff val="40000"/>
                    </a:schemeClr>
                  </a:solidFill>
                  <a:latin typeface="Arial" panose="020B0604020202020204" pitchFamily="34" charset="0"/>
                  <a:cs typeface="Arial" panose="020B0604020202020204" pitchFamily="34" charset="0"/>
                </a:rPr>
                <a:t>Elaboration of preliminary fiches</a:t>
              </a:r>
              <a:r>
                <a:rPr lang="en-GB" sz="700">
                  <a:latin typeface="Arial" panose="020B0604020202020204" pitchFamily="34" charset="0"/>
                  <a:cs typeface="Arial" panose="020B0604020202020204" pitchFamily="34" charset="0"/>
                </a:rPr>
                <a:t>	</a:t>
              </a:r>
            </a:p>
          </p:txBody>
        </p:sp>
      </p:grpSp>
      <p:sp>
        <p:nvSpPr>
          <p:cNvPr id="42" name="Marcador de contenido 2">
            <a:extLst>
              <a:ext uri="{FF2B5EF4-FFF2-40B4-BE49-F238E27FC236}">
                <a16:creationId xmlns:a16="http://schemas.microsoft.com/office/drawing/2014/main" id="{75845C90-0241-0A00-1B19-B7539CE92B95}"/>
              </a:ext>
            </a:extLst>
          </p:cNvPr>
          <p:cNvSpPr txBox="1">
            <a:spLocks/>
          </p:cNvSpPr>
          <p:nvPr/>
        </p:nvSpPr>
        <p:spPr>
          <a:xfrm>
            <a:off x="366783" y="7402059"/>
            <a:ext cx="6634236" cy="2682208"/>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The 27 initiatives were presented to both OWGs in this selection workshop. Firstly, the criteria to be used to select initiatives was agreed upon. Having done this, </a:t>
            </a:r>
            <a:r>
              <a:rPr lang="en-GB" sz="1100" b="1">
                <a:latin typeface="Arial" panose="020B0604020202020204" pitchFamily="34" charset="0"/>
                <a:cs typeface="Arial" panose="020B0604020202020204" pitchFamily="34" charset="0"/>
              </a:rPr>
              <a:t>initiatives were then presented individually</a:t>
            </a:r>
            <a:r>
              <a:rPr lang="en-GB" sz="1100">
                <a:latin typeface="Arial" panose="020B0604020202020204" pitchFamily="34" charset="0"/>
                <a:cs typeface="Arial" panose="020B0604020202020204" pitchFamily="34" charset="0"/>
              </a:rPr>
              <a:t>, with a brief debate ensuing regarding their fit with the selection criteria. Following the debate, each beneficiary cast a telematic vote, </a:t>
            </a:r>
            <a:r>
              <a:rPr lang="en-GB" sz="1100" b="1">
                <a:latin typeface="Arial" panose="020B0604020202020204" pitchFamily="34" charset="0"/>
                <a:cs typeface="Arial" panose="020B0604020202020204" pitchFamily="34" charset="0"/>
              </a:rPr>
              <a:t>evaluating each initiative </a:t>
            </a:r>
            <a:r>
              <a:rPr lang="en-GB" sz="1100">
                <a:latin typeface="Arial" panose="020B0604020202020204" pitchFamily="34" charset="0"/>
                <a:cs typeface="Arial" panose="020B0604020202020204" pitchFamily="34" charset="0"/>
              </a:rPr>
              <a:t>on a scale of 1 to 5. </a:t>
            </a:r>
          </a:p>
          <a:p>
            <a:pPr marL="0" indent="0" algn="just">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After all initiatives had been voted on, average scores for all of them were shown. With this information, a second debate was then carried out, with the intention of defining the initiatives that would be focused on for the final report. From it, a </a:t>
            </a:r>
            <a:r>
              <a:rPr lang="en-GB" sz="1100" b="1">
                <a:latin typeface="Arial" panose="020B0604020202020204" pitchFamily="34" charset="0"/>
                <a:cs typeface="Arial" panose="020B0604020202020204" pitchFamily="34" charset="0"/>
              </a:rPr>
              <a:t>selection of 8 initiatives </a:t>
            </a:r>
            <a:r>
              <a:rPr lang="en-GB" sz="1100">
                <a:latin typeface="Arial" panose="020B0604020202020204" pitchFamily="34" charset="0"/>
                <a:cs typeface="Arial" panose="020B0604020202020204" pitchFamily="34" charset="0"/>
              </a:rPr>
              <a:t>was finally agreed upon. </a:t>
            </a:r>
          </a:p>
        </p:txBody>
      </p:sp>
      <p:grpSp>
        <p:nvGrpSpPr>
          <p:cNvPr id="43" name="Grupo 42">
            <a:extLst>
              <a:ext uri="{FF2B5EF4-FFF2-40B4-BE49-F238E27FC236}">
                <a16:creationId xmlns:a16="http://schemas.microsoft.com/office/drawing/2014/main" id="{BC985E97-678A-24FE-ED52-993036EB2C84}"/>
              </a:ext>
            </a:extLst>
          </p:cNvPr>
          <p:cNvGrpSpPr/>
          <p:nvPr/>
        </p:nvGrpSpPr>
        <p:grpSpPr>
          <a:xfrm>
            <a:off x="360608" y="6914103"/>
            <a:ext cx="6535121" cy="523220"/>
            <a:chOff x="422616" y="1698606"/>
            <a:chExt cx="6535121" cy="523220"/>
          </a:xfrm>
        </p:grpSpPr>
        <p:grpSp>
          <p:nvGrpSpPr>
            <p:cNvPr id="44" name="Grupo 43">
              <a:extLst>
                <a:ext uri="{FF2B5EF4-FFF2-40B4-BE49-F238E27FC236}">
                  <a16:creationId xmlns:a16="http://schemas.microsoft.com/office/drawing/2014/main" id="{39801D6B-5B27-FB87-ECBA-9062477D7852}"/>
                </a:ext>
              </a:extLst>
            </p:cNvPr>
            <p:cNvGrpSpPr/>
            <p:nvPr/>
          </p:nvGrpSpPr>
          <p:grpSpPr>
            <a:xfrm>
              <a:off x="422616" y="1698606"/>
              <a:ext cx="342900" cy="523220"/>
              <a:chOff x="422616" y="1698606"/>
              <a:chExt cx="342900" cy="523220"/>
            </a:xfrm>
          </p:grpSpPr>
          <p:sp>
            <p:nvSpPr>
              <p:cNvPr id="46" name="CuadroTexto 45">
                <a:extLst>
                  <a:ext uri="{FF2B5EF4-FFF2-40B4-BE49-F238E27FC236}">
                    <a16:creationId xmlns:a16="http://schemas.microsoft.com/office/drawing/2014/main" id="{3D83E924-8350-68E0-0A68-F8A1536563D1}"/>
                  </a:ext>
                </a:extLst>
              </p:cNvPr>
              <p:cNvSpPr txBox="1"/>
              <p:nvPr/>
            </p:nvSpPr>
            <p:spPr>
              <a:xfrm>
                <a:off x="422616" y="1698606"/>
                <a:ext cx="342900" cy="523220"/>
              </a:xfrm>
              <a:prstGeom prst="rect">
                <a:avLst/>
              </a:prstGeom>
              <a:noFill/>
            </p:spPr>
            <p:txBody>
              <a:bodyPr wrap="square" rtlCol="0">
                <a:spAutoFit/>
              </a:bodyPr>
              <a:lstStyle/>
              <a:p>
                <a:pPr algn="ctr"/>
                <a:r>
                  <a:rPr lang="en-GB" sz="2800" b="1">
                    <a:solidFill>
                      <a:schemeClr val="accent1">
                        <a:lumMod val="75000"/>
                      </a:schemeClr>
                    </a:solidFill>
                    <a:latin typeface="Arial" panose="020B0604020202020204" pitchFamily="34" charset="0"/>
                    <a:cs typeface="Arial" panose="020B0604020202020204" pitchFamily="34" charset="0"/>
                  </a:rPr>
                  <a:t>3</a:t>
                </a:r>
              </a:p>
            </p:txBody>
          </p:sp>
          <p:grpSp>
            <p:nvGrpSpPr>
              <p:cNvPr id="47" name="Grupo 46">
                <a:extLst>
                  <a:ext uri="{FF2B5EF4-FFF2-40B4-BE49-F238E27FC236}">
                    <a16:creationId xmlns:a16="http://schemas.microsoft.com/office/drawing/2014/main" id="{C97CB724-E708-BDDA-478A-2DE4778B3A7E}"/>
                  </a:ext>
                </a:extLst>
              </p:cNvPr>
              <p:cNvGrpSpPr/>
              <p:nvPr/>
            </p:nvGrpSpPr>
            <p:grpSpPr>
              <a:xfrm>
                <a:off x="434339" y="1775764"/>
                <a:ext cx="324034" cy="396000"/>
                <a:chOff x="434339" y="1775764"/>
                <a:chExt cx="324034" cy="396000"/>
              </a:xfrm>
            </p:grpSpPr>
            <p:cxnSp>
              <p:nvCxnSpPr>
                <p:cNvPr id="48" name="Conector recto 47">
                  <a:extLst>
                    <a:ext uri="{FF2B5EF4-FFF2-40B4-BE49-F238E27FC236}">
                      <a16:creationId xmlns:a16="http://schemas.microsoft.com/office/drawing/2014/main" id="{AB460DB3-D71F-7CE1-3275-E1B4A70B7D83}"/>
                    </a:ext>
                  </a:extLst>
                </p:cNvPr>
                <p:cNvCxnSpPr/>
                <p:nvPr/>
              </p:nvCxnSpPr>
              <p:spPr>
                <a:xfrm>
                  <a:off x="758373" y="1775764"/>
                  <a:ext cx="0" cy="396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9DBCD081-61EF-E265-2A20-7C570DEAFD3D}"/>
                    </a:ext>
                  </a:extLst>
                </p:cNvPr>
                <p:cNvCxnSpPr>
                  <a:cxnSpLocks/>
                </p:cNvCxnSpPr>
                <p:nvPr/>
              </p:nvCxnSpPr>
              <p:spPr>
                <a:xfrm>
                  <a:off x="434339" y="2171206"/>
                  <a:ext cx="32400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45" name="Marcador de contenido 2">
              <a:extLst>
                <a:ext uri="{FF2B5EF4-FFF2-40B4-BE49-F238E27FC236}">
                  <a16:creationId xmlns:a16="http://schemas.microsoft.com/office/drawing/2014/main" id="{EDDF7D5E-33CF-2D4B-06FB-F8E81F1199BD}"/>
                </a:ext>
              </a:extLst>
            </p:cNvPr>
            <p:cNvSpPr txBox="1">
              <a:spLocks/>
            </p:cNvSpPr>
            <p:nvPr/>
          </p:nvSpPr>
          <p:spPr>
            <a:xfrm>
              <a:off x="807794" y="1726216"/>
              <a:ext cx="6149943" cy="468000"/>
            </a:xfrm>
            <a:prstGeom prst="rect">
              <a:avLst/>
            </a:prstGeom>
          </p:spPr>
          <p:txBody>
            <a:bodyPr vert="horz" lIns="91440" tIns="45720" rIns="91440" bIns="45720" rtlCol="0" anchor="ctr">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14000"/>
                </a:lnSpc>
                <a:spcBef>
                  <a:spcPts val="600"/>
                </a:spcBef>
                <a:buFont typeface="Arial" panose="020B0604020202020204" pitchFamily="34" charset="0"/>
                <a:buNone/>
              </a:pPr>
              <a:r>
                <a:rPr lang="en-GB" sz="1600" b="1">
                  <a:solidFill>
                    <a:schemeClr val="accent1">
                      <a:lumMod val="75000"/>
                    </a:schemeClr>
                  </a:solidFill>
                  <a:latin typeface="Arial" panose="020B0604020202020204" pitchFamily="34" charset="0"/>
                  <a:cs typeface="Arial" panose="020B0604020202020204" pitchFamily="34" charset="0"/>
                </a:rPr>
                <a:t>Selection workshop</a:t>
              </a:r>
              <a:r>
                <a:rPr lang="en-GB" sz="700">
                  <a:latin typeface="Arial" panose="020B0604020202020204" pitchFamily="34" charset="0"/>
                  <a:cs typeface="Arial" panose="020B0604020202020204" pitchFamily="34" charset="0"/>
                </a:rPr>
                <a:t>	</a:t>
              </a:r>
            </a:p>
          </p:txBody>
        </p:sp>
      </p:grpSp>
      <p:sp>
        <p:nvSpPr>
          <p:cNvPr id="59" name="Marcador de contenido 2">
            <a:extLst>
              <a:ext uri="{FF2B5EF4-FFF2-40B4-BE49-F238E27FC236}">
                <a16:creationId xmlns:a16="http://schemas.microsoft.com/office/drawing/2014/main" id="{5C17253E-02BA-F396-9818-AA34AF2D53D7}"/>
              </a:ext>
            </a:extLst>
          </p:cNvPr>
          <p:cNvSpPr txBox="1">
            <a:spLocks/>
          </p:cNvSpPr>
          <p:nvPr/>
        </p:nvSpPr>
        <p:spPr>
          <a:xfrm>
            <a:off x="400813" y="9383973"/>
            <a:ext cx="6591719" cy="2682208"/>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Having selected the 8 initiatives, further information on the context of their production, driving institution, and complimentary tools was compiled and reproduced in the </a:t>
            </a:r>
            <a:r>
              <a:rPr lang="en-GB" sz="1100" b="1">
                <a:latin typeface="Arial" panose="020B0604020202020204" pitchFamily="34" charset="0"/>
                <a:cs typeface="Arial" panose="020B0604020202020204" pitchFamily="34" charset="0"/>
              </a:rPr>
              <a:t>resulting final report</a:t>
            </a:r>
            <a:r>
              <a:rPr lang="en-GB" sz="1100">
                <a:latin typeface="Arial" panose="020B0604020202020204" pitchFamily="34" charset="0"/>
                <a:cs typeface="Arial" panose="020B0604020202020204" pitchFamily="34" charset="0"/>
              </a:rPr>
              <a:t>. </a:t>
            </a:r>
          </a:p>
        </p:txBody>
      </p:sp>
      <p:grpSp>
        <p:nvGrpSpPr>
          <p:cNvPr id="60" name="Grupo 59">
            <a:extLst>
              <a:ext uri="{FF2B5EF4-FFF2-40B4-BE49-F238E27FC236}">
                <a16:creationId xmlns:a16="http://schemas.microsoft.com/office/drawing/2014/main" id="{1073190C-738A-774B-8D9A-0D828590B3AF}"/>
              </a:ext>
            </a:extLst>
          </p:cNvPr>
          <p:cNvGrpSpPr/>
          <p:nvPr/>
        </p:nvGrpSpPr>
        <p:grpSpPr>
          <a:xfrm>
            <a:off x="360608" y="8896017"/>
            <a:ext cx="6535121" cy="523220"/>
            <a:chOff x="422616" y="1698606"/>
            <a:chExt cx="6535121" cy="523220"/>
          </a:xfrm>
        </p:grpSpPr>
        <p:grpSp>
          <p:nvGrpSpPr>
            <p:cNvPr id="61" name="Grupo 60">
              <a:extLst>
                <a:ext uri="{FF2B5EF4-FFF2-40B4-BE49-F238E27FC236}">
                  <a16:creationId xmlns:a16="http://schemas.microsoft.com/office/drawing/2014/main" id="{EEB2A030-5D75-7ABD-B02A-5049EAFED8E7}"/>
                </a:ext>
              </a:extLst>
            </p:cNvPr>
            <p:cNvGrpSpPr/>
            <p:nvPr/>
          </p:nvGrpSpPr>
          <p:grpSpPr>
            <a:xfrm>
              <a:off x="422616" y="1698606"/>
              <a:ext cx="342900" cy="523220"/>
              <a:chOff x="422616" y="1698606"/>
              <a:chExt cx="342900" cy="523220"/>
            </a:xfrm>
          </p:grpSpPr>
          <p:sp>
            <p:nvSpPr>
              <p:cNvPr id="63" name="CuadroTexto 62">
                <a:extLst>
                  <a:ext uri="{FF2B5EF4-FFF2-40B4-BE49-F238E27FC236}">
                    <a16:creationId xmlns:a16="http://schemas.microsoft.com/office/drawing/2014/main" id="{1E033BCD-F3B6-EB84-EAC5-E977E35D1FA5}"/>
                  </a:ext>
                </a:extLst>
              </p:cNvPr>
              <p:cNvSpPr txBox="1"/>
              <p:nvPr/>
            </p:nvSpPr>
            <p:spPr>
              <a:xfrm>
                <a:off x="422616" y="1698606"/>
                <a:ext cx="342900" cy="523220"/>
              </a:xfrm>
              <a:prstGeom prst="rect">
                <a:avLst/>
              </a:prstGeom>
              <a:noFill/>
            </p:spPr>
            <p:txBody>
              <a:bodyPr wrap="square" rtlCol="0">
                <a:spAutoFit/>
              </a:bodyPr>
              <a:lstStyle/>
              <a:p>
                <a:pPr algn="ctr"/>
                <a:r>
                  <a:rPr lang="en-GB" sz="2800" b="1">
                    <a:solidFill>
                      <a:schemeClr val="accent1">
                        <a:lumMod val="50000"/>
                      </a:schemeClr>
                    </a:solidFill>
                    <a:latin typeface="Arial" panose="020B0604020202020204" pitchFamily="34" charset="0"/>
                    <a:cs typeface="Arial" panose="020B0604020202020204" pitchFamily="34" charset="0"/>
                  </a:rPr>
                  <a:t>4</a:t>
                </a:r>
              </a:p>
            </p:txBody>
          </p:sp>
          <p:grpSp>
            <p:nvGrpSpPr>
              <p:cNvPr id="64" name="Grupo 63">
                <a:extLst>
                  <a:ext uri="{FF2B5EF4-FFF2-40B4-BE49-F238E27FC236}">
                    <a16:creationId xmlns:a16="http://schemas.microsoft.com/office/drawing/2014/main" id="{8DB2EDEE-04E8-E5BD-6B50-3A8E0874A383}"/>
                  </a:ext>
                </a:extLst>
              </p:cNvPr>
              <p:cNvGrpSpPr/>
              <p:nvPr/>
            </p:nvGrpSpPr>
            <p:grpSpPr>
              <a:xfrm>
                <a:off x="434339" y="1775764"/>
                <a:ext cx="324034" cy="396000"/>
                <a:chOff x="434339" y="1775764"/>
                <a:chExt cx="324034" cy="396000"/>
              </a:xfrm>
            </p:grpSpPr>
            <p:cxnSp>
              <p:nvCxnSpPr>
                <p:cNvPr id="65" name="Conector recto 64">
                  <a:extLst>
                    <a:ext uri="{FF2B5EF4-FFF2-40B4-BE49-F238E27FC236}">
                      <a16:creationId xmlns:a16="http://schemas.microsoft.com/office/drawing/2014/main" id="{6627A2AF-4E98-B557-FC53-4E5CFDDDE1F8}"/>
                    </a:ext>
                  </a:extLst>
                </p:cNvPr>
                <p:cNvCxnSpPr/>
                <p:nvPr/>
              </p:nvCxnSpPr>
              <p:spPr>
                <a:xfrm>
                  <a:off x="758373" y="1775764"/>
                  <a:ext cx="0" cy="39600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9D83A7DE-83E7-8C67-0ACF-A4D60D3B58F2}"/>
                    </a:ext>
                  </a:extLst>
                </p:cNvPr>
                <p:cNvCxnSpPr>
                  <a:cxnSpLocks/>
                </p:cNvCxnSpPr>
                <p:nvPr/>
              </p:nvCxnSpPr>
              <p:spPr>
                <a:xfrm>
                  <a:off x="434339" y="2171206"/>
                  <a:ext cx="324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62" name="Marcador de contenido 2">
              <a:extLst>
                <a:ext uri="{FF2B5EF4-FFF2-40B4-BE49-F238E27FC236}">
                  <a16:creationId xmlns:a16="http://schemas.microsoft.com/office/drawing/2014/main" id="{EFD205C3-C406-EA71-FA4C-FE37D769C361}"/>
                </a:ext>
              </a:extLst>
            </p:cNvPr>
            <p:cNvSpPr txBox="1">
              <a:spLocks/>
            </p:cNvSpPr>
            <p:nvPr/>
          </p:nvSpPr>
          <p:spPr>
            <a:xfrm>
              <a:off x="807794" y="1726216"/>
              <a:ext cx="6149943" cy="468000"/>
            </a:xfrm>
            <a:prstGeom prst="rect">
              <a:avLst/>
            </a:prstGeom>
          </p:spPr>
          <p:txBody>
            <a:bodyPr vert="horz" lIns="91440" tIns="45720" rIns="91440" bIns="45720" rtlCol="0" anchor="ctr">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114000"/>
                </a:lnSpc>
                <a:spcBef>
                  <a:spcPts val="600"/>
                </a:spcBef>
                <a:buFont typeface="Arial" panose="020B0604020202020204" pitchFamily="34" charset="0"/>
                <a:buNone/>
              </a:pPr>
              <a:r>
                <a:rPr lang="en-GB" sz="1600" b="1">
                  <a:solidFill>
                    <a:schemeClr val="accent1">
                      <a:lumMod val="50000"/>
                    </a:schemeClr>
                  </a:solidFill>
                  <a:latin typeface="Arial" panose="020B0604020202020204" pitchFamily="34" charset="0"/>
                  <a:cs typeface="Arial" panose="020B0604020202020204" pitchFamily="34" charset="0"/>
                </a:rPr>
                <a:t>Elaboration of the final report</a:t>
              </a:r>
              <a:r>
                <a:rPr lang="en-GB" sz="700">
                  <a:latin typeface="Arial" panose="020B0604020202020204" pitchFamily="34" charset="0"/>
                  <a:cs typeface="Arial" panose="020B0604020202020204" pitchFamily="34" charset="0"/>
                </a:rPr>
                <a:t>	</a:t>
              </a:r>
            </a:p>
          </p:txBody>
        </p:sp>
      </p:grpSp>
      <p:sp>
        <p:nvSpPr>
          <p:cNvPr id="16" name="Slide Number Placeholder 4">
            <a:extLst>
              <a:ext uri="{FF2B5EF4-FFF2-40B4-BE49-F238E27FC236}">
                <a16:creationId xmlns:a16="http://schemas.microsoft.com/office/drawing/2014/main" id="{26970F23-BDC7-E306-681D-6E233ED236D1}"/>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5</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545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to 40" hidden="1">
            <a:extLst>
              <a:ext uri="{FF2B5EF4-FFF2-40B4-BE49-F238E27FC236}">
                <a16:creationId xmlns:a16="http://schemas.microsoft.com/office/drawing/2014/main" id="{E17A8274-CB98-A5F7-5DE0-824F14CCDC05}"/>
              </a:ext>
            </a:extLst>
          </p:cNvPr>
          <p:cNvGraphicFramePr>
            <a:graphicFrameLocks noChangeAspect="1"/>
          </p:cNvGraphicFramePr>
          <p:nvPr>
            <p:custDataLst>
              <p:tags r:id="rId2"/>
            </p:custDataLst>
            <p:extLst>
              <p:ext uri="{D42A27DB-BD31-4B8C-83A1-F6EECF244321}">
                <p14:modId xmlns:p14="http://schemas.microsoft.com/office/powerpoint/2010/main" val="13550150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Diapositiva de think-cell" r:id="rId5" imgW="395" imgH="396" progId="TCLayout.ActiveDocument.1">
                  <p:embed/>
                </p:oleObj>
              </mc:Choice>
              <mc:Fallback>
                <p:oleObj name="Diapositiva de think-cell" r:id="rId5" imgW="395" imgH="396" progId="TCLayout.ActiveDocument.1">
                  <p:embed/>
                  <p:pic>
                    <p:nvPicPr>
                      <p:cNvPr id="41" name="Objeto 40" hidden="1">
                        <a:extLst>
                          <a:ext uri="{FF2B5EF4-FFF2-40B4-BE49-F238E27FC236}">
                            <a16:creationId xmlns:a16="http://schemas.microsoft.com/office/drawing/2014/main" id="{E17A8274-CB98-A5F7-5DE0-824F14CCDC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6" name="CuadroTexto 35">
            <a:extLst>
              <a:ext uri="{FF2B5EF4-FFF2-40B4-BE49-F238E27FC236}">
                <a16:creationId xmlns:a16="http://schemas.microsoft.com/office/drawing/2014/main" id="{865B82F6-A87D-719D-EA19-0F6F1B78C0D0}"/>
              </a:ext>
            </a:extLst>
          </p:cNvPr>
          <p:cNvSpPr txBox="1"/>
          <p:nvPr/>
        </p:nvSpPr>
        <p:spPr>
          <a:xfrm>
            <a:off x="4229689" y="3392352"/>
            <a:ext cx="2743600" cy="507831"/>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Icons showing the areas of focus of the initiative – </a:t>
            </a:r>
          </a:p>
          <a:p>
            <a:pPr algn="ctr"/>
            <a:r>
              <a:rPr lang="en-GB" sz="900" b="1">
                <a:solidFill>
                  <a:srgbClr val="4466A0"/>
                </a:solidFill>
                <a:latin typeface="Arial" panose="020B0604020202020204" pitchFamily="34" charset="0"/>
                <a:cs typeface="Arial" panose="020B0604020202020204" pitchFamily="34" charset="0"/>
              </a:rPr>
              <a:t>Blue: </a:t>
            </a:r>
            <a:r>
              <a:rPr lang="en-GB" sz="900">
                <a:latin typeface="Arial" panose="020B0604020202020204" pitchFamily="34" charset="0"/>
                <a:cs typeface="Arial" panose="020B0604020202020204" pitchFamily="34" charset="0"/>
              </a:rPr>
              <a:t>considered in this initiative</a:t>
            </a:r>
          </a:p>
          <a:p>
            <a:pPr algn="ctr"/>
            <a:r>
              <a:rPr lang="en-GB" sz="900" b="1">
                <a:solidFill>
                  <a:schemeClr val="bg1">
                    <a:lumMod val="65000"/>
                  </a:schemeClr>
                </a:solidFill>
                <a:latin typeface="Arial" panose="020B0604020202020204" pitchFamily="34" charset="0"/>
                <a:cs typeface="Arial" panose="020B0604020202020204" pitchFamily="34" charset="0"/>
              </a:rPr>
              <a:t>Grey: </a:t>
            </a:r>
            <a:r>
              <a:rPr lang="en-GB" sz="900">
                <a:latin typeface="Arial" panose="020B0604020202020204" pitchFamily="34" charset="0"/>
                <a:cs typeface="Arial" panose="020B0604020202020204" pitchFamily="34" charset="0"/>
              </a:rPr>
              <a:t>not considered in this initiative</a:t>
            </a:r>
            <a:endParaRPr lang="en-GB" sz="900" b="1">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44B0D64D-AC02-681E-444D-6AAE39B70686}"/>
              </a:ext>
            </a:extLst>
          </p:cNvPr>
          <p:cNvSpPr>
            <a:spLocks noGrp="1"/>
          </p:cNvSpPr>
          <p:nvPr>
            <p:ph idx="1"/>
          </p:nvPr>
        </p:nvSpPr>
        <p:spPr>
          <a:xfrm>
            <a:off x="372957" y="1604967"/>
            <a:ext cx="6721526" cy="2187854"/>
          </a:xfrm>
        </p:spPr>
        <p:txBody>
          <a:bodyPr>
            <a:normAutofit/>
          </a:bodyPr>
          <a:lstStyle/>
          <a:p>
            <a:pPr marL="0" indent="0" algn="just">
              <a:lnSpc>
                <a:spcPct val="114000"/>
              </a:lnSpc>
              <a:spcBef>
                <a:spcPts val="600"/>
              </a:spcBef>
              <a:buNone/>
            </a:pPr>
            <a:r>
              <a:rPr lang="en-GB" sz="1100">
                <a:latin typeface="Arial" panose="020B0604020202020204" pitchFamily="34" charset="0"/>
                <a:cs typeface="Arial" panose="020B0604020202020204" pitchFamily="34" charset="0"/>
              </a:rPr>
              <a:t>To present the information collected on the selected initiatives, a </a:t>
            </a:r>
            <a:r>
              <a:rPr lang="en-GB" sz="1100" b="1">
                <a:latin typeface="Arial" panose="020B0604020202020204" pitchFamily="34" charset="0"/>
                <a:cs typeface="Arial" panose="020B0604020202020204" pitchFamily="34" charset="0"/>
              </a:rPr>
              <a:t>thematic fiche has been elaborated. </a:t>
            </a:r>
            <a:r>
              <a:rPr lang="en-GB" sz="1100">
                <a:latin typeface="Arial" panose="020B0604020202020204" pitchFamily="34" charset="0"/>
                <a:cs typeface="Arial" panose="020B0604020202020204" pitchFamily="34" charset="0"/>
              </a:rPr>
              <a:t>Fiches are organised through the following </a:t>
            </a:r>
            <a:r>
              <a:rPr lang="en-GB" sz="1100" b="1">
                <a:latin typeface="Arial" panose="020B0604020202020204" pitchFamily="34" charset="0"/>
                <a:cs typeface="Arial" panose="020B0604020202020204" pitchFamily="34" charset="0"/>
              </a:rPr>
              <a:t>index</a:t>
            </a:r>
            <a:r>
              <a:rPr lang="en-GB" sz="1100">
                <a:latin typeface="Arial" panose="020B0604020202020204" pitchFamily="34" charset="0"/>
                <a:cs typeface="Arial" panose="020B0604020202020204" pitchFamily="34" charset="0"/>
              </a:rPr>
              <a:t> (with variations considering the content of the initiative):</a:t>
            </a:r>
          </a:p>
          <a:p>
            <a:pPr marL="0" indent="0" algn="just">
              <a:lnSpc>
                <a:spcPct val="114000"/>
              </a:lnSpc>
              <a:spcBef>
                <a:spcPts val="600"/>
              </a:spcBef>
              <a:buNone/>
            </a:pPr>
            <a:endParaRPr lang="en-GB" sz="1100">
              <a:latin typeface="Arial" panose="020B0604020202020204" pitchFamily="34" charset="0"/>
              <a:cs typeface="Arial" panose="020B0604020202020204" pitchFamily="34" charset="0"/>
            </a:endParaRPr>
          </a:p>
          <a:p>
            <a:pPr marL="0" indent="0" algn="just">
              <a:lnSpc>
                <a:spcPct val="114000"/>
              </a:lnSpc>
              <a:spcBef>
                <a:spcPts val="600"/>
              </a:spcBef>
              <a:buNone/>
            </a:pPr>
            <a:endParaRPr lang="en-GB" sz="1100">
              <a:latin typeface="Arial" panose="020B0604020202020204" pitchFamily="34" charset="0"/>
              <a:cs typeface="Arial" panose="020B0604020202020204" pitchFamily="34" charset="0"/>
            </a:endParaRPr>
          </a:p>
          <a:p>
            <a:pPr marL="0" indent="0" algn="just">
              <a:lnSpc>
                <a:spcPct val="114000"/>
              </a:lnSpc>
              <a:spcBef>
                <a:spcPts val="600"/>
              </a:spcBef>
              <a:buNone/>
            </a:pPr>
            <a:endParaRPr lang="en-GB" sz="1100">
              <a:latin typeface="Arial" panose="020B0604020202020204" pitchFamily="34" charset="0"/>
              <a:cs typeface="Arial" panose="020B0604020202020204" pitchFamily="34" charset="0"/>
            </a:endParaRPr>
          </a:p>
          <a:p>
            <a:pPr marL="0" indent="0" algn="just">
              <a:lnSpc>
                <a:spcPct val="114000"/>
              </a:lnSpc>
              <a:spcBef>
                <a:spcPts val="600"/>
              </a:spcBef>
              <a:buNone/>
            </a:pPr>
            <a:endParaRPr lang="en-GB" sz="1100">
              <a:latin typeface="Arial" panose="020B0604020202020204" pitchFamily="34" charset="0"/>
              <a:cs typeface="Arial" panose="020B0604020202020204" pitchFamily="34" charset="0"/>
            </a:endParaRPr>
          </a:p>
          <a:p>
            <a:pPr marL="0" indent="0" algn="just">
              <a:lnSpc>
                <a:spcPct val="114000"/>
              </a:lnSpc>
              <a:spcBef>
                <a:spcPts val="600"/>
              </a:spcBef>
              <a:buNone/>
            </a:pPr>
            <a:r>
              <a:rPr lang="en-GB" sz="1100">
                <a:latin typeface="Arial" panose="020B0604020202020204" pitchFamily="34" charset="0"/>
                <a:cs typeface="Arial" panose="020B0604020202020204" pitchFamily="34" charset="0"/>
              </a:rPr>
              <a:t>In the following illustrative, the different elements and information provided in the fiches is explained:</a:t>
            </a:r>
          </a:p>
          <a:p>
            <a:pPr marL="0" indent="0" algn="just">
              <a:lnSpc>
                <a:spcPct val="114000"/>
              </a:lnSpc>
              <a:spcBef>
                <a:spcPts val="600"/>
              </a:spcBef>
              <a:buNone/>
            </a:pPr>
            <a:endParaRPr lang="en-GB" sz="1100">
              <a:latin typeface="Arial" panose="020B0604020202020204" pitchFamily="34" charset="0"/>
              <a:cs typeface="Arial" panose="020B0604020202020204" pitchFamily="34" charset="0"/>
            </a:endParaRPr>
          </a:p>
        </p:txBody>
      </p:sp>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vert="horz"/>
          <a:lstStyle/>
          <a:p>
            <a:r>
              <a:rPr lang="en-GB">
                <a:solidFill>
                  <a:srgbClr val="013299"/>
                </a:solidFill>
                <a:latin typeface="Arial" panose="020B0604020202020204" pitchFamily="34" charset="0"/>
                <a:cs typeface="Arial" panose="020B0604020202020204" pitchFamily="34" charset="0"/>
              </a:rPr>
              <a:t>2. Methodology</a:t>
            </a: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2CC462-51A8-2F42-0CB7-F56555F9DAB7}"/>
              </a:ext>
            </a:extLst>
          </p:cNvPr>
          <p:cNvSpPr txBox="1"/>
          <p:nvPr/>
        </p:nvSpPr>
        <p:spPr>
          <a:xfrm>
            <a:off x="372957" y="1277027"/>
            <a:ext cx="66342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6785C1"/>
                </a:solidFill>
                <a:effectLst/>
                <a:uLnTx/>
                <a:uFillTx/>
                <a:latin typeface="Arial" panose="020B0604020202020204" pitchFamily="34" charset="0"/>
                <a:ea typeface="+mn-ea"/>
                <a:cs typeface="Arial" panose="020B0604020202020204" pitchFamily="34" charset="0"/>
              </a:rPr>
              <a:t>2.2 Structure of the thematic fiches</a:t>
            </a:r>
          </a:p>
        </p:txBody>
      </p:sp>
      <p:grpSp>
        <p:nvGrpSpPr>
          <p:cNvPr id="21" name="Grupo 20">
            <a:extLst>
              <a:ext uri="{FF2B5EF4-FFF2-40B4-BE49-F238E27FC236}">
                <a16:creationId xmlns:a16="http://schemas.microsoft.com/office/drawing/2014/main" id="{AE4CBE82-7ABA-6DBC-0517-D045C907579C}"/>
              </a:ext>
            </a:extLst>
          </p:cNvPr>
          <p:cNvGrpSpPr/>
          <p:nvPr/>
        </p:nvGrpSpPr>
        <p:grpSpPr>
          <a:xfrm>
            <a:off x="417373" y="4775911"/>
            <a:ext cx="1080495" cy="369332"/>
            <a:chOff x="330876" y="4329334"/>
            <a:chExt cx="1080495" cy="369332"/>
          </a:xfrm>
        </p:grpSpPr>
        <p:cxnSp>
          <p:nvCxnSpPr>
            <p:cNvPr id="16" name="Conector recto de flecha 15">
              <a:extLst>
                <a:ext uri="{FF2B5EF4-FFF2-40B4-BE49-F238E27FC236}">
                  <a16:creationId xmlns:a16="http://schemas.microsoft.com/office/drawing/2014/main" id="{2261AB30-5BB5-0BF8-7121-0DA8B9B8ED0A}"/>
                </a:ext>
              </a:extLst>
            </p:cNvPr>
            <p:cNvCxnSpPr>
              <a:cxnSpLocks/>
              <a:stCxn id="18" idx="3"/>
            </p:cNvCxnSpPr>
            <p:nvPr/>
          </p:nvCxnSpPr>
          <p:spPr>
            <a:xfrm>
              <a:off x="1058317" y="4514000"/>
              <a:ext cx="3530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07420D77-DFFC-1EC5-0675-12E530347BE0}"/>
                </a:ext>
              </a:extLst>
            </p:cNvPr>
            <p:cNvSpPr txBox="1"/>
            <p:nvPr/>
          </p:nvSpPr>
          <p:spPr>
            <a:xfrm>
              <a:off x="330876" y="4329334"/>
              <a:ext cx="727441" cy="3693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Link to the source </a:t>
              </a:r>
            </a:p>
          </p:txBody>
        </p:sp>
      </p:grpSp>
      <p:grpSp>
        <p:nvGrpSpPr>
          <p:cNvPr id="22" name="Grupo 21">
            <a:extLst>
              <a:ext uri="{FF2B5EF4-FFF2-40B4-BE49-F238E27FC236}">
                <a16:creationId xmlns:a16="http://schemas.microsoft.com/office/drawing/2014/main" id="{3566EEE7-2707-A0B6-579C-7328CE550B65}"/>
              </a:ext>
            </a:extLst>
          </p:cNvPr>
          <p:cNvGrpSpPr/>
          <p:nvPr/>
        </p:nvGrpSpPr>
        <p:grpSpPr>
          <a:xfrm>
            <a:off x="415473" y="4355746"/>
            <a:ext cx="1082395" cy="369332"/>
            <a:chOff x="328976" y="4273426"/>
            <a:chExt cx="1082395" cy="369332"/>
          </a:xfrm>
        </p:grpSpPr>
        <p:cxnSp>
          <p:nvCxnSpPr>
            <p:cNvPr id="23" name="Conector recto de flecha 22">
              <a:extLst>
                <a:ext uri="{FF2B5EF4-FFF2-40B4-BE49-F238E27FC236}">
                  <a16:creationId xmlns:a16="http://schemas.microsoft.com/office/drawing/2014/main" id="{7640C82A-C886-F2F2-0439-B28FA64BDECC}"/>
                </a:ext>
              </a:extLst>
            </p:cNvPr>
            <p:cNvCxnSpPr>
              <a:cxnSpLocks/>
              <a:stCxn id="24" idx="3"/>
            </p:cNvCxnSpPr>
            <p:nvPr/>
          </p:nvCxnSpPr>
          <p:spPr>
            <a:xfrm>
              <a:off x="1056417" y="4458092"/>
              <a:ext cx="3549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5E06F902-FA0F-4962-81C6-3EF88DE6FB14}"/>
                </a:ext>
              </a:extLst>
            </p:cNvPr>
            <p:cNvSpPr txBox="1"/>
            <p:nvPr/>
          </p:nvSpPr>
          <p:spPr>
            <a:xfrm>
              <a:off x="328976" y="4273426"/>
              <a:ext cx="727441" cy="3693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Driving institution</a:t>
              </a:r>
            </a:p>
          </p:txBody>
        </p:sp>
      </p:grpSp>
      <p:cxnSp>
        <p:nvCxnSpPr>
          <p:cNvPr id="26" name="Conector recto de flecha 25">
            <a:extLst>
              <a:ext uri="{FF2B5EF4-FFF2-40B4-BE49-F238E27FC236}">
                <a16:creationId xmlns:a16="http://schemas.microsoft.com/office/drawing/2014/main" id="{F2AFEF66-EC68-464A-282D-71A220DA8D43}"/>
              </a:ext>
            </a:extLst>
          </p:cNvPr>
          <p:cNvCxnSpPr>
            <a:cxnSpLocks/>
            <a:stCxn id="27" idx="1"/>
          </p:cNvCxnSpPr>
          <p:nvPr/>
        </p:nvCxnSpPr>
        <p:spPr>
          <a:xfrm flipV="1">
            <a:off x="1175398" y="5188524"/>
            <a:ext cx="322470" cy="161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9D9B3D5C-EB4C-75A0-E424-5BFD89313BF4}"/>
              </a:ext>
            </a:extLst>
          </p:cNvPr>
          <p:cNvSpPr txBox="1"/>
          <p:nvPr/>
        </p:nvSpPr>
        <p:spPr>
          <a:xfrm flipH="1">
            <a:off x="398177" y="5165170"/>
            <a:ext cx="777221" cy="3693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Title of the section</a:t>
            </a:r>
          </a:p>
        </p:txBody>
      </p:sp>
      <p:grpSp>
        <p:nvGrpSpPr>
          <p:cNvPr id="63" name="Grupo 62">
            <a:extLst>
              <a:ext uri="{FF2B5EF4-FFF2-40B4-BE49-F238E27FC236}">
                <a16:creationId xmlns:a16="http://schemas.microsoft.com/office/drawing/2014/main" id="{A71BE6B5-CA7A-7B52-136C-2AC034DC99B8}"/>
              </a:ext>
            </a:extLst>
          </p:cNvPr>
          <p:cNvGrpSpPr/>
          <p:nvPr/>
        </p:nvGrpSpPr>
        <p:grpSpPr>
          <a:xfrm>
            <a:off x="415473" y="6660299"/>
            <a:ext cx="1082395" cy="369332"/>
            <a:chOff x="303078" y="4307646"/>
            <a:chExt cx="1082395" cy="369332"/>
          </a:xfrm>
        </p:grpSpPr>
        <p:cxnSp>
          <p:nvCxnSpPr>
            <p:cNvPr id="64" name="Conector recto de flecha 63">
              <a:extLst>
                <a:ext uri="{FF2B5EF4-FFF2-40B4-BE49-F238E27FC236}">
                  <a16:creationId xmlns:a16="http://schemas.microsoft.com/office/drawing/2014/main" id="{721260D5-E5D6-9A45-E2FB-A1A2BBE902C3}"/>
                </a:ext>
              </a:extLst>
            </p:cNvPr>
            <p:cNvCxnSpPr>
              <a:cxnSpLocks/>
              <a:stCxn id="65" idx="3"/>
            </p:cNvCxnSpPr>
            <p:nvPr/>
          </p:nvCxnSpPr>
          <p:spPr>
            <a:xfrm>
              <a:off x="1152718" y="4492312"/>
              <a:ext cx="2327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CuadroTexto 64">
              <a:extLst>
                <a:ext uri="{FF2B5EF4-FFF2-40B4-BE49-F238E27FC236}">
                  <a16:creationId xmlns:a16="http://schemas.microsoft.com/office/drawing/2014/main" id="{8AB6F2AC-91F2-CED9-9BCC-0F7B606E0002}"/>
                </a:ext>
              </a:extLst>
            </p:cNvPr>
            <p:cNvSpPr txBox="1"/>
            <p:nvPr/>
          </p:nvSpPr>
          <p:spPr>
            <a:xfrm>
              <a:off x="303078" y="4307646"/>
              <a:ext cx="849640" cy="3693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Content of the section</a:t>
              </a:r>
            </a:p>
          </p:txBody>
        </p:sp>
      </p:grpSp>
      <p:sp>
        <p:nvSpPr>
          <p:cNvPr id="68" name="Rectángulo 33">
            <a:extLst>
              <a:ext uri="{FF2B5EF4-FFF2-40B4-BE49-F238E27FC236}">
                <a16:creationId xmlns:a16="http://schemas.microsoft.com/office/drawing/2014/main" id="{C5755BE9-E964-2663-3408-E03921C04384}"/>
              </a:ext>
            </a:extLst>
          </p:cNvPr>
          <p:cNvSpPr/>
          <p:nvPr/>
        </p:nvSpPr>
        <p:spPr>
          <a:xfrm rot="5400000">
            <a:off x="3625315" y="-1062917"/>
            <a:ext cx="190800" cy="6516000"/>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sp>
        <p:nvSpPr>
          <p:cNvPr id="69" name="Rectángulo 40">
            <a:extLst>
              <a:ext uri="{FF2B5EF4-FFF2-40B4-BE49-F238E27FC236}">
                <a16:creationId xmlns:a16="http://schemas.microsoft.com/office/drawing/2014/main" id="{E0EC9FF7-2B83-9209-24C6-88DB18ED4C42}"/>
              </a:ext>
            </a:extLst>
          </p:cNvPr>
          <p:cNvSpPr/>
          <p:nvPr/>
        </p:nvSpPr>
        <p:spPr>
          <a:xfrm rot="5400000">
            <a:off x="3624762" y="-798175"/>
            <a:ext cx="191906" cy="6516000"/>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initiative &amp; driving institution</a:t>
            </a:r>
          </a:p>
        </p:txBody>
      </p:sp>
      <p:sp>
        <p:nvSpPr>
          <p:cNvPr id="70" name="Rectángulo 40">
            <a:extLst>
              <a:ext uri="{FF2B5EF4-FFF2-40B4-BE49-F238E27FC236}">
                <a16:creationId xmlns:a16="http://schemas.microsoft.com/office/drawing/2014/main" id="{473D485F-9416-C387-C83A-830209B50DCD}"/>
              </a:ext>
            </a:extLst>
          </p:cNvPr>
          <p:cNvSpPr/>
          <p:nvPr/>
        </p:nvSpPr>
        <p:spPr>
          <a:xfrm rot="5400000">
            <a:off x="3625315" y="-533434"/>
            <a:ext cx="190800" cy="6516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framework/training and certification initiative</a:t>
            </a:r>
          </a:p>
        </p:txBody>
      </p:sp>
      <p:sp>
        <p:nvSpPr>
          <p:cNvPr id="71" name="Rectángulo 40">
            <a:extLst>
              <a:ext uri="{FF2B5EF4-FFF2-40B4-BE49-F238E27FC236}">
                <a16:creationId xmlns:a16="http://schemas.microsoft.com/office/drawing/2014/main" id="{9DDB040B-088B-0700-658B-2D944BBE719F}"/>
              </a:ext>
            </a:extLst>
          </p:cNvPr>
          <p:cNvSpPr/>
          <p:nvPr/>
        </p:nvSpPr>
        <p:spPr>
          <a:xfrm rot="5400000">
            <a:off x="3625315" y="-283935"/>
            <a:ext cx="190800" cy="651600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lang="en-GB" sz="1070" b="1">
                <a:solidFill>
                  <a:srgbClr val="FFFFFF"/>
                </a:solidFill>
                <a:latin typeface="Arial"/>
              </a:rPr>
              <a:t>IV</a:t>
            </a:r>
            <a:r>
              <a:rPr kumimoji="0" lang="en-GB" sz="1070" b="1" i="0" u="none" strike="noStrike" kern="1200" cap="none" spc="0" normalizeH="0" baseline="0" noProof="0">
                <a:ln>
                  <a:noFill/>
                </a:ln>
                <a:solidFill>
                  <a:srgbClr val="FFFFFF"/>
                </a:solidFill>
                <a:effectLst/>
                <a:uLnTx/>
                <a:uFillTx/>
                <a:latin typeface="Arial"/>
                <a:ea typeface="+mn-ea"/>
                <a:cs typeface="+mn-cs"/>
              </a:rPr>
              <a:t>. Other tools of the initiative (PDPs/certifications/trainings…)</a:t>
            </a:r>
          </a:p>
        </p:txBody>
      </p:sp>
      <p:grpSp>
        <p:nvGrpSpPr>
          <p:cNvPr id="39" name="Grupo 38">
            <a:extLst>
              <a:ext uri="{FF2B5EF4-FFF2-40B4-BE49-F238E27FC236}">
                <a16:creationId xmlns:a16="http://schemas.microsoft.com/office/drawing/2014/main" id="{B6299BE0-6853-D5AF-1CFE-022F4A926F84}"/>
              </a:ext>
            </a:extLst>
          </p:cNvPr>
          <p:cNvGrpSpPr/>
          <p:nvPr/>
        </p:nvGrpSpPr>
        <p:grpSpPr>
          <a:xfrm>
            <a:off x="1497868" y="3926738"/>
            <a:ext cx="4563938" cy="5366219"/>
            <a:chOff x="1584365" y="4191519"/>
            <a:chExt cx="4563938" cy="5366219"/>
          </a:xfrm>
        </p:grpSpPr>
        <p:pic>
          <p:nvPicPr>
            <p:cNvPr id="9" name="Imagen 8">
              <a:extLst>
                <a:ext uri="{FF2B5EF4-FFF2-40B4-BE49-F238E27FC236}">
                  <a16:creationId xmlns:a16="http://schemas.microsoft.com/office/drawing/2014/main" id="{5D34D7D6-DFF6-BD2B-4ADF-893D14D7EF7D}"/>
                </a:ext>
              </a:extLst>
            </p:cNvPr>
            <p:cNvPicPr>
              <a:picLocks noChangeAspect="1"/>
            </p:cNvPicPr>
            <p:nvPr/>
          </p:nvPicPr>
          <p:blipFill rotWithShape="1">
            <a:blip r:embed="rId7"/>
            <a:srcRect l="42131" t="26121" r="27662" b="8809"/>
            <a:stretch/>
          </p:blipFill>
          <p:spPr>
            <a:xfrm>
              <a:off x="1584365" y="4191519"/>
              <a:ext cx="4563938" cy="5366219"/>
            </a:xfrm>
            <a:prstGeom prst="rect">
              <a:avLst/>
            </a:prstGeom>
          </p:spPr>
        </p:pic>
        <p:pic>
          <p:nvPicPr>
            <p:cNvPr id="76" name="Imagen 75">
              <a:extLst>
                <a:ext uri="{FF2B5EF4-FFF2-40B4-BE49-F238E27FC236}">
                  <a16:creationId xmlns:a16="http://schemas.microsoft.com/office/drawing/2014/main" id="{24858FFB-D9AA-C148-2DB3-562D52CD82A0}"/>
                </a:ext>
              </a:extLst>
            </p:cNvPr>
            <p:cNvPicPr>
              <a:picLocks noChangeAspect="1"/>
            </p:cNvPicPr>
            <p:nvPr/>
          </p:nvPicPr>
          <p:blipFill rotWithShape="1">
            <a:blip r:embed="rId8"/>
            <a:srcRect l="48851" t="36198" r="44478" b="61179"/>
            <a:stretch/>
          </p:blipFill>
          <p:spPr>
            <a:xfrm>
              <a:off x="2730821" y="5094060"/>
              <a:ext cx="944150" cy="202628"/>
            </a:xfrm>
            <a:prstGeom prst="rect">
              <a:avLst/>
            </a:prstGeom>
          </p:spPr>
        </p:pic>
      </p:grpSp>
      <p:sp>
        <p:nvSpPr>
          <p:cNvPr id="10" name="Slide Number Placeholder 4">
            <a:extLst>
              <a:ext uri="{FF2B5EF4-FFF2-40B4-BE49-F238E27FC236}">
                <a16:creationId xmlns:a16="http://schemas.microsoft.com/office/drawing/2014/main" id="{1854A199-180C-D5BA-394B-8D739EAF9744}"/>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6</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cxnSp>
        <p:nvCxnSpPr>
          <p:cNvPr id="35" name="Conector recto de flecha 34">
            <a:extLst>
              <a:ext uri="{FF2B5EF4-FFF2-40B4-BE49-F238E27FC236}">
                <a16:creationId xmlns:a16="http://schemas.microsoft.com/office/drawing/2014/main" id="{95243E00-0872-B9D6-85F5-2EE9D8431A38}"/>
              </a:ext>
            </a:extLst>
          </p:cNvPr>
          <p:cNvCxnSpPr>
            <a:cxnSpLocks/>
          </p:cNvCxnSpPr>
          <p:nvPr/>
        </p:nvCxnSpPr>
        <p:spPr>
          <a:xfrm flipH="1">
            <a:off x="6061806" y="3919491"/>
            <a:ext cx="232755" cy="196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9" name="Grupo 28">
            <a:extLst>
              <a:ext uri="{FF2B5EF4-FFF2-40B4-BE49-F238E27FC236}">
                <a16:creationId xmlns:a16="http://schemas.microsoft.com/office/drawing/2014/main" id="{83129F4E-6C0A-1DA0-AABD-B84A7BE90F77}"/>
              </a:ext>
            </a:extLst>
          </p:cNvPr>
          <p:cNvGrpSpPr/>
          <p:nvPr/>
        </p:nvGrpSpPr>
        <p:grpSpPr>
          <a:xfrm flipH="1">
            <a:off x="6061806" y="4733765"/>
            <a:ext cx="1149831" cy="369332"/>
            <a:chOff x="307083" y="4268945"/>
            <a:chExt cx="1182029" cy="369332"/>
          </a:xfrm>
        </p:grpSpPr>
        <p:cxnSp>
          <p:nvCxnSpPr>
            <p:cNvPr id="30" name="Conector recto de flecha 29">
              <a:extLst>
                <a:ext uri="{FF2B5EF4-FFF2-40B4-BE49-F238E27FC236}">
                  <a16:creationId xmlns:a16="http://schemas.microsoft.com/office/drawing/2014/main" id="{6C6AF062-DAD1-A7E3-54CE-8495D90617A7}"/>
                </a:ext>
              </a:extLst>
            </p:cNvPr>
            <p:cNvCxnSpPr>
              <a:cxnSpLocks/>
              <a:stCxn id="31" idx="3"/>
            </p:cNvCxnSpPr>
            <p:nvPr/>
          </p:nvCxnSpPr>
          <p:spPr>
            <a:xfrm>
              <a:off x="1277670" y="4453611"/>
              <a:ext cx="2114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12828C26-2BC7-CA82-07ED-D29F837184EE}"/>
                </a:ext>
              </a:extLst>
            </p:cNvPr>
            <p:cNvSpPr txBox="1"/>
            <p:nvPr/>
          </p:nvSpPr>
          <p:spPr>
            <a:xfrm>
              <a:off x="307083" y="4268945"/>
              <a:ext cx="970587" cy="3693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Original scope of application</a:t>
              </a:r>
            </a:p>
          </p:txBody>
        </p:sp>
      </p:grpSp>
      <p:grpSp>
        <p:nvGrpSpPr>
          <p:cNvPr id="83" name="Grupo 82">
            <a:extLst>
              <a:ext uri="{FF2B5EF4-FFF2-40B4-BE49-F238E27FC236}">
                <a16:creationId xmlns:a16="http://schemas.microsoft.com/office/drawing/2014/main" id="{EEC7F0CA-EF20-DE79-1164-F994B28E6DB2}"/>
              </a:ext>
            </a:extLst>
          </p:cNvPr>
          <p:cNvGrpSpPr/>
          <p:nvPr/>
        </p:nvGrpSpPr>
        <p:grpSpPr>
          <a:xfrm flipH="1">
            <a:off x="6061806" y="4365059"/>
            <a:ext cx="1149832" cy="369332"/>
            <a:chOff x="307082" y="4274152"/>
            <a:chExt cx="1182030" cy="369332"/>
          </a:xfrm>
        </p:grpSpPr>
        <p:cxnSp>
          <p:nvCxnSpPr>
            <p:cNvPr id="84" name="Conector recto de flecha 83">
              <a:extLst>
                <a:ext uri="{FF2B5EF4-FFF2-40B4-BE49-F238E27FC236}">
                  <a16:creationId xmlns:a16="http://schemas.microsoft.com/office/drawing/2014/main" id="{7CD6E645-BC32-51E1-7EB2-2C837A89E943}"/>
                </a:ext>
              </a:extLst>
            </p:cNvPr>
            <p:cNvCxnSpPr>
              <a:cxnSpLocks/>
              <a:stCxn id="85" idx="3"/>
            </p:cNvCxnSpPr>
            <p:nvPr/>
          </p:nvCxnSpPr>
          <p:spPr>
            <a:xfrm>
              <a:off x="1277669" y="4458818"/>
              <a:ext cx="211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5" name="CuadroTexto 84">
              <a:extLst>
                <a:ext uri="{FF2B5EF4-FFF2-40B4-BE49-F238E27FC236}">
                  <a16:creationId xmlns:a16="http://schemas.microsoft.com/office/drawing/2014/main" id="{460335BB-E11F-3536-B9F8-B045C4EFBC72}"/>
                </a:ext>
              </a:extLst>
            </p:cNvPr>
            <p:cNvSpPr txBox="1"/>
            <p:nvPr/>
          </p:nvSpPr>
          <p:spPr>
            <a:xfrm>
              <a:off x="307082" y="4274152"/>
              <a:ext cx="970587" cy="3693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Year of development</a:t>
              </a:r>
            </a:p>
          </p:txBody>
        </p:sp>
      </p:grpSp>
      <p:sp>
        <p:nvSpPr>
          <p:cNvPr id="53" name="Rectángulo: esquinas redondeadas 52">
            <a:extLst>
              <a:ext uri="{FF2B5EF4-FFF2-40B4-BE49-F238E27FC236}">
                <a16:creationId xmlns:a16="http://schemas.microsoft.com/office/drawing/2014/main" id="{7C95E9AD-0E55-8427-2AE5-1A7BBE74362E}"/>
              </a:ext>
            </a:extLst>
          </p:cNvPr>
          <p:cNvSpPr/>
          <p:nvPr/>
        </p:nvSpPr>
        <p:spPr>
          <a:xfrm>
            <a:off x="1534453" y="9365873"/>
            <a:ext cx="4527353" cy="67467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CuadroTexto 88">
            <a:extLst>
              <a:ext uri="{FF2B5EF4-FFF2-40B4-BE49-F238E27FC236}">
                <a16:creationId xmlns:a16="http://schemas.microsoft.com/office/drawing/2014/main" id="{425C55D6-B426-63CF-2567-F4C7FE0C9CA2}"/>
              </a:ext>
            </a:extLst>
          </p:cNvPr>
          <p:cNvSpPr txBox="1"/>
          <p:nvPr/>
        </p:nvSpPr>
        <p:spPr>
          <a:xfrm>
            <a:off x="1324997" y="9411666"/>
            <a:ext cx="1563020" cy="230832"/>
          </a:xfrm>
          <a:prstGeom prst="rect">
            <a:avLst/>
          </a:prstGeom>
          <a:noFill/>
        </p:spPr>
        <p:txBody>
          <a:bodyPr wrap="square" rtlCol="0">
            <a:spAutoFit/>
          </a:bodyPr>
          <a:lstStyle/>
          <a:p>
            <a:pPr algn="ctr"/>
            <a:r>
              <a:rPr lang="en-GB" sz="900" b="1">
                <a:latin typeface="Arial" panose="020B0604020202020204" pitchFamily="34" charset="0"/>
                <a:cs typeface="Arial" panose="020B0604020202020204" pitchFamily="34" charset="0"/>
              </a:rPr>
              <a:t>Icon meanings:</a:t>
            </a:r>
          </a:p>
        </p:txBody>
      </p:sp>
      <p:grpSp>
        <p:nvGrpSpPr>
          <p:cNvPr id="105" name="Grupo 104">
            <a:extLst>
              <a:ext uri="{FF2B5EF4-FFF2-40B4-BE49-F238E27FC236}">
                <a16:creationId xmlns:a16="http://schemas.microsoft.com/office/drawing/2014/main" id="{246367A2-682E-E946-5DCE-CE9E3BC305C2}"/>
              </a:ext>
            </a:extLst>
          </p:cNvPr>
          <p:cNvGrpSpPr/>
          <p:nvPr/>
        </p:nvGrpSpPr>
        <p:grpSpPr>
          <a:xfrm>
            <a:off x="2758240" y="9462994"/>
            <a:ext cx="977005" cy="548670"/>
            <a:chOff x="2225891" y="9781950"/>
            <a:chExt cx="977005" cy="548670"/>
          </a:xfrm>
        </p:grpSpPr>
        <p:sp>
          <p:nvSpPr>
            <p:cNvPr id="92" name="Google Shape;417;p5" descr="{&quot;Key&quot;:&quot;POWER_USER_SHAPE_ICON&quot;,&quot;Value&quot;:&quot;POWER_USER_SHAPE_ICON_STYLE_1&quot;}">
              <a:extLst>
                <a:ext uri="{FF2B5EF4-FFF2-40B4-BE49-F238E27FC236}">
                  <a16:creationId xmlns:a16="http://schemas.microsoft.com/office/drawing/2014/main" id="{0B921E45-DA51-29DF-C2FC-D684F4E4E033}"/>
                </a:ext>
              </a:extLst>
            </p:cNvPr>
            <p:cNvSpPr/>
            <p:nvPr/>
          </p:nvSpPr>
          <p:spPr>
            <a:xfrm>
              <a:off x="2606569" y="978195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1" name="CuadroTexto 100">
              <a:extLst>
                <a:ext uri="{FF2B5EF4-FFF2-40B4-BE49-F238E27FC236}">
                  <a16:creationId xmlns:a16="http://schemas.microsoft.com/office/drawing/2014/main" id="{B10A19F0-716A-0B2A-270B-99A688A76141}"/>
                </a:ext>
              </a:extLst>
            </p:cNvPr>
            <p:cNvSpPr txBox="1"/>
            <p:nvPr/>
          </p:nvSpPr>
          <p:spPr>
            <a:xfrm>
              <a:off x="2225891" y="10099788"/>
              <a:ext cx="977005"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DC frameworks</a:t>
              </a:r>
            </a:p>
          </p:txBody>
        </p:sp>
      </p:grpSp>
      <p:grpSp>
        <p:nvGrpSpPr>
          <p:cNvPr id="104" name="Grupo 103">
            <a:extLst>
              <a:ext uri="{FF2B5EF4-FFF2-40B4-BE49-F238E27FC236}">
                <a16:creationId xmlns:a16="http://schemas.microsoft.com/office/drawing/2014/main" id="{E57B7791-D944-4A5C-6DD1-F73B0CC2A85C}"/>
              </a:ext>
            </a:extLst>
          </p:cNvPr>
          <p:cNvGrpSpPr/>
          <p:nvPr/>
        </p:nvGrpSpPr>
        <p:grpSpPr>
          <a:xfrm>
            <a:off x="3630844" y="9468576"/>
            <a:ext cx="977005" cy="548216"/>
            <a:chOff x="3239614" y="9794436"/>
            <a:chExt cx="977005" cy="548216"/>
          </a:xfrm>
        </p:grpSpPr>
        <p:sp>
          <p:nvSpPr>
            <p:cNvPr id="98" name="Google Shape;408;p5">
              <a:extLst>
                <a:ext uri="{FF2B5EF4-FFF2-40B4-BE49-F238E27FC236}">
                  <a16:creationId xmlns:a16="http://schemas.microsoft.com/office/drawing/2014/main" id="{127FE8EB-2526-33B4-FBC2-875ABB184619}"/>
                </a:ext>
              </a:extLst>
            </p:cNvPr>
            <p:cNvSpPr/>
            <p:nvPr/>
          </p:nvSpPr>
          <p:spPr>
            <a:xfrm>
              <a:off x="3608632" y="9794436"/>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2" name="CuadroTexto 101">
              <a:extLst>
                <a:ext uri="{FF2B5EF4-FFF2-40B4-BE49-F238E27FC236}">
                  <a16:creationId xmlns:a16="http://schemas.microsoft.com/office/drawing/2014/main" id="{91544A7E-CED6-9D53-EB47-C63D9CA76451}"/>
                </a:ext>
              </a:extLst>
            </p:cNvPr>
            <p:cNvSpPr txBox="1"/>
            <p:nvPr/>
          </p:nvSpPr>
          <p:spPr>
            <a:xfrm>
              <a:off x="3239614" y="10111820"/>
              <a:ext cx="977005"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PDPs</a:t>
              </a:r>
            </a:p>
          </p:txBody>
        </p:sp>
      </p:grpSp>
      <p:grpSp>
        <p:nvGrpSpPr>
          <p:cNvPr id="54" name="Grupo 53">
            <a:extLst>
              <a:ext uri="{FF2B5EF4-FFF2-40B4-BE49-F238E27FC236}">
                <a16:creationId xmlns:a16="http://schemas.microsoft.com/office/drawing/2014/main" id="{2B1F868B-6C4A-723C-0068-D64EFC6B1705}"/>
              </a:ext>
            </a:extLst>
          </p:cNvPr>
          <p:cNvGrpSpPr/>
          <p:nvPr/>
        </p:nvGrpSpPr>
        <p:grpSpPr>
          <a:xfrm>
            <a:off x="4371829" y="9460987"/>
            <a:ext cx="1505813" cy="551146"/>
            <a:chOff x="4371829" y="9460987"/>
            <a:chExt cx="1505813" cy="551146"/>
          </a:xfrm>
        </p:grpSpPr>
        <p:grpSp>
          <p:nvGrpSpPr>
            <p:cNvPr id="100" name="Grupo 99">
              <a:extLst>
                <a:ext uri="{FF2B5EF4-FFF2-40B4-BE49-F238E27FC236}">
                  <a16:creationId xmlns:a16="http://schemas.microsoft.com/office/drawing/2014/main" id="{30B5C6E2-B7D0-4F3A-DD58-32E13A8D9647}"/>
                </a:ext>
              </a:extLst>
            </p:cNvPr>
            <p:cNvGrpSpPr/>
            <p:nvPr/>
          </p:nvGrpSpPr>
          <p:grpSpPr>
            <a:xfrm>
              <a:off x="4979815" y="9460987"/>
              <a:ext cx="238968" cy="306602"/>
              <a:chOff x="3657201" y="9733404"/>
              <a:chExt cx="238968" cy="306602"/>
            </a:xfrm>
          </p:grpSpPr>
          <p:sp>
            <p:nvSpPr>
              <p:cNvPr id="93" name="Google Shape;411;p5">
                <a:extLst>
                  <a:ext uri="{FF2B5EF4-FFF2-40B4-BE49-F238E27FC236}">
                    <a16:creationId xmlns:a16="http://schemas.microsoft.com/office/drawing/2014/main" id="{66D2A86E-82B3-13E2-51AA-4B0893B9725D}"/>
                  </a:ext>
                </a:extLst>
              </p:cNvPr>
              <p:cNvSpPr/>
              <p:nvPr/>
            </p:nvSpPr>
            <p:spPr>
              <a:xfrm>
                <a:off x="3657201" y="9733404"/>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94" name="Google Shape;412;p5">
                <a:extLst>
                  <a:ext uri="{FF2B5EF4-FFF2-40B4-BE49-F238E27FC236}">
                    <a16:creationId xmlns:a16="http://schemas.microsoft.com/office/drawing/2014/main" id="{CD5C6401-6C08-7889-280E-B32129F273AB}"/>
                  </a:ext>
                </a:extLst>
              </p:cNvPr>
              <p:cNvSpPr/>
              <p:nvPr/>
            </p:nvSpPr>
            <p:spPr>
              <a:xfrm>
                <a:off x="3854287" y="9858942"/>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95" name="Google Shape;413;p5">
                <a:extLst>
                  <a:ext uri="{FF2B5EF4-FFF2-40B4-BE49-F238E27FC236}">
                    <a16:creationId xmlns:a16="http://schemas.microsoft.com/office/drawing/2014/main" id="{DA2C9553-957F-1374-13AB-716BBBCA57C8}"/>
                  </a:ext>
                </a:extLst>
              </p:cNvPr>
              <p:cNvSpPr/>
              <p:nvPr/>
            </p:nvSpPr>
            <p:spPr>
              <a:xfrm>
                <a:off x="3684300" y="9759959"/>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96" name="Google Shape;414;p5">
                <a:extLst>
                  <a:ext uri="{FF2B5EF4-FFF2-40B4-BE49-F238E27FC236}">
                    <a16:creationId xmlns:a16="http://schemas.microsoft.com/office/drawing/2014/main" id="{6D980731-F056-77B4-1DAC-889D5C122AD9}"/>
                  </a:ext>
                </a:extLst>
              </p:cNvPr>
              <p:cNvSpPr/>
              <p:nvPr/>
            </p:nvSpPr>
            <p:spPr>
              <a:xfrm>
                <a:off x="3723718" y="9796173"/>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97" name="Google Shape;415;p5">
                <a:extLst>
                  <a:ext uri="{FF2B5EF4-FFF2-40B4-BE49-F238E27FC236}">
                    <a16:creationId xmlns:a16="http://schemas.microsoft.com/office/drawing/2014/main" id="{1A7921AA-0E4D-5B53-14FD-07E450AC5FBB}"/>
                  </a:ext>
                </a:extLst>
              </p:cNvPr>
              <p:cNvSpPr/>
              <p:nvPr/>
            </p:nvSpPr>
            <p:spPr>
              <a:xfrm>
                <a:off x="3704010" y="9938610"/>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accent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103" name="CuadroTexto 102">
              <a:extLst>
                <a:ext uri="{FF2B5EF4-FFF2-40B4-BE49-F238E27FC236}">
                  <a16:creationId xmlns:a16="http://schemas.microsoft.com/office/drawing/2014/main" id="{8C3CA028-08E7-D265-6035-3AC80DB649F8}"/>
                </a:ext>
              </a:extLst>
            </p:cNvPr>
            <p:cNvSpPr txBox="1"/>
            <p:nvPr/>
          </p:nvSpPr>
          <p:spPr>
            <a:xfrm>
              <a:off x="4371829" y="9781301"/>
              <a:ext cx="1505813" cy="23083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Certification initiatives</a:t>
              </a:r>
            </a:p>
          </p:txBody>
        </p:sp>
      </p:grpSp>
      <p:grpSp>
        <p:nvGrpSpPr>
          <p:cNvPr id="33" name="Grupo 32">
            <a:extLst>
              <a:ext uri="{FF2B5EF4-FFF2-40B4-BE49-F238E27FC236}">
                <a16:creationId xmlns:a16="http://schemas.microsoft.com/office/drawing/2014/main" id="{E00FC138-52A3-5A1E-4FF4-028FF0688EB3}"/>
              </a:ext>
            </a:extLst>
          </p:cNvPr>
          <p:cNvGrpSpPr/>
          <p:nvPr/>
        </p:nvGrpSpPr>
        <p:grpSpPr>
          <a:xfrm>
            <a:off x="3074015" y="3392352"/>
            <a:ext cx="1095375" cy="534386"/>
            <a:chOff x="3370139" y="2794292"/>
            <a:chExt cx="1095375" cy="789373"/>
          </a:xfrm>
        </p:grpSpPr>
        <p:cxnSp>
          <p:nvCxnSpPr>
            <p:cNvPr id="11" name="Conector recto de flecha 10">
              <a:extLst>
                <a:ext uri="{FF2B5EF4-FFF2-40B4-BE49-F238E27FC236}">
                  <a16:creationId xmlns:a16="http://schemas.microsoft.com/office/drawing/2014/main" id="{C9F1C0E7-D8DE-F347-BD64-703CC2D63F62}"/>
                </a:ext>
              </a:extLst>
            </p:cNvPr>
            <p:cNvCxnSpPr>
              <a:cxnSpLocks/>
            </p:cNvCxnSpPr>
            <p:nvPr/>
          </p:nvCxnSpPr>
          <p:spPr>
            <a:xfrm flipH="1">
              <a:off x="3917826" y="3337067"/>
              <a:ext cx="1" cy="246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1438B671-2CDB-EE85-7D46-5BC739A1A595}"/>
                </a:ext>
              </a:extLst>
            </p:cNvPr>
            <p:cNvSpPr txBox="1"/>
            <p:nvPr/>
          </p:nvSpPr>
          <p:spPr>
            <a:xfrm>
              <a:off x="3370139" y="2794292"/>
              <a:ext cx="1095375" cy="545562"/>
            </a:xfrm>
            <a:prstGeom prst="rect">
              <a:avLst/>
            </a:prstGeom>
            <a:noFill/>
          </p:spPr>
          <p:txBody>
            <a:bodyPr wrap="square" rtlCol="0">
              <a:spAutoFit/>
            </a:bodyPr>
            <a:lstStyle/>
            <a:p>
              <a:pPr algn="ctr"/>
              <a:r>
                <a:rPr lang="en-GB" sz="900">
                  <a:latin typeface="Arial" panose="020B0604020202020204" pitchFamily="34" charset="0"/>
                  <a:cs typeface="Arial" panose="020B0604020202020204" pitchFamily="34" charset="0"/>
                </a:rPr>
                <a:t>Title of the initiative</a:t>
              </a:r>
            </a:p>
          </p:txBody>
        </p:sp>
      </p:grpSp>
    </p:spTree>
    <p:extLst>
      <p:ext uri="{BB962C8B-B14F-4D97-AF65-F5344CB8AC3E}">
        <p14:creationId xmlns:p14="http://schemas.microsoft.com/office/powerpoint/2010/main" val="159518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Objeto 67" hidden="1">
            <a:extLst>
              <a:ext uri="{FF2B5EF4-FFF2-40B4-BE49-F238E27FC236}">
                <a16:creationId xmlns:a16="http://schemas.microsoft.com/office/drawing/2014/main" id="{8E55AF4C-F8A8-7792-4003-879E037FF89A}"/>
              </a:ext>
            </a:extLst>
          </p:cNvPr>
          <p:cNvGraphicFramePr>
            <a:graphicFrameLocks noChangeAspect="1"/>
          </p:cNvGraphicFramePr>
          <p:nvPr>
            <p:custDataLst>
              <p:tags r:id="rId2"/>
            </p:custDataLst>
            <p:extLst>
              <p:ext uri="{D42A27DB-BD31-4B8C-83A1-F6EECF244321}">
                <p14:modId xmlns:p14="http://schemas.microsoft.com/office/powerpoint/2010/main" val="32841455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Diapositiva de think-cell" r:id="rId5" imgW="395" imgH="396" progId="TCLayout.ActiveDocument.1">
                  <p:embed/>
                </p:oleObj>
              </mc:Choice>
              <mc:Fallback>
                <p:oleObj name="Diapositiva de think-cell" r:id="rId5" imgW="395" imgH="396" progId="TCLayout.ActiveDocument.1">
                  <p:embed/>
                  <p:pic>
                    <p:nvPicPr>
                      <p:cNvPr id="68" name="Objeto 67" hidden="1">
                        <a:extLst>
                          <a:ext uri="{FF2B5EF4-FFF2-40B4-BE49-F238E27FC236}">
                            <a16:creationId xmlns:a16="http://schemas.microsoft.com/office/drawing/2014/main" id="{8E55AF4C-F8A8-7792-4003-879E037FF89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9" name="Título 78">
            <a:extLst>
              <a:ext uri="{FF2B5EF4-FFF2-40B4-BE49-F238E27FC236}">
                <a16:creationId xmlns:a16="http://schemas.microsoft.com/office/drawing/2014/main" id="{973DC3F9-9D83-A5AB-9889-672D24BF046C}"/>
              </a:ext>
            </a:extLst>
          </p:cNvPr>
          <p:cNvSpPr>
            <a:spLocks noGrp="1"/>
          </p:cNvSpPr>
          <p:nvPr>
            <p:ph type="title"/>
          </p:nvPr>
        </p:nvSpPr>
        <p:spPr/>
        <p:txBody>
          <a:bodyPr vert="horz"/>
          <a:lstStyle/>
          <a:p>
            <a:r>
              <a:rPr lang="en-GB">
                <a:solidFill>
                  <a:srgbClr val="013299"/>
                </a:solidFill>
                <a:latin typeface="Arial" panose="020B0604020202020204" pitchFamily="34" charset="0"/>
                <a:cs typeface="Arial" panose="020B0604020202020204" pitchFamily="34" charset="0"/>
              </a:rPr>
              <a:t>3. Analysis of good practices</a:t>
            </a:r>
          </a:p>
        </p:txBody>
      </p:sp>
      <p:sp>
        <p:nvSpPr>
          <p:cNvPr id="7" name="Slide Number Placeholder 4">
            <a:extLst>
              <a:ext uri="{FF2B5EF4-FFF2-40B4-BE49-F238E27FC236}">
                <a16:creationId xmlns:a16="http://schemas.microsoft.com/office/drawing/2014/main" id="{BB56FB37-E13C-2460-3AEA-C28A7677C7B6}"/>
              </a:ext>
            </a:extLst>
          </p:cNvPr>
          <p:cNvSpPr txBox="1">
            <a:spLocks/>
          </p:cNvSpPr>
          <p:nvPr/>
        </p:nvSpPr>
        <p:spPr>
          <a:xfrm>
            <a:off x="5510712" y="988359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GB" sz="992"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Conector recto 3">
            <a:extLst>
              <a:ext uri="{FF2B5EF4-FFF2-40B4-BE49-F238E27FC236}">
                <a16:creationId xmlns:a16="http://schemas.microsoft.com/office/drawing/2014/main" id="{66C061A0-87F7-DD99-49C2-A5BAA434EA90}"/>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F2CC462-51A8-2F42-0CB7-F56555F9DAB7}"/>
              </a:ext>
            </a:extLst>
          </p:cNvPr>
          <p:cNvSpPr txBox="1"/>
          <p:nvPr/>
        </p:nvSpPr>
        <p:spPr>
          <a:xfrm>
            <a:off x="372957" y="1277027"/>
            <a:ext cx="663423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6785C1"/>
                </a:solidFill>
                <a:effectLst/>
                <a:uLnTx/>
                <a:uFillTx/>
                <a:latin typeface="Arial" panose="020B0604020202020204" pitchFamily="34" charset="0"/>
                <a:ea typeface="+mn-ea"/>
                <a:cs typeface="Arial" panose="020B0604020202020204" pitchFamily="34" charset="0"/>
              </a:rPr>
              <a:t>3.1 </a:t>
            </a:r>
            <a:r>
              <a:rPr lang="en-GB" sz="1400" b="1">
                <a:solidFill>
                  <a:srgbClr val="6785C1"/>
                </a:solidFill>
                <a:latin typeface="Arial" panose="020B0604020202020204" pitchFamily="34" charset="0"/>
                <a:cs typeface="Arial" panose="020B0604020202020204" pitchFamily="34" charset="0"/>
              </a:rPr>
              <a:t>Selected initiatives</a:t>
            </a:r>
            <a:endParaRPr kumimoji="0" lang="en-GB" sz="1400" b="1" i="0" u="none" strike="noStrike" kern="1200" cap="none" spc="0" normalizeH="0" baseline="0" noProof="0">
              <a:ln>
                <a:noFill/>
              </a:ln>
              <a:solidFill>
                <a:srgbClr val="6785C1"/>
              </a:solidFill>
              <a:effectLst/>
              <a:uLnTx/>
              <a:uFillTx/>
              <a:latin typeface="Arial" panose="020B0604020202020204" pitchFamily="34" charset="0"/>
              <a:ea typeface="+mn-ea"/>
              <a:cs typeface="Arial" panose="020B0604020202020204" pitchFamily="34" charset="0"/>
            </a:endParaRPr>
          </a:p>
        </p:txBody>
      </p:sp>
      <p:sp>
        <p:nvSpPr>
          <p:cNvPr id="5" name="Marcador de contenido 4">
            <a:extLst>
              <a:ext uri="{FF2B5EF4-FFF2-40B4-BE49-F238E27FC236}">
                <a16:creationId xmlns:a16="http://schemas.microsoft.com/office/drawing/2014/main" id="{18825B86-8A60-D08D-8722-C5F89CBB9DFB}"/>
              </a:ext>
            </a:extLst>
          </p:cNvPr>
          <p:cNvSpPr>
            <a:spLocks noGrp="1"/>
          </p:cNvSpPr>
          <p:nvPr>
            <p:ph idx="1"/>
          </p:nvPr>
        </p:nvSpPr>
        <p:spPr>
          <a:xfrm>
            <a:off x="360608" y="1543050"/>
            <a:ext cx="6838682" cy="480165"/>
          </a:xfrm>
        </p:spPr>
        <p:txBody>
          <a:bodyPr>
            <a:normAutofit/>
          </a:bodyPr>
          <a:lstStyle/>
          <a:p>
            <a:pPr marL="0" indent="0">
              <a:buNone/>
            </a:pPr>
            <a:r>
              <a:rPr lang="en-GB" sz="1200">
                <a:latin typeface="Arial" panose="020B0604020202020204" pitchFamily="34" charset="0"/>
                <a:cs typeface="Arial" panose="020B0604020202020204" pitchFamily="34" charset="0"/>
              </a:rPr>
              <a:t>The 8 initiatives chosen in the selection workshop, and further developed in this final report are the following: </a:t>
            </a:r>
          </a:p>
          <a:p>
            <a:pPr marL="0" indent="0">
              <a:buNone/>
            </a:pPr>
            <a:endParaRPr lang="en-GB" sz="1200">
              <a:latin typeface="Arial" panose="020B0604020202020204" pitchFamily="34" charset="0"/>
              <a:cs typeface="Arial" panose="020B0604020202020204" pitchFamily="34" charset="0"/>
            </a:endParaRPr>
          </a:p>
          <a:p>
            <a:pPr marL="0" indent="0">
              <a:buNone/>
            </a:pPr>
            <a:endParaRPr lang="en-GB" sz="1200">
              <a:latin typeface="Arial" panose="020B0604020202020204" pitchFamily="34" charset="0"/>
              <a:cs typeface="Arial" panose="020B0604020202020204" pitchFamily="34" charset="0"/>
            </a:endParaRPr>
          </a:p>
        </p:txBody>
      </p:sp>
      <p:sp>
        <p:nvSpPr>
          <p:cNvPr id="59" name="Marcador de contenido 2">
            <a:extLst>
              <a:ext uri="{FF2B5EF4-FFF2-40B4-BE49-F238E27FC236}">
                <a16:creationId xmlns:a16="http://schemas.microsoft.com/office/drawing/2014/main" id="{5C17253E-02BA-F396-9818-AA34AF2D53D7}"/>
              </a:ext>
            </a:extLst>
          </p:cNvPr>
          <p:cNvSpPr txBox="1">
            <a:spLocks/>
          </p:cNvSpPr>
          <p:nvPr/>
        </p:nvSpPr>
        <p:spPr>
          <a:xfrm>
            <a:off x="5216016" y="2578816"/>
            <a:ext cx="1850454" cy="715108"/>
          </a:xfrm>
          <a:prstGeom prst="rect">
            <a:avLst/>
          </a:prstGeom>
        </p:spPr>
        <p:txBody>
          <a:bodyPr vert="horz" lIns="91440" tIns="45720" rIns="91440" bIns="45720" rtlCol="0" anchor="ctr">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EU and United States (US) collaboration to develop a framework with 1,025 competencies</a:t>
            </a:r>
          </a:p>
        </p:txBody>
      </p:sp>
      <p:sp>
        <p:nvSpPr>
          <p:cNvPr id="21" name="Marcador de contenido 2">
            <a:extLst>
              <a:ext uri="{FF2B5EF4-FFF2-40B4-BE49-F238E27FC236}">
                <a16:creationId xmlns:a16="http://schemas.microsoft.com/office/drawing/2014/main" id="{FB83CFC9-76E6-AE21-B23B-C93266D98301}"/>
              </a:ext>
            </a:extLst>
          </p:cNvPr>
          <p:cNvSpPr txBox="1">
            <a:spLocks/>
          </p:cNvSpPr>
          <p:nvPr/>
        </p:nvSpPr>
        <p:spPr>
          <a:xfrm>
            <a:off x="5216016" y="3610859"/>
            <a:ext cx="2000496" cy="503527"/>
          </a:xfrm>
          <a:prstGeom prst="rect">
            <a:avLst/>
          </a:prstGeom>
        </p:spPr>
        <p:txBody>
          <a:bodyPr vert="horz" lIns="91440" tIns="45720" rIns="91440" bIns="45720" rtlCol="0" anchor="ctr">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French initiative to include digital skills in the curriculum of health students</a:t>
            </a:r>
          </a:p>
        </p:txBody>
      </p:sp>
      <p:sp>
        <p:nvSpPr>
          <p:cNvPr id="24" name="Marcador de contenido 2">
            <a:extLst>
              <a:ext uri="{FF2B5EF4-FFF2-40B4-BE49-F238E27FC236}">
                <a16:creationId xmlns:a16="http://schemas.microsoft.com/office/drawing/2014/main" id="{9A862B76-D1C9-E0A7-1552-8E5AD4015BCA}"/>
              </a:ext>
            </a:extLst>
          </p:cNvPr>
          <p:cNvSpPr txBox="1">
            <a:spLocks/>
          </p:cNvSpPr>
          <p:nvPr/>
        </p:nvSpPr>
        <p:spPr>
          <a:xfrm>
            <a:off x="5216016" y="4511331"/>
            <a:ext cx="1850454" cy="503527"/>
          </a:xfrm>
          <a:prstGeom prst="rect">
            <a:avLst/>
          </a:prstGeom>
        </p:spPr>
        <p:txBody>
          <a:bodyPr vert="horz" lIns="91440" tIns="45720" rIns="91440" bIns="45720" rtlCol="0" anchor="ctr">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DC framework developed by the NHS applicable to all HWF</a:t>
            </a:r>
          </a:p>
        </p:txBody>
      </p:sp>
      <p:sp>
        <p:nvSpPr>
          <p:cNvPr id="53" name="Marcador de contenido 2">
            <a:extLst>
              <a:ext uri="{FF2B5EF4-FFF2-40B4-BE49-F238E27FC236}">
                <a16:creationId xmlns:a16="http://schemas.microsoft.com/office/drawing/2014/main" id="{99E7220E-F2F1-8C92-C48A-AFBB9778ADE0}"/>
              </a:ext>
            </a:extLst>
          </p:cNvPr>
          <p:cNvSpPr txBox="1">
            <a:spLocks/>
          </p:cNvSpPr>
          <p:nvPr/>
        </p:nvSpPr>
        <p:spPr>
          <a:xfrm>
            <a:off x="5216016" y="5411803"/>
            <a:ext cx="1850454" cy="503527"/>
          </a:xfrm>
          <a:prstGeom prst="rect">
            <a:avLst/>
          </a:prstGeom>
        </p:spPr>
        <p:txBody>
          <a:bodyPr vert="horz" lIns="91440" tIns="45720" rIns="91440" bIns="45720" rtlCol="0" anchor="ctr">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Framework developed by TICSS directed to the Catalan HWF</a:t>
            </a:r>
          </a:p>
        </p:txBody>
      </p:sp>
      <p:sp>
        <p:nvSpPr>
          <p:cNvPr id="54" name="Marcador de contenido 2">
            <a:extLst>
              <a:ext uri="{FF2B5EF4-FFF2-40B4-BE49-F238E27FC236}">
                <a16:creationId xmlns:a16="http://schemas.microsoft.com/office/drawing/2014/main" id="{E1876064-033B-C718-0013-B61BF4198B24}"/>
              </a:ext>
            </a:extLst>
          </p:cNvPr>
          <p:cNvSpPr txBox="1">
            <a:spLocks/>
          </p:cNvSpPr>
          <p:nvPr/>
        </p:nvSpPr>
        <p:spPr>
          <a:xfrm>
            <a:off x="5216016" y="6312275"/>
            <a:ext cx="2000496" cy="503527"/>
          </a:xfrm>
          <a:prstGeom prst="rect">
            <a:avLst/>
          </a:prstGeom>
        </p:spPr>
        <p:txBody>
          <a:bodyPr vert="horz" lIns="91440" tIns="45720" rIns="91440" bIns="45720" rtlCol="0" anchor="ctr">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Overarching initiative by the Basque Government with basis on the DIGCOMP</a:t>
            </a:r>
          </a:p>
        </p:txBody>
      </p:sp>
      <p:sp>
        <p:nvSpPr>
          <p:cNvPr id="55" name="Marcador de contenido 2">
            <a:extLst>
              <a:ext uri="{FF2B5EF4-FFF2-40B4-BE49-F238E27FC236}">
                <a16:creationId xmlns:a16="http://schemas.microsoft.com/office/drawing/2014/main" id="{5691BF29-8B01-6529-F0D8-C49E9C07A2DA}"/>
              </a:ext>
            </a:extLst>
          </p:cNvPr>
          <p:cNvSpPr txBox="1">
            <a:spLocks/>
          </p:cNvSpPr>
          <p:nvPr/>
        </p:nvSpPr>
        <p:spPr>
          <a:xfrm>
            <a:off x="5216016" y="7212747"/>
            <a:ext cx="1949708" cy="503527"/>
          </a:xfrm>
          <a:prstGeom prst="rect">
            <a:avLst/>
          </a:prstGeom>
        </p:spPr>
        <p:txBody>
          <a:bodyPr vert="horz" lIns="91440" tIns="45720" rIns="91440" bIns="45720" rtlCol="0" anchor="ctr">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DC framework developed by the NHS with special focus on psychologists</a:t>
            </a:r>
          </a:p>
        </p:txBody>
      </p:sp>
      <p:sp>
        <p:nvSpPr>
          <p:cNvPr id="56" name="Marcador de contenido 2">
            <a:extLst>
              <a:ext uri="{FF2B5EF4-FFF2-40B4-BE49-F238E27FC236}">
                <a16:creationId xmlns:a16="http://schemas.microsoft.com/office/drawing/2014/main" id="{AE0742BB-256E-5DCC-F970-0D1677CB8C6B}"/>
              </a:ext>
            </a:extLst>
          </p:cNvPr>
          <p:cNvSpPr txBox="1">
            <a:spLocks/>
          </p:cNvSpPr>
          <p:nvPr/>
        </p:nvSpPr>
        <p:spPr>
          <a:xfrm>
            <a:off x="5216016" y="8113219"/>
            <a:ext cx="1949708" cy="503527"/>
          </a:xfrm>
          <a:prstGeom prst="rect">
            <a:avLst/>
          </a:prstGeom>
        </p:spPr>
        <p:txBody>
          <a:bodyPr vert="horz" lIns="91440" tIns="45720" rIns="91440" bIns="45720" rtlCol="0" anchor="ctr">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Digital health training initiative with international scope</a:t>
            </a:r>
          </a:p>
        </p:txBody>
      </p:sp>
      <p:sp>
        <p:nvSpPr>
          <p:cNvPr id="57" name="Marcador de contenido 2">
            <a:extLst>
              <a:ext uri="{FF2B5EF4-FFF2-40B4-BE49-F238E27FC236}">
                <a16:creationId xmlns:a16="http://schemas.microsoft.com/office/drawing/2014/main" id="{41152D1C-1DA2-8B01-4810-5D01F5017B99}"/>
              </a:ext>
            </a:extLst>
          </p:cNvPr>
          <p:cNvSpPr txBox="1">
            <a:spLocks/>
          </p:cNvSpPr>
          <p:nvPr/>
        </p:nvSpPr>
        <p:spPr>
          <a:xfrm>
            <a:off x="5216016" y="9013689"/>
            <a:ext cx="2173611" cy="503527"/>
          </a:xfrm>
          <a:prstGeom prst="rect">
            <a:avLst/>
          </a:prstGeom>
        </p:spPr>
        <p:txBody>
          <a:bodyPr vert="horz" lIns="91440" tIns="45720" rIns="91440" bIns="45720" rtlCol="0" anchor="ctr">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Century Gothic" panose="020B0502020202020204" pitchFamily="34" charset="0"/>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Century Gothic" panose="020B0502020202020204" pitchFamily="34" charset="0"/>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Century Gothic" panose="020B0502020202020204" pitchFamily="34" charset="0"/>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Century Gothic" panose="020B0502020202020204" pitchFamily="34" charset="0"/>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ct val="114000"/>
              </a:lnSpc>
              <a:spcBef>
                <a:spcPts val="600"/>
              </a:spcBef>
              <a:buFont typeface="Arial" panose="020B0604020202020204" pitchFamily="34" charset="0"/>
              <a:buNone/>
            </a:pPr>
            <a:r>
              <a:rPr lang="en-GB" sz="1100">
                <a:latin typeface="Arial" panose="020B0604020202020204" pitchFamily="34" charset="0"/>
                <a:cs typeface="Arial" panose="020B0604020202020204" pitchFamily="34" charset="0"/>
              </a:rPr>
              <a:t>European initiative to provide Digital Health Transformation training modules</a:t>
            </a:r>
          </a:p>
        </p:txBody>
      </p:sp>
      <p:sp>
        <p:nvSpPr>
          <p:cNvPr id="28" name="Slide Number Placeholder 4">
            <a:extLst>
              <a:ext uri="{FF2B5EF4-FFF2-40B4-BE49-F238E27FC236}">
                <a16:creationId xmlns:a16="http://schemas.microsoft.com/office/drawing/2014/main" id="{F2404B8A-0092-C79A-52EF-C3EA0990B5E3}"/>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7</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
        <p:nvSpPr>
          <p:cNvPr id="30" name="CuadroTexto 29">
            <a:extLst>
              <a:ext uri="{FF2B5EF4-FFF2-40B4-BE49-F238E27FC236}">
                <a16:creationId xmlns:a16="http://schemas.microsoft.com/office/drawing/2014/main" id="{9A16B009-715F-1781-11B6-74594AF86CF6}"/>
              </a:ext>
            </a:extLst>
          </p:cNvPr>
          <p:cNvSpPr txBox="1"/>
          <p:nvPr/>
        </p:nvSpPr>
        <p:spPr>
          <a:xfrm>
            <a:off x="374713" y="2178665"/>
            <a:ext cx="4312938" cy="276999"/>
          </a:xfrm>
          <a:prstGeom prst="rect">
            <a:avLst/>
          </a:prstGeom>
          <a:noFill/>
        </p:spPr>
        <p:txBody>
          <a:bodyPr wrap="square" rtlCol="0">
            <a:spAutoFit/>
          </a:bodyPr>
          <a:lstStyle/>
          <a:p>
            <a:pPr algn="ctr"/>
            <a:r>
              <a:rPr lang="en-GB" sz="1200" b="1">
                <a:latin typeface="Arial" panose="020B0604020202020204" pitchFamily="34" charset="0"/>
                <a:cs typeface="Arial" panose="020B0604020202020204" pitchFamily="34" charset="0"/>
              </a:rPr>
              <a:t>Initiative</a:t>
            </a:r>
          </a:p>
        </p:txBody>
      </p:sp>
      <p:sp>
        <p:nvSpPr>
          <p:cNvPr id="32" name="CuadroTexto 31">
            <a:extLst>
              <a:ext uri="{FF2B5EF4-FFF2-40B4-BE49-F238E27FC236}">
                <a16:creationId xmlns:a16="http://schemas.microsoft.com/office/drawing/2014/main" id="{1C329974-572F-D46D-F93B-28FC83B365E7}"/>
              </a:ext>
            </a:extLst>
          </p:cNvPr>
          <p:cNvSpPr txBox="1"/>
          <p:nvPr/>
        </p:nvSpPr>
        <p:spPr>
          <a:xfrm>
            <a:off x="4802549" y="2193559"/>
            <a:ext cx="2496169" cy="276999"/>
          </a:xfrm>
          <a:prstGeom prst="rect">
            <a:avLst/>
          </a:prstGeom>
          <a:noFill/>
        </p:spPr>
        <p:txBody>
          <a:bodyPr wrap="square" rtlCol="0">
            <a:spAutoFit/>
          </a:bodyPr>
          <a:lstStyle/>
          <a:p>
            <a:pPr algn="ctr"/>
            <a:r>
              <a:rPr lang="en-GB" sz="1200" b="1">
                <a:latin typeface="Arial" panose="020B0604020202020204" pitchFamily="34" charset="0"/>
                <a:cs typeface="Arial" panose="020B0604020202020204" pitchFamily="34" charset="0"/>
              </a:rPr>
              <a:t>Brief description</a:t>
            </a:r>
          </a:p>
        </p:txBody>
      </p:sp>
      <p:cxnSp>
        <p:nvCxnSpPr>
          <p:cNvPr id="51" name="Conector recto 50">
            <a:extLst>
              <a:ext uri="{FF2B5EF4-FFF2-40B4-BE49-F238E27FC236}">
                <a16:creationId xmlns:a16="http://schemas.microsoft.com/office/drawing/2014/main" id="{C5FF1F11-69D8-7B3A-D05C-8B46EE0F75B9}"/>
              </a:ext>
            </a:extLst>
          </p:cNvPr>
          <p:cNvCxnSpPr/>
          <p:nvPr/>
        </p:nvCxnSpPr>
        <p:spPr>
          <a:xfrm>
            <a:off x="415473" y="2454714"/>
            <a:ext cx="447798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620B5EF1-1FFE-ABE7-E0C9-EB813412E091}"/>
              </a:ext>
            </a:extLst>
          </p:cNvPr>
          <p:cNvCxnSpPr/>
          <p:nvPr/>
        </p:nvCxnSpPr>
        <p:spPr>
          <a:xfrm>
            <a:off x="5150634" y="2454714"/>
            <a:ext cx="1800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93" name="Grupo 92">
            <a:extLst>
              <a:ext uri="{FF2B5EF4-FFF2-40B4-BE49-F238E27FC236}">
                <a16:creationId xmlns:a16="http://schemas.microsoft.com/office/drawing/2014/main" id="{EF5E7D4C-FADF-AD72-E28F-1E114CBF4AF6}"/>
              </a:ext>
            </a:extLst>
          </p:cNvPr>
          <p:cNvGrpSpPr/>
          <p:nvPr/>
        </p:nvGrpSpPr>
        <p:grpSpPr>
          <a:xfrm>
            <a:off x="376419" y="2736639"/>
            <a:ext cx="4698201" cy="431855"/>
            <a:chOff x="376419" y="2604279"/>
            <a:chExt cx="4698201" cy="431855"/>
          </a:xfrm>
        </p:grpSpPr>
        <p:sp>
          <p:nvSpPr>
            <p:cNvPr id="3" name="Rectángulo: esquinas redondeadas 38">
              <a:extLst>
                <a:ext uri="{FF2B5EF4-FFF2-40B4-BE49-F238E27FC236}">
                  <a16:creationId xmlns:a16="http://schemas.microsoft.com/office/drawing/2014/main" id="{840692BE-5CE1-6B87-4F1A-34857C6C06AA}"/>
                </a:ext>
              </a:extLst>
            </p:cNvPr>
            <p:cNvSpPr/>
            <p:nvPr/>
          </p:nvSpPr>
          <p:spPr>
            <a:xfrm>
              <a:off x="387052" y="2614080"/>
              <a:ext cx="414202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HITCOMP</a:t>
              </a:r>
            </a:p>
          </p:txBody>
        </p:sp>
        <p:sp>
          <p:nvSpPr>
            <p:cNvPr id="6" name="Elipse 5">
              <a:extLst>
                <a:ext uri="{FF2B5EF4-FFF2-40B4-BE49-F238E27FC236}">
                  <a16:creationId xmlns:a16="http://schemas.microsoft.com/office/drawing/2014/main" id="{AE39CE18-F3CF-B598-34CB-9CC5788D08FD}"/>
                </a:ext>
              </a:extLst>
            </p:cNvPr>
            <p:cNvSpPr/>
            <p:nvPr/>
          </p:nvSpPr>
          <p:spPr>
            <a:xfrm>
              <a:off x="376419" y="2605328"/>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1</a:t>
              </a:r>
            </a:p>
          </p:txBody>
        </p:sp>
        <p:grpSp>
          <p:nvGrpSpPr>
            <p:cNvPr id="9" name="Grupo 8">
              <a:extLst>
                <a:ext uri="{FF2B5EF4-FFF2-40B4-BE49-F238E27FC236}">
                  <a16:creationId xmlns:a16="http://schemas.microsoft.com/office/drawing/2014/main" id="{C2265046-98C7-A237-587D-5647240A6401}"/>
                </a:ext>
              </a:extLst>
            </p:cNvPr>
            <p:cNvGrpSpPr/>
            <p:nvPr/>
          </p:nvGrpSpPr>
          <p:grpSpPr>
            <a:xfrm>
              <a:off x="3968410" y="2604279"/>
              <a:ext cx="1106210" cy="430806"/>
              <a:chOff x="6341766" y="1293381"/>
              <a:chExt cx="1106210" cy="430806"/>
            </a:xfrm>
          </p:grpSpPr>
          <p:sp>
            <p:nvSpPr>
              <p:cNvPr id="10" name="Rectángulo: esquinas redondeadas 38">
                <a:extLst>
                  <a:ext uri="{FF2B5EF4-FFF2-40B4-BE49-F238E27FC236}">
                    <a16:creationId xmlns:a16="http://schemas.microsoft.com/office/drawing/2014/main" id="{46D3CFB8-E181-EA88-A124-73A637C3874D}"/>
                  </a:ext>
                </a:extLst>
              </p:cNvPr>
              <p:cNvSpPr/>
              <p:nvPr/>
            </p:nvSpPr>
            <p:spPr>
              <a:xfrm>
                <a:off x="6341766"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1" name="Google Shape;417;p5" descr="{&quot;Key&quot;:&quot;POWER_USER_SHAPE_ICON&quot;,&quot;Value&quot;:&quot;POWER_USER_SHAPE_ICON_STYLE_1&quot;}">
                <a:extLst>
                  <a:ext uri="{FF2B5EF4-FFF2-40B4-BE49-F238E27FC236}">
                    <a16:creationId xmlns:a16="http://schemas.microsoft.com/office/drawing/2014/main" id="{6B4B8BBA-D2E6-3377-29E3-7D490979B37D}"/>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2" name="Google Shape;411;p5">
                <a:extLst>
                  <a:ext uri="{FF2B5EF4-FFF2-40B4-BE49-F238E27FC236}">
                    <a16:creationId xmlns:a16="http://schemas.microsoft.com/office/drawing/2014/main" id="{5F490E15-0E7A-2782-9757-382154C5FABF}"/>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 name="Google Shape;412;p5">
                <a:extLst>
                  <a:ext uri="{FF2B5EF4-FFF2-40B4-BE49-F238E27FC236}">
                    <a16:creationId xmlns:a16="http://schemas.microsoft.com/office/drawing/2014/main" id="{4E9C0444-E26F-440B-5AC9-B23AE2F93313}"/>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3;p5">
                <a:extLst>
                  <a:ext uri="{FF2B5EF4-FFF2-40B4-BE49-F238E27FC236}">
                    <a16:creationId xmlns:a16="http://schemas.microsoft.com/office/drawing/2014/main" id="{26CBFB8C-2014-6C94-8D8E-5FE908E16F60}"/>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4;p5">
                <a:extLst>
                  <a:ext uri="{FF2B5EF4-FFF2-40B4-BE49-F238E27FC236}">
                    <a16:creationId xmlns:a16="http://schemas.microsoft.com/office/drawing/2014/main" id="{94762CF2-1040-1D59-185B-3276AC40B664}"/>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5;p5">
                <a:extLst>
                  <a:ext uri="{FF2B5EF4-FFF2-40B4-BE49-F238E27FC236}">
                    <a16:creationId xmlns:a16="http://schemas.microsoft.com/office/drawing/2014/main" id="{E2E79DFD-0C5F-F343-D81C-FCE942E2F017}"/>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8" name="Google Shape;408;p5">
                <a:extLst>
                  <a:ext uri="{FF2B5EF4-FFF2-40B4-BE49-F238E27FC236}">
                    <a16:creationId xmlns:a16="http://schemas.microsoft.com/office/drawing/2014/main" id="{37C02018-44C5-DE67-255E-8D1C0FBEB485}"/>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09;p5">
                <a:extLst>
                  <a:ext uri="{FF2B5EF4-FFF2-40B4-BE49-F238E27FC236}">
                    <a16:creationId xmlns:a16="http://schemas.microsoft.com/office/drawing/2014/main" id="{DC3AFA38-BCB6-5BE1-E7CD-5E3433D96EA1}"/>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grpSp>
        <p:nvGrpSpPr>
          <p:cNvPr id="44" name="Grupo 43">
            <a:extLst>
              <a:ext uri="{FF2B5EF4-FFF2-40B4-BE49-F238E27FC236}">
                <a16:creationId xmlns:a16="http://schemas.microsoft.com/office/drawing/2014/main" id="{F5AB8EED-7B6B-80D2-9CD1-A5A9D447FDAB}"/>
              </a:ext>
            </a:extLst>
          </p:cNvPr>
          <p:cNvGrpSpPr/>
          <p:nvPr/>
        </p:nvGrpSpPr>
        <p:grpSpPr>
          <a:xfrm>
            <a:off x="372957" y="3641043"/>
            <a:ext cx="4701663" cy="434411"/>
            <a:chOff x="372957" y="3404023"/>
            <a:chExt cx="4701663" cy="434411"/>
          </a:xfrm>
        </p:grpSpPr>
        <p:sp>
          <p:nvSpPr>
            <p:cNvPr id="25" name="Rectángulo: esquinas redondeadas 38">
              <a:extLst>
                <a:ext uri="{FF2B5EF4-FFF2-40B4-BE49-F238E27FC236}">
                  <a16:creationId xmlns:a16="http://schemas.microsoft.com/office/drawing/2014/main" id="{064AC70B-3963-A78B-7725-539D6FB9AFCB}"/>
                </a:ext>
              </a:extLst>
            </p:cNvPr>
            <p:cNvSpPr/>
            <p:nvPr/>
          </p:nvSpPr>
          <p:spPr>
            <a:xfrm>
              <a:off x="383590" y="3404023"/>
              <a:ext cx="4134321"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i="1">
                  <a:solidFill>
                    <a:srgbClr val="000000"/>
                  </a:solidFill>
                  <a:latin typeface="Arial"/>
                </a:rPr>
                <a:t>Numérique en santé Référentiel socle </a:t>
              </a:r>
            </a:p>
            <a:p>
              <a:pPr algn="ctr" defTabSz="970138">
                <a:defRPr/>
              </a:pPr>
              <a:r>
                <a:rPr lang="en-GB" sz="1250" b="1" i="1">
                  <a:solidFill>
                    <a:srgbClr val="000000"/>
                  </a:solidFill>
                  <a:latin typeface="Arial"/>
                </a:rPr>
                <a:t>et transversal de compétences </a:t>
              </a:r>
              <a:r>
                <a:rPr kumimoji="0" lang="en-GB" sz="1250" b="1" i="0" u="none" strike="noStrike" kern="1200" cap="none" spc="0" normalizeH="0" baseline="0" noProof="0">
                  <a:ln>
                    <a:noFill/>
                  </a:ln>
                  <a:solidFill>
                    <a:srgbClr val="000000"/>
                  </a:solidFill>
                  <a:effectLst/>
                  <a:uLnTx/>
                  <a:uFillTx/>
                  <a:latin typeface="Arial"/>
                  <a:ea typeface="+mn-ea"/>
                  <a:cs typeface="+mn-cs"/>
                </a:rPr>
                <a:t> </a:t>
              </a:r>
            </a:p>
          </p:txBody>
        </p:sp>
        <p:grpSp>
          <p:nvGrpSpPr>
            <p:cNvPr id="26" name="Grupo 25">
              <a:extLst>
                <a:ext uri="{FF2B5EF4-FFF2-40B4-BE49-F238E27FC236}">
                  <a16:creationId xmlns:a16="http://schemas.microsoft.com/office/drawing/2014/main" id="{1DD33326-1F5F-CBA7-724C-FF31B223B862}"/>
                </a:ext>
              </a:extLst>
            </p:cNvPr>
            <p:cNvGrpSpPr/>
            <p:nvPr/>
          </p:nvGrpSpPr>
          <p:grpSpPr>
            <a:xfrm>
              <a:off x="3968410" y="3407628"/>
              <a:ext cx="1106210" cy="430806"/>
              <a:chOff x="6331133" y="1293381"/>
              <a:chExt cx="1106210" cy="430806"/>
            </a:xfrm>
          </p:grpSpPr>
          <p:sp>
            <p:nvSpPr>
              <p:cNvPr id="34" name="Rectángulo: esquinas redondeadas 38">
                <a:extLst>
                  <a:ext uri="{FF2B5EF4-FFF2-40B4-BE49-F238E27FC236}">
                    <a16:creationId xmlns:a16="http://schemas.microsoft.com/office/drawing/2014/main" id="{9D9D66D5-E1E9-1A10-A258-6D6B59F3C911}"/>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35" name="Google Shape;417;p5" descr="{&quot;Key&quot;:&quot;POWER_USER_SHAPE_ICON&quot;,&quot;Value&quot;:&quot;POWER_USER_SHAPE_ICON_STYLE_1&quot;}">
                <a:extLst>
                  <a:ext uri="{FF2B5EF4-FFF2-40B4-BE49-F238E27FC236}">
                    <a16:creationId xmlns:a16="http://schemas.microsoft.com/office/drawing/2014/main" id="{C3B34517-55F0-DDF8-62E5-B2B2B6150C45}"/>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6" name="Google Shape;411;p5">
                <a:extLst>
                  <a:ext uri="{FF2B5EF4-FFF2-40B4-BE49-F238E27FC236}">
                    <a16:creationId xmlns:a16="http://schemas.microsoft.com/office/drawing/2014/main" id="{49118D4D-3C8B-388B-7C4E-85400EB4EA2F}"/>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7" name="Google Shape;412;p5">
                <a:extLst>
                  <a:ext uri="{FF2B5EF4-FFF2-40B4-BE49-F238E27FC236}">
                    <a16:creationId xmlns:a16="http://schemas.microsoft.com/office/drawing/2014/main" id="{4DEFF434-3914-01B5-205A-17D679BFB920}"/>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8" name="Google Shape;413;p5">
                <a:extLst>
                  <a:ext uri="{FF2B5EF4-FFF2-40B4-BE49-F238E27FC236}">
                    <a16:creationId xmlns:a16="http://schemas.microsoft.com/office/drawing/2014/main" id="{5570FE54-4E61-FBE7-11FB-B1B00A13C4A7}"/>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39" name="Google Shape;414;p5">
                <a:extLst>
                  <a:ext uri="{FF2B5EF4-FFF2-40B4-BE49-F238E27FC236}">
                    <a16:creationId xmlns:a16="http://schemas.microsoft.com/office/drawing/2014/main" id="{5B70F82F-8E7A-57BA-61E0-8F8EF36D2AB4}"/>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0" name="Google Shape;415;p5">
                <a:extLst>
                  <a:ext uri="{FF2B5EF4-FFF2-40B4-BE49-F238E27FC236}">
                    <a16:creationId xmlns:a16="http://schemas.microsoft.com/office/drawing/2014/main" id="{29FC43A2-4A24-D13A-607E-F9E656387BB9}"/>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1" name="Google Shape;408;p5">
                <a:extLst>
                  <a:ext uri="{FF2B5EF4-FFF2-40B4-BE49-F238E27FC236}">
                    <a16:creationId xmlns:a16="http://schemas.microsoft.com/office/drawing/2014/main" id="{B7B4A9E2-C856-E9FD-3FD0-F62DBCBE3157}"/>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2" name="Google Shape;409;p5">
                <a:extLst>
                  <a:ext uri="{FF2B5EF4-FFF2-40B4-BE49-F238E27FC236}">
                    <a16:creationId xmlns:a16="http://schemas.microsoft.com/office/drawing/2014/main" id="{34D3F04A-8318-C2E8-F022-17B999558326}"/>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7" name="Elipse 26">
              <a:extLst>
                <a:ext uri="{FF2B5EF4-FFF2-40B4-BE49-F238E27FC236}">
                  <a16:creationId xmlns:a16="http://schemas.microsoft.com/office/drawing/2014/main" id="{4C79B502-A80D-513A-AE2D-351C43B2AF20}"/>
                </a:ext>
              </a:extLst>
            </p:cNvPr>
            <p:cNvSpPr/>
            <p:nvPr/>
          </p:nvSpPr>
          <p:spPr>
            <a:xfrm>
              <a:off x="372957" y="3407628"/>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2</a:t>
              </a:r>
            </a:p>
          </p:txBody>
        </p:sp>
      </p:grpSp>
      <p:grpSp>
        <p:nvGrpSpPr>
          <p:cNvPr id="45" name="Grupo 44">
            <a:extLst>
              <a:ext uri="{FF2B5EF4-FFF2-40B4-BE49-F238E27FC236}">
                <a16:creationId xmlns:a16="http://schemas.microsoft.com/office/drawing/2014/main" id="{3A56D833-4BCA-6BA8-22A1-1525A1704FA0}"/>
              </a:ext>
            </a:extLst>
          </p:cNvPr>
          <p:cNvGrpSpPr/>
          <p:nvPr/>
        </p:nvGrpSpPr>
        <p:grpSpPr>
          <a:xfrm>
            <a:off x="372957" y="4548003"/>
            <a:ext cx="4701663" cy="434411"/>
            <a:chOff x="372957" y="3404023"/>
            <a:chExt cx="4701663" cy="434411"/>
          </a:xfrm>
        </p:grpSpPr>
        <p:sp>
          <p:nvSpPr>
            <p:cNvPr id="46" name="Rectángulo: esquinas redondeadas 38">
              <a:extLst>
                <a:ext uri="{FF2B5EF4-FFF2-40B4-BE49-F238E27FC236}">
                  <a16:creationId xmlns:a16="http://schemas.microsoft.com/office/drawing/2014/main" id="{567E9CF5-1E54-3486-6BFF-913FE1F5CC45}"/>
                </a:ext>
              </a:extLst>
            </p:cNvPr>
            <p:cNvSpPr/>
            <p:nvPr/>
          </p:nvSpPr>
          <p:spPr>
            <a:xfrm>
              <a:off x="383590" y="3404023"/>
              <a:ext cx="4134321"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A Health and Care Digital </a:t>
              </a:r>
            </a:p>
            <a:p>
              <a:pPr algn="ctr" defTabSz="970138">
                <a:defRPr/>
              </a:pPr>
              <a:r>
                <a:rPr lang="en-GB" sz="1250" b="1">
                  <a:solidFill>
                    <a:srgbClr val="000000"/>
                  </a:solidFill>
                  <a:latin typeface="Arial"/>
                </a:rPr>
                <a:t>Capabilities Framework</a:t>
              </a:r>
              <a:endParaRPr kumimoji="0" lang="en-GB" sz="1250" b="1" u="none" strike="noStrike" kern="1200" cap="none" spc="0" normalizeH="0" baseline="0" noProof="0">
                <a:ln>
                  <a:noFill/>
                </a:ln>
                <a:solidFill>
                  <a:srgbClr val="000000"/>
                </a:solidFill>
                <a:effectLst/>
                <a:uLnTx/>
                <a:uFillTx/>
                <a:latin typeface="Arial"/>
                <a:ea typeface="+mn-ea"/>
                <a:cs typeface="+mn-cs"/>
              </a:endParaRPr>
            </a:p>
          </p:txBody>
        </p:sp>
        <p:grpSp>
          <p:nvGrpSpPr>
            <p:cNvPr id="47" name="Grupo 46">
              <a:extLst>
                <a:ext uri="{FF2B5EF4-FFF2-40B4-BE49-F238E27FC236}">
                  <a16:creationId xmlns:a16="http://schemas.microsoft.com/office/drawing/2014/main" id="{1A02DCA3-93E3-BE10-5F9A-33451622C677}"/>
                </a:ext>
              </a:extLst>
            </p:cNvPr>
            <p:cNvGrpSpPr/>
            <p:nvPr/>
          </p:nvGrpSpPr>
          <p:grpSpPr>
            <a:xfrm>
              <a:off x="3968410" y="3407628"/>
              <a:ext cx="1106210" cy="430806"/>
              <a:chOff x="6331133" y="1293381"/>
              <a:chExt cx="1106210" cy="430806"/>
            </a:xfrm>
          </p:grpSpPr>
          <p:sp>
            <p:nvSpPr>
              <p:cNvPr id="49" name="Rectángulo: esquinas redondeadas 38">
                <a:extLst>
                  <a:ext uri="{FF2B5EF4-FFF2-40B4-BE49-F238E27FC236}">
                    <a16:creationId xmlns:a16="http://schemas.microsoft.com/office/drawing/2014/main" id="{A623BAFF-C4B6-5053-92B6-747C57F97ED9}"/>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417;p5" descr="{&quot;Key&quot;:&quot;POWER_USER_SHAPE_ICON&quot;,&quot;Value&quot;:&quot;POWER_USER_SHAPE_ICON_STYLE_1&quot;}">
                <a:extLst>
                  <a:ext uri="{FF2B5EF4-FFF2-40B4-BE49-F238E27FC236}">
                    <a16:creationId xmlns:a16="http://schemas.microsoft.com/office/drawing/2014/main" id="{FCB90DDD-71A9-39CF-D153-38264E5F524C}"/>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1" name="Google Shape;411;p5">
                <a:extLst>
                  <a:ext uri="{FF2B5EF4-FFF2-40B4-BE49-F238E27FC236}">
                    <a16:creationId xmlns:a16="http://schemas.microsoft.com/office/drawing/2014/main" id="{2326922F-507C-9E61-6B62-97056D1095D0}"/>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2" name="Google Shape;412;p5">
                <a:extLst>
                  <a:ext uri="{FF2B5EF4-FFF2-40B4-BE49-F238E27FC236}">
                    <a16:creationId xmlns:a16="http://schemas.microsoft.com/office/drawing/2014/main" id="{7B591BE5-B476-B947-DC10-80ECD43C8A4B}"/>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3" name="Google Shape;413;p5">
                <a:extLst>
                  <a:ext uri="{FF2B5EF4-FFF2-40B4-BE49-F238E27FC236}">
                    <a16:creationId xmlns:a16="http://schemas.microsoft.com/office/drawing/2014/main" id="{DD8E2972-6D8B-C80A-1C6F-2DE355CC23FC}"/>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4" name="Google Shape;414;p5">
                <a:extLst>
                  <a:ext uri="{FF2B5EF4-FFF2-40B4-BE49-F238E27FC236}">
                    <a16:creationId xmlns:a16="http://schemas.microsoft.com/office/drawing/2014/main" id="{66AB2676-6365-283D-9D1A-7CC916397630}"/>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5" name="Google Shape;415;p5">
                <a:extLst>
                  <a:ext uri="{FF2B5EF4-FFF2-40B4-BE49-F238E27FC236}">
                    <a16:creationId xmlns:a16="http://schemas.microsoft.com/office/drawing/2014/main" id="{C96E5266-4BEF-AD9F-F292-5C3DE5EFD667}"/>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6" name="Google Shape;408;p5">
                <a:extLst>
                  <a:ext uri="{FF2B5EF4-FFF2-40B4-BE49-F238E27FC236}">
                    <a16:creationId xmlns:a16="http://schemas.microsoft.com/office/drawing/2014/main" id="{1A00FEBC-C053-8547-DA9D-0BEC6D5E51A6}"/>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67" name="Google Shape;409;p5">
                <a:extLst>
                  <a:ext uri="{FF2B5EF4-FFF2-40B4-BE49-F238E27FC236}">
                    <a16:creationId xmlns:a16="http://schemas.microsoft.com/office/drawing/2014/main" id="{45A6BB7E-D38B-594E-DAC0-588234977B9C}"/>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48" name="Elipse 47">
              <a:extLst>
                <a:ext uri="{FF2B5EF4-FFF2-40B4-BE49-F238E27FC236}">
                  <a16:creationId xmlns:a16="http://schemas.microsoft.com/office/drawing/2014/main" id="{BF61AB6D-878C-2913-5753-994E344BF287}"/>
                </a:ext>
              </a:extLst>
            </p:cNvPr>
            <p:cNvSpPr/>
            <p:nvPr/>
          </p:nvSpPr>
          <p:spPr>
            <a:xfrm>
              <a:off x="372957" y="3407628"/>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3</a:t>
              </a:r>
            </a:p>
          </p:txBody>
        </p:sp>
      </p:grpSp>
      <p:grpSp>
        <p:nvGrpSpPr>
          <p:cNvPr id="94" name="Grupo 93">
            <a:extLst>
              <a:ext uri="{FF2B5EF4-FFF2-40B4-BE49-F238E27FC236}">
                <a16:creationId xmlns:a16="http://schemas.microsoft.com/office/drawing/2014/main" id="{FBFE01A6-A0CF-3A26-26EB-CB6815B44899}"/>
              </a:ext>
            </a:extLst>
          </p:cNvPr>
          <p:cNvGrpSpPr/>
          <p:nvPr/>
        </p:nvGrpSpPr>
        <p:grpSpPr>
          <a:xfrm>
            <a:off x="372957" y="5454963"/>
            <a:ext cx="4701663" cy="434411"/>
            <a:chOff x="372957" y="4947746"/>
            <a:chExt cx="4701663" cy="434411"/>
          </a:xfrm>
        </p:grpSpPr>
        <p:sp>
          <p:nvSpPr>
            <p:cNvPr id="70" name="Rectángulo: esquinas redondeadas 38">
              <a:extLst>
                <a:ext uri="{FF2B5EF4-FFF2-40B4-BE49-F238E27FC236}">
                  <a16:creationId xmlns:a16="http://schemas.microsoft.com/office/drawing/2014/main" id="{D4EAC511-96B6-47EC-6D76-0C4B8D9A2A2E}"/>
                </a:ext>
              </a:extLst>
            </p:cNvPr>
            <p:cNvSpPr/>
            <p:nvPr/>
          </p:nvSpPr>
          <p:spPr>
            <a:xfrm>
              <a:off x="383590" y="4947746"/>
              <a:ext cx="4134321"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COMPDIG - Salut</a:t>
              </a:r>
              <a:endParaRPr kumimoji="0" lang="en-GB" sz="1250" b="1" u="none" strike="noStrike" kern="1200" cap="none" spc="0" normalizeH="0" baseline="0" noProof="0">
                <a:ln>
                  <a:noFill/>
                </a:ln>
                <a:solidFill>
                  <a:srgbClr val="000000"/>
                </a:solidFill>
                <a:effectLst/>
                <a:uLnTx/>
                <a:uFillTx/>
                <a:latin typeface="Arial"/>
                <a:ea typeface="+mn-ea"/>
                <a:cs typeface="+mn-cs"/>
              </a:endParaRPr>
            </a:p>
          </p:txBody>
        </p:sp>
        <p:grpSp>
          <p:nvGrpSpPr>
            <p:cNvPr id="83" name="Grupo 82">
              <a:extLst>
                <a:ext uri="{FF2B5EF4-FFF2-40B4-BE49-F238E27FC236}">
                  <a16:creationId xmlns:a16="http://schemas.microsoft.com/office/drawing/2014/main" id="{3E033262-D348-FEFB-08DC-A86BB9E9BCBB}"/>
                </a:ext>
              </a:extLst>
            </p:cNvPr>
            <p:cNvGrpSpPr/>
            <p:nvPr/>
          </p:nvGrpSpPr>
          <p:grpSpPr>
            <a:xfrm>
              <a:off x="3968410" y="4951351"/>
              <a:ext cx="1106210" cy="430806"/>
              <a:chOff x="6341766" y="1293381"/>
              <a:chExt cx="1106210" cy="430806"/>
            </a:xfrm>
          </p:grpSpPr>
          <p:sp>
            <p:nvSpPr>
              <p:cNvPr id="84" name="Rectángulo: esquinas redondeadas 38">
                <a:extLst>
                  <a:ext uri="{FF2B5EF4-FFF2-40B4-BE49-F238E27FC236}">
                    <a16:creationId xmlns:a16="http://schemas.microsoft.com/office/drawing/2014/main" id="{46BB0A6A-539D-ED84-E9A9-AB1A5D4CCA2D}"/>
                  </a:ext>
                </a:extLst>
              </p:cNvPr>
              <p:cNvSpPr/>
              <p:nvPr/>
            </p:nvSpPr>
            <p:spPr>
              <a:xfrm>
                <a:off x="6341766"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85" name="Google Shape;417;p5" descr="{&quot;Key&quot;:&quot;POWER_USER_SHAPE_ICON&quot;,&quot;Value&quot;:&quot;POWER_USER_SHAPE_ICON_STYLE_1&quot;}">
                <a:extLst>
                  <a:ext uri="{FF2B5EF4-FFF2-40B4-BE49-F238E27FC236}">
                    <a16:creationId xmlns:a16="http://schemas.microsoft.com/office/drawing/2014/main" id="{D84C5587-0402-4930-2D17-9469D232A2FD}"/>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86" name="Google Shape;411;p5">
                <a:extLst>
                  <a:ext uri="{FF2B5EF4-FFF2-40B4-BE49-F238E27FC236}">
                    <a16:creationId xmlns:a16="http://schemas.microsoft.com/office/drawing/2014/main" id="{EF9CA74B-DF55-1422-9A58-983D483E1245}"/>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87" name="Google Shape;412;p5">
                <a:extLst>
                  <a:ext uri="{FF2B5EF4-FFF2-40B4-BE49-F238E27FC236}">
                    <a16:creationId xmlns:a16="http://schemas.microsoft.com/office/drawing/2014/main" id="{858BB36F-DD63-6677-BF77-6F426D95062B}"/>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88" name="Google Shape;413;p5">
                <a:extLst>
                  <a:ext uri="{FF2B5EF4-FFF2-40B4-BE49-F238E27FC236}">
                    <a16:creationId xmlns:a16="http://schemas.microsoft.com/office/drawing/2014/main" id="{7A599318-0BA1-97E0-7B14-AD223E721B40}"/>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89" name="Google Shape;414;p5">
                <a:extLst>
                  <a:ext uri="{FF2B5EF4-FFF2-40B4-BE49-F238E27FC236}">
                    <a16:creationId xmlns:a16="http://schemas.microsoft.com/office/drawing/2014/main" id="{FE3D16C7-21D6-80E0-D1D0-5A0932569A62}"/>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90" name="Google Shape;415;p5">
                <a:extLst>
                  <a:ext uri="{FF2B5EF4-FFF2-40B4-BE49-F238E27FC236}">
                    <a16:creationId xmlns:a16="http://schemas.microsoft.com/office/drawing/2014/main" id="{3EC3F108-948F-AF5D-973E-EA2FAFDB1981}"/>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91" name="Google Shape;408;p5">
                <a:extLst>
                  <a:ext uri="{FF2B5EF4-FFF2-40B4-BE49-F238E27FC236}">
                    <a16:creationId xmlns:a16="http://schemas.microsoft.com/office/drawing/2014/main" id="{A98C419D-1392-B69A-12D7-D862A7DE5774}"/>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92" name="Google Shape;409;p5">
                <a:extLst>
                  <a:ext uri="{FF2B5EF4-FFF2-40B4-BE49-F238E27FC236}">
                    <a16:creationId xmlns:a16="http://schemas.microsoft.com/office/drawing/2014/main" id="{82040570-A4B1-7638-0FDD-C6F7CD24E481}"/>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72" name="Elipse 71">
              <a:extLst>
                <a:ext uri="{FF2B5EF4-FFF2-40B4-BE49-F238E27FC236}">
                  <a16:creationId xmlns:a16="http://schemas.microsoft.com/office/drawing/2014/main" id="{F682135A-6F0A-5F21-CB85-B92CB138B543}"/>
                </a:ext>
              </a:extLst>
            </p:cNvPr>
            <p:cNvSpPr/>
            <p:nvPr/>
          </p:nvSpPr>
          <p:spPr>
            <a:xfrm>
              <a:off x="372957" y="4951351"/>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4</a:t>
              </a:r>
            </a:p>
          </p:txBody>
        </p:sp>
      </p:grpSp>
      <p:grpSp>
        <p:nvGrpSpPr>
          <p:cNvPr id="95" name="Grupo 94">
            <a:extLst>
              <a:ext uri="{FF2B5EF4-FFF2-40B4-BE49-F238E27FC236}">
                <a16:creationId xmlns:a16="http://schemas.microsoft.com/office/drawing/2014/main" id="{E07D2062-C3B9-C7A1-A798-C86D04EE0014}"/>
              </a:ext>
            </a:extLst>
          </p:cNvPr>
          <p:cNvGrpSpPr/>
          <p:nvPr/>
        </p:nvGrpSpPr>
        <p:grpSpPr>
          <a:xfrm>
            <a:off x="372957" y="6361923"/>
            <a:ext cx="4701663" cy="434411"/>
            <a:chOff x="372957" y="4947746"/>
            <a:chExt cx="4701663" cy="434411"/>
          </a:xfrm>
        </p:grpSpPr>
        <p:sp>
          <p:nvSpPr>
            <p:cNvPr id="96" name="Rectángulo: esquinas redondeadas 38">
              <a:extLst>
                <a:ext uri="{FF2B5EF4-FFF2-40B4-BE49-F238E27FC236}">
                  <a16:creationId xmlns:a16="http://schemas.microsoft.com/office/drawing/2014/main" id="{C6E9C2BF-E427-8AD9-D28E-3094BDA21AA3}"/>
                </a:ext>
              </a:extLst>
            </p:cNvPr>
            <p:cNvSpPr/>
            <p:nvPr/>
          </p:nvSpPr>
          <p:spPr>
            <a:xfrm>
              <a:off x="383590" y="4947746"/>
              <a:ext cx="4134321"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lang="en-GB" sz="1250" b="1">
                  <a:solidFill>
                    <a:srgbClr val="000000"/>
                  </a:solidFill>
                  <a:latin typeface="Arial"/>
                </a:rPr>
                <a:t>IKANOS</a:t>
              </a:r>
              <a:endParaRPr kumimoji="0" lang="en-GB" sz="1250" b="1" u="none" strike="noStrike" kern="1200" cap="none" spc="0" normalizeH="0" baseline="0" noProof="0">
                <a:ln>
                  <a:noFill/>
                </a:ln>
                <a:solidFill>
                  <a:srgbClr val="000000"/>
                </a:solidFill>
                <a:effectLst/>
                <a:uLnTx/>
                <a:uFillTx/>
                <a:latin typeface="Arial"/>
                <a:ea typeface="+mn-ea"/>
                <a:cs typeface="+mn-cs"/>
              </a:endParaRPr>
            </a:p>
          </p:txBody>
        </p:sp>
        <p:grpSp>
          <p:nvGrpSpPr>
            <p:cNvPr id="97" name="Grupo 96">
              <a:extLst>
                <a:ext uri="{FF2B5EF4-FFF2-40B4-BE49-F238E27FC236}">
                  <a16:creationId xmlns:a16="http://schemas.microsoft.com/office/drawing/2014/main" id="{A7FB6304-DFDB-F12D-968F-2874928D22A4}"/>
                </a:ext>
              </a:extLst>
            </p:cNvPr>
            <p:cNvGrpSpPr/>
            <p:nvPr/>
          </p:nvGrpSpPr>
          <p:grpSpPr>
            <a:xfrm>
              <a:off x="3968410" y="4951351"/>
              <a:ext cx="1106210" cy="430806"/>
              <a:chOff x="6341766" y="1293381"/>
              <a:chExt cx="1106210" cy="430806"/>
            </a:xfrm>
          </p:grpSpPr>
          <p:sp>
            <p:nvSpPr>
              <p:cNvPr id="99" name="Rectángulo: esquinas redondeadas 38">
                <a:extLst>
                  <a:ext uri="{FF2B5EF4-FFF2-40B4-BE49-F238E27FC236}">
                    <a16:creationId xmlns:a16="http://schemas.microsoft.com/office/drawing/2014/main" id="{1289EC8C-B367-2717-D73E-78763C552A2B}"/>
                  </a:ext>
                </a:extLst>
              </p:cNvPr>
              <p:cNvSpPr/>
              <p:nvPr/>
            </p:nvSpPr>
            <p:spPr>
              <a:xfrm>
                <a:off x="6341766"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00" name="Google Shape;417;p5" descr="{&quot;Key&quot;:&quot;POWER_USER_SHAPE_ICON&quot;,&quot;Value&quot;:&quot;POWER_USER_SHAPE_ICON_STYLE_1&quot;}">
                <a:extLst>
                  <a:ext uri="{FF2B5EF4-FFF2-40B4-BE49-F238E27FC236}">
                    <a16:creationId xmlns:a16="http://schemas.microsoft.com/office/drawing/2014/main" id="{983CF11F-19D0-C6FC-1F53-DCDF1109D3F3}"/>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1" name="Google Shape;411;p5">
                <a:extLst>
                  <a:ext uri="{FF2B5EF4-FFF2-40B4-BE49-F238E27FC236}">
                    <a16:creationId xmlns:a16="http://schemas.microsoft.com/office/drawing/2014/main" id="{1E48DB7F-5D39-503D-8DE9-EBE3E20D905D}"/>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2" name="Google Shape;412;p5">
                <a:extLst>
                  <a:ext uri="{FF2B5EF4-FFF2-40B4-BE49-F238E27FC236}">
                    <a16:creationId xmlns:a16="http://schemas.microsoft.com/office/drawing/2014/main" id="{A578D206-2759-684B-CE3E-5988C22E23FE}"/>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3" name="Google Shape;413;p5">
                <a:extLst>
                  <a:ext uri="{FF2B5EF4-FFF2-40B4-BE49-F238E27FC236}">
                    <a16:creationId xmlns:a16="http://schemas.microsoft.com/office/drawing/2014/main" id="{843B7298-6904-9B3E-663B-34C38B595552}"/>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4" name="Google Shape;414;p5">
                <a:extLst>
                  <a:ext uri="{FF2B5EF4-FFF2-40B4-BE49-F238E27FC236}">
                    <a16:creationId xmlns:a16="http://schemas.microsoft.com/office/drawing/2014/main" id="{49F94F2C-F120-B3BE-588B-51ED326126AE}"/>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5" name="Google Shape;415;p5">
                <a:extLst>
                  <a:ext uri="{FF2B5EF4-FFF2-40B4-BE49-F238E27FC236}">
                    <a16:creationId xmlns:a16="http://schemas.microsoft.com/office/drawing/2014/main" id="{44731D1C-A7B8-1A11-35EB-944BA80D8CD3}"/>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6" name="Google Shape;408;p5">
                <a:extLst>
                  <a:ext uri="{FF2B5EF4-FFF2-40B4-BE49-F238E27FC236}">
                    <a16:creationId xmlns:a16="http://schemas.microsoft.com/office/drawing/2014/main" id="{88682699-CC6A-C01A-494D-847077FC04BC}"/>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07" name="Google Shape;409;p5">
                <a:extLst>
                  <a:ext uri="{FF2B5EF4-FFF2-40B4-BE49-F238E27FC236}">
                    <a16:creationId xmlns:a16="http://schemas.microsoft.com/office/drawing/2014/main" id="{F3AD738D-CF74-C61B-9782-B774CB077E83}"/>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98" name="Elipse 97">
              <a:extLst>
                <a:ext uri="{FF2B5EF4-FFF2-40B4-BE49-F238E27FC236}">
                  <a16:creationId xmlns:a16="http://schemas.microsoft.com/office/drawing/2014/main" id="{F14D3706-D0CC-7C81-8EFF-B9C451CB9EFF}"/>
                </a:ext>
              </a:extLst>
            </p:cNvPr>
            <p:cNvSpPr/>
            <p:nvPr/>
          </p:nvSpPr>
          <p:spPr>
            <a:xfrm>
              <a:off x="372957" y="4951351"/>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5</a:t>
              </a:r>
            </a:p>
          </p:txBody>
        </p:sp>
      </p:grpSp>
      <p:grpSp>
        <p:nvGrpSpPr>
          <p:cNvPr id="108" name="Grupo 107">
            <a:extLst>
              <a:ext uri="{FF2B5EF4-FFF2-40B4-BE49-F238E27FC236}">
                <a16:creationId xmlns:a16="http://schemas.microsoft.com/office/drawing/2014/main" id="{D279DBFC-F4A1-E3B2-AD30-E6ABD9BE532E}"/>
              </a:ext>
            </a:extLst>
          </p:cNvPr>
          <p:cNvGrpSpPr/>
          <p:nvPr/>
        </p:nvGrpSpPr>
        <p:grpSpPr>
          <a:xfrm>
            <a:off x="372957" y="7268883"/>
            <a:ext cx="4701663" cy="434411"/>
            <a:chOff x="372957" y="4947746"/>
            <a:chExt cx="4701663" cy="434411"/>
          </a:xfrm>
        </p:grpSpPr>
        <p:sp>
          <p:nvSpPr>
            <p:cNvPr id="109" name="Rectángulo: esquinas redondeadas 38">
              <a:extLst>
                <a:ext uri="{FF2B5EF4-FFF2-40B4-BE49-F238E27FC236}">
                  <a16:creationId xmlns:a16="http://schemas.microsoft.com/office/drawing/2014/main" id="{8F57258F-79E5-A09A-2511-82F6F5716FFD}"/>
                </a:ext>
              </a:extLst>
            </p:cNvPr>
            <p:cNvSpPr/>
            <p:nvPr/>
          </p:nvSpPr>
          <p:spPr>
            <a:xfrm>
              <a:off x="383590" y="4947746"/>
              <a:ext cx="4134321"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kumimoji="0" lang="en-GB" sz="1250" b="1" u="none" strike="noStrike" kern="1200" cap="none" spc="0" normalizeH="0" baseline="0" noProof="0">
                  <a:ln>
                    <a:noFill/>
                  </a:ln>
                  <a:solidFill>
                    <a:srgbClr val="000000"/>
                  </a:solidFill>
                  <a:effectLst/>
                  <a:uLnTx/>
                  <a:uFillTx/>
                  <a:latin typeface="Arial"/>
                  <a:ea typeface="+mn-ea"/>
                  <a:cs typeface="+mn-cs"/>
                </a:rPr>
                <a:t>Psychological Practitioners Digital</a:t>
              </a:r>
            </a:p>
            <a:p>
              <a:pPr algn="ctr" defTabSz="970138">
                <a:defRPr/>
              </a:pPr>
              <a:r>
                <a:rPr lang="en-GB" sz="1250" b="1">
                  <a:solidFill>
                    <a:srgbClr val="000000"/>
                  </a:solidFill>
                  <a:latin typeface="Arial"/>
                </a:rPr>
                <a:t>Competence Framework</a:t>
              </a:r>
              <a:endParaRPr kumimoji="0" lang="en-GB" sz="1250" b="1" u="none" strike="noStrike" kern="1200" cap="none" spc="0" normalizeH="0" baseline="0" noProof="0">
                <a:ln>
                  <a:noFill/>
                </a:ln>
                <a:solidFill>
                  <a:srgbClr val="000000"/>
                </a:solidFill>
                <a:effectLst/>
                <a:uLnTx/>
                <a:uFillTx/>
                <a:latin typeface="Arial"/>
                <a:ea typeface="+mn-ea"/>
                <a:cs typeface="+mn-cs"/>
              </a:endParaRPr>
            </a:p>
          </p:txBody>
        </p:sp>
        <p:grpSp>
          <p:nvGrpSpPr>
            <p:cNvPr id="110" name="Grupo 109">
              <a:extLst>
                <a:ext uri="{FF2B5EF4-FFF2-40B4-BE49-F238E27FC236}">
                  <a16:creationId xmlns:a16="http://schemas.microsoft.com/office/drawing/2014/main" id="{AEC1408E-4033-EFDD-65C5-E0CE8BB6570C}"/>
                </a:ext>
              </a:extLst>
            </p:cNvPr>
            <p:cNvGrpSpPr/>
            <p:nvPr/>
          </p:nvGrpSpPr>
          <p:grpSpPr>
            <a:xfrm>
              <a:off x="3968410" y="4951351"/>
              <a:ext cx="1106210" cy="430806"/>
              <a:chOff x="6341766" y="1293381"/>
              <a:chExt cx="1106210" cy="430806"/>
            </a:xfrm>
          </p:grpSpPr>
          <p:sp>
            <p:nvSpPr>
              <p:cNvPr id="112" name="Rectángulo: esquinas redondeadas 38">
                <a:extLst>
                  <a:ext uri="{FF2B5EF4-FFF2-40B4-BE49-F238E27FC236}">
                    <a16:creationId xmlns:a16="http://schemas.microsoft.com/office/drawing/2014/main" id="{3ECD6A5A-DAC2-20DD-3D1F-B8D582C51AA9}"/>
                  </a:ext>
                </a:extLst>
              </p:cNvPr>
              <p:cNvSpPr/>
              <p:nvPr/>
            </p:nvSpPr>
            <p:spPr>
              <a:xfrm>
                <a:off x="6341766"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13" name="Google Shape;417;p5" descr="{&quot;Key&quot;:&quot;POWER_USER_SHAPE_ICON&quot;,&quot;Value&quot;:&quot;POWER_USER_SHAPE_ICON_STYLE_1&quot;}">
                <a:extLst>
                  <a:ext uri="{FF2B5EF4-FFF2-40B4-BE49-F238E27FC236}">
                    <a16:creationId xmlns:a16="http://schemas.microsoft.com/office/drawing/2014/main" id="{84702C70-0955-A539-5058-9EA9BAF55970}"/>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4" name="Google Shape;411;p5">
                <a:extLst>
                  <a:ext uri="{FF2B5EF4-FFF2-40B4-BE49-F238E27FC236}">
                    <a16:creationId xmlns:a16="http://schemas.microsoft.com/office/drawing/2014/main" id="{7BC54374-0031-00E9-00E7-842567D8E859}"/>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5" name="Google Shape;412;p5">
                <a:extLst>
                  <a:ext uri="{FF2B5EF4-FFF2-40B4-BE49-F238E27FC236}">
                    <a16:creationId xmlns:a16="http://schemas.microsoft.com/office/drawing/2014/main" id="{17766A4E-01DD-D979-A4E5-23F7B1EA02B0}"/>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6" name="Google Shape;413;p5">
                <a:extLst>
                  <a:ext uri="{FF2B5EF4-FFF2-40B4-BE49-F238E27FC236}">
                    <a16:creationId xmlns:a16="http://schemas.microsoft.com/office/drawing/2014/main" id="{28FA59A3-570E-86DB-3864-A3BDE9761226}"/>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7" name="Google Shape;414;p5">
                <a:extLst>
                  <a:ext uri="{FF2B5EF4-FFF2-40B4-BE49-F238E27FC236}">
                    <a16:creationId xmlns:a16="http://schemas.microsoft.com/office/drawing/2014/main" id="{9A3CBBAF-358A-ADCC-AA66-70CB17D73204}"/>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8" name="Google Shape;415;p5">
                <a:extLst>
                  <a:ext uri="{FF2B5EF4-FFF2-40B4-BE49-F238E27FC236}">
                    <a16:creationId xmlns:a16="http://schemas.microsoft.com/office/drawing/2014/main" id="{00D25882-7155-BE4E-BC49-EE575DF09C98}"/>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19" name="Google Shape;408;p5">
                <a:extLst>
                  <a:ext uri="{FF2B5EF4-FFF2-40B4-BE49-F238E27FC236}">
                    <a16:creationId xmlns:a16="http://schemas.microsoft.com/office/drawing/2014/main" id="{177707AF-51BD-A44C-238D-A14B1A4C7834}"/>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20" name="Google Shape;409;p5">
                <a:extLst>
                  <a:ext uri="{FF2B5EF4-FFF2-40B4-BE49-F238E27FC236}">
                    <a16:creationId xmlns:a16="http://schemas.microsoft.com/office/drawing/2014/main" id="{2B90FA71-95B2-1205-87FD-C7AA48FD82D7}"/>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111" name="Elipse 110">
              <a:extLst>
                <a:ext uri="{FF2B5EF4-FFF2-40B4-BE49-F238E27FC236}">
                  <a16:creationId xmlns:a16="http://schemas.microsoft.com/office/drawing/2014/main" id="{821E45C5-C8D4-EA2E-0D34-7422FE218099}"/>
                </a:ext>
              </a:extLst>
            </p:cNvPr>
            <p:cNvSpPr/>
            <p:nvPr/>
          </p:nvSpPr>
          <p:spPr>
            <a:xfrm>
              <a:off x="372957" y="4951351"/>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6</a:t>
              </a:r>
            </a:p>
          </p:txBody>
        </p:sp>
      </p:grpSp>
      <p:grpSp>
        <p:nvGrpSpPr>
          <p:cNvPr id="146" name="Grupo 145">
            <a:extLst>
              <a:ext uri="{FF2B5EF4-FFF2-40B4-BE49-F238E27FC236}">
                <a16:creationId xmlns:a16="http://schemas.microsoft.com/office/drawing/2014/main" id="{2C6F7A18-7F9F-B157-7648-F1BF627F431B}"/>
              </a:ext>
            </a:extLst>
          </p:cNvPr>
          <p:cNvGrpSpPr/>
          <p:nvPr/>
        </p:nvGrpSpPr>
        <p:grpSpPr>
          <a:xfrm>
            <a:off x="372957" y="8175843"/>
            <a:ext cx="4701663" cy="434411"/>
            <a:chOff x="372957" y="7617593"/>
            <a:chExt cx="4701663" cy="434411"/>
          </a:xfrm>
        </p:grpSpPr>
        <p:sp>
          <p:nvSpPr>
            <p:cNvPr id="134" name="Rectángulo: esquinas redondeadas 38">
              <a:extLst>
                <a:ext uri="{FF2B5EF4-FFF2-40B4-BE49-F238E27FC236}">
                  <a16:creationId xmlns:a16="http://schemas.microsoft.com/office/drawing/2014/main" id="{8B1F58EA-7302-AFB1-A610-8CA309B1FD6C}"/>
                </a:ext>
              </a:extLst>
            </p:cNvPr>
            <p:cNvSpPr/>
            <p:nvPr/>
          </p:nvSpPr>
          <p:spPr>
            <a:xfrm>
              <a:off x="383590" y="7617593"/>
              <a:ext cx="4134321"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kumimoji="0" lang="en-GB" sz="1250" b="1" u="none" strike="noStrike" kern="1200" cap="none" spc="0" normalizeH="0" baseline="0" noProof="0">
                  <a:ln>
                    <a:noFill/>
                  </a:ln>
                  <a:solidFill>
                    <a:srgbClr val="000000"/>
                  </a:solidFill>
                  <a:effectLst/>
                  <a:uLnTx/>
                  <a:uFillTx/>
                  <a:latin typeface="Arial"/>
                  <a:ea typeface="+mn-ea"/>
                  <a:cs typeface="+mn-cs"/>
                </a:rPr>
                <a:t>Fraunhofer Academy</a:t>
              </a:r>
            </a:p>
          </p:txBody>
        </p:sp>
        <p:sp>
          <p:nvSpPr>
            <p:cNvPr id="136" name="Elipse 135">
              <a:extLst>
                <a:ext uri="{FF2B5EF4-FFF2-40B4-BE49-F238E27FC236}">
                  <a16:creationId xmlns:a16="http://schemas.microsoft.com/office/drawing/2014/main" id="{259EA69C-9C43-5588-1EE8-411FDA3912C4}"/>
                </a:ext>
              </a:extLst>
            </p:cNvPr>
            <p:cNvSpPr/>
            <p:nvPr/>
          </p:nvSpPr>
          <p:spPr>
            <a:xfrm>
              <a:off x="372957" y="7621198"/>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7</a:t>
              </a:r>
            </a:p>
          </p:txBody>
        </p:sp>
        <p:grpSp>
          <p:nvGrpSpPr>
            <p:cNvPr id="121" name="Grupo 120">
              <a:extLst>
                <a:ext uri="{FF2B5EF4-FFF2-40B4-BE49-F238E27FC236}">
                  <a16:creationId xmlns:a16="http://schemas.microsoft.com/office/drawing/2014/main" id="{E34E82B1-86CB-40F0-D112-5510511DCCC8}"/>
                </a:ext>
              </a:extLst>
            </p:cNvPr>
            <p:cNvGrpSpPr/>
            <p:nvPr/>
          </p:nvGrpSpPr>
          <p:grpSpPr>
            <a:xfrm>
              <a:off x="3968410" y="7621198"/>
              <a:ext cx="1106210" cy="430806"/>
              <a:chOff x="6331133" y="1296382"/>
              <a:chExt cx="1106210" cy="430806"/>
            </a:xfrm>
          </p:grpSpPr>
          <p:sp>
            <p:nvSpPr>
              <p:cNvPr id="122" name="Rectángulo: esquinas redondeadas 38">
                <a:extLst>
                  <a:ext uri="{FF2B5EF4-FFF2-40B4-BE49-F238E27FC236}">
                    <a16:creationId xmlns:a16="http://schemas.microsoft.com/office/drawing/2014/main" id="{A899C1F3-F52C-F385-7E30-4029199D5789}"/>
                  </a:ext>
                </a:extLst>
              </p:cNvPr>
              <p:cNvSpPr/>
              <p:nvPr/>
            </p:nvSpPr>
            <p:spPr>
              <a:xfrm>
                <a:off x="6331133"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417;p5" descr="{&quot;Key&quot;:&quot;POWER_USER_SHAPE_ICON&quot;,&quot;Value&quot;:&quot;POWER_USER_SHAPE_ICON_STYLE_1&quot;}">
                <a:extLst>
                  <a:ext uri="{FF2B5EF4-FFF2-40B4-BE49-F238E27FC236}">
                    <a16:creationId xmlns:a16="http://schemas.microsoft.com/office/drawing/2014/main" id="{656F5A9B-6CD5-D7DF-70AC-E0011F2601F6}"/>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24" name="Grupo 123">
                <a:extLst>
                  <a:ext uri="{FF2B5EF4-FFF2-40B4-BE49-F238E27FC236}">
                    <a16:creationId xmlns:a16="http://schemas.microsoft.com/office/drawing/2014/main" id="{06DC6D05-2B39-869C-8C5B-D461804F9A34}"/>
                  </a:ext>
                </a:extLst>
              </p:cNvPr>
              <p:cNvGrpSpPr/>
              <p:nvPr/>
            </p:nvGrpSpPr>
            <p:grpSpPr>
              <a:xfrm>
                <a:off x="7069790" y="1358484"/>
                <a:ext cx="238968" cy="306602"/>
                <a:chOff x="7069790" y="1349732"/>
                <a:chExt cx="238968" cy="306602"/>
              </a:xfrm>
              <a:solidFill>
                <a:srgbClr val="C8DBDE"/>
              </a:solidFill>
            </p:grpSpPr>
            <p:sp>
              <p:nvSpPr>
                <p:cNvPr id="128" name="Google Shape;411;p5">
                  <a:extLst>
                    <a:ext uri="{FF2B5EF4-FFF2-40B4-BE49-F238E27FC236}">
                      <a16:creationId xmlns:a16="http://schemas.microsoft.com/office/drawing/2014/main" id="{1546E887-919A-D046-A983-1659FC2F3C32}"/>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29" name="Google Shape;412;p5">
                  <a:extLst>
                    <a:ext uri="{FF2B5EF4-FFF2-40B4-BE49-F238E27FC236}">
                      <a16:creationId xmlns:a16="http://schemas.microsoft.com/office/drawing/2014/main" id="{E45AE2D4-6D0D-AE53-2654-CF5DFB447533}"/>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0" name="Google Shape;413;p5">
                  <a:extLst>
                    <a:ext uri="{FF2B5EF4-FFF2-40B4-BE49-F238E27FC236}">
                      <a16:creationId xmlns:a16="http://schemas.microsoft.com/office/drawing/2014/main" id="{5926A955-07DE-39C2-06AC-C803E22D64F1}"/>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1" name="Google Shape;414;p5">
                  <a:extLst>
                    <a:ext uri="{FF2B5EF4-FFF2-40B4-BE49-F238E27FC236}">
                      <a16:creationId xmlns:a16="http://schemas.microsoft.com/office/drawing/2014/main" id="{5ACC1C5F-A261-3581-59E9-5D466D1CD293}"/>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2" name="Google Shape;415;p5">
                  <a:extLst>
                    <a:ext uri="{FF2B5EF4-FFF2-40B4-BE49-F238E27FC236}">
                      <a16:creationId xmlns:a16="http://schemas.microsoft.com/office/drawing/2014/main" id="{D6B66291-CFB8-A519-3E2F-63FC2842F355}"/>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25" name="Grupo 124">
                <a:extLst>
                  <a:ext uri="{FF2B5EF4-FFF2-40B4-BE49-F238E27FC236}">
                    <a16:creationId xmlns:a16="http://schemas.microsoft.com/office/drawing/2014/main" id="{196DB95B-D85A-FCA4-A9C2-F3C9A3BC8566}"/>
                  </a:ext>
                </a:extLst>
              </p:cNvPr>
              <p:cNvGrpSpPr/>
              <p:nvPr/>
            </p:nvGrpSpPr>
            <p:grpSpPr>
              <a:xfrm>
                <a:off x="6771952" y="1369386"/>
                <a:ext cx="238968" cy="284798"/>
                <a:chOff x="6771952" y="1360634"/>
                <a:chExt cx="238968" cy="284798"/>
              </a:xfrm>
            </p:grpSpPr>
            <p:sp>
              <p:nvSpPr>
                <p:cNvPr id="126" name="Google Shape;408;p5">
                  <a:extLst>
                    <a:ext uri="{FF2B5EF4-FFF2-40B4-BE49-F238E27FC236}">
                      <a16:creationId xmlns:a16="http://schemas.microsoft.com/office/drawing/2014/main" id="{04EA903D-1589-DA6A-6B45-475315802A5C}"/>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27" name="Google Shape;409;p5">
                  <a:extLst>
                    <a:ext uri="{FF2B5EF4-FFF2-40B4-BE49-F238E27FC236}">
                      <a16:creationId xmlns:a16="http://schemas.microsoft.com/office/drawing/2014/main" id="{810A01B6-219A-67B5-5B9C-DD585ACFDC27}"/>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grpSp>
      <p:grpSp>
        <p:nvGrpSpPr>
          <p:cNvPr id="147" name="Grupo 146">
            <a:extLst>
              <a:ext uri="{FF2B5EF4-FFF2-40B4-BE49-F238E27FC236}">
                <a16:creationId xmlns:a16="http://schemas.microsoft.com/office/drawing/2014/main" id="{D419DD01-53D0-4112-0509-2B4650929C95}"/>
              </a:ext>
            </a:extLst>
          </p:cNvPr>
          <p:cNvGrpSpPr/>
          <p:nvPr/>
        </p:nvGrpSpPr>
        <p:grpSpPr>
          <a:xfrm>
            <a:off x="360608" y="9082805"/>
            <a:ext cx="4701663" cy="434411"/>
            <a:chOff x="372957" y="7617593"/>
            <a:chExt cx="4701663" cy="434411"/>
          </a:xfrm>
        </p:grpSpPr>
        <p:sp>
          <p:nvSpPr>
            <p:cNvPr id="148" name="Rectángulo: esquinas redondeadas 38">
              <a:extLst>
                <a:ext uri="{FF2B5EF4-FFF2-40B4-BE49-F238E27FC236}">
                  <a16:creationId xmlns:a16="http://schemas.microsoft.com/office/drawing/2014/main" id="{3F9C7B30-33BE-A95C-B6F1-E33AACC8E720}"/>
                </a:ext>
              </a:extLst>
            </p:cNvPr>
            <p:cNvSpPr/>
            <p:nvPr/>
          </p:nvSpPr>
          <p:spPr>
            <a:xfrm>
              <a:off x="383590" y="7617593"/>
              <a:ext cx="4134321"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0138">
                <a:defRPr/>
              </a:pPr>
              <a:r>
                <a:rPr kumimoji="0" lang="en-GB" sz="1250" b="1" u="none" strike="noStrike" kern="1200" cap="none" spc="0" normalizeH="0" baseline="0" noProof="0">
                  <a:ln>
                    <a:noFill/>
                  </a:ln>
                  <a:solidFill>
                    <a:srgbClr val="000000"/>
                  </a:solidFill>
                  <a:effectLst/>
                  <a:uLnTx/>
                  <a:uFillTx/>
                  <a:latin typeface="Arial"/>
                  <a:ea typeface="+mn-ea"/>
                  <a:cs typeface="+mn-cs"/>
                </a:rPr>
                <a:t>eitHealth Digital Health </a:t>
              </a:r>
            </a:p>
            <a:p>
              <a:pPr algn="ctr" defTabSz="970138">
                <a:defRPr/>
              </a:pPr>
              <a:r>
                <a:rPr kumimoji="0" lang="en-GB" sz="1250" b="1" u="none" strike="noStrike" kern="1200" cap="none" spc="0" normalizeH="0" baseline="0" noProof="0">
                  <a:ln>
                    <a:noFill/>
                  </a:ln>
                  <a:solidFill>
                    <a:srgbClr val="000000"/>
                  </a:solidFill>
                  <a:effectLst/>
                  <a:uLnTx/>
                  <a:uFillTx/>
                  <a:latin typeface="Arial"/>
                  <a:ea typeface="+mn-ea"/>
                  <a:cs typeface="+mn-cs"/>
                </a:rPr>
                <a:t>Transformation Academy</a:t>
              </a:r>
            </a:p>
          </p:txBody>
        </p:sp>
        <p:sp>
          <p:nvSpPr>
            <p:cNvPr id="149" name="Elipse 148">
              <a:extLst>
                <a:ext uri="{FF2B5EF4-FFF2-40B4-BE49-F238E27FC236}">
                  <a16:creationId xmlns:a16="http://schemas.microsoft.com/office/drawing/2014/main" id="{E88694E5-2488-8395-BB3A-A1EC64EDB6F6}"/>
                </a:ext>
              </a:extLst>
            </p:cNvPr>
            <p:cNvSpPr/>
            <p:nvPr/>
          </p:nvSpPr>
          <p:spPr>
            <a:xfrm>
              <a:off x="372957" y="7621198"/>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8</a:t>
              </a:r>
            </a:p>
          </p:txBody>
        </p:sp>
        <p:grpSp>
          <p:nvGrpSpPr>
            <p:cNvPr id="150" name="Grupo 149">
              <a:extLst>
                <a:ext uri="{FF2B5EF4-FFF2-40B4-BE49-F238E27FC236}">
                  <a16:creationId xmlns:a16="http://schemas.microsoft.com/office/drawing/2014/main" id="{379FE474-98EE-040B-126A-DD22F69D44AE}"/>
                </a:ext>
              </a:extLst>
            </p:cNvPr>
            <p:cNvGrpSpPr/>
            <p:nvPr/>
          </p:nvGrpSpPr>
          <p:grpSpPr>
            <a:xfrm>
              <a:off x="3968410" y="7621198"/>
              <a:ext cx="1106210" cy="430806"/>
              <a:chOff x="6331133" y="1296382"/>
              <a:chExt cx="1106210" cy="430806"/>
            </a:xfrm>
          </p:grpSpPr>
          <p:sp>
            <p:nvSpPr>
              <p:cNvPr id="151" name="Rectángulo: esquinas redondeadas 38">
                <a:extLst>
                  <a:ext uri="{FF2B5EF4-FFF2-40B4-BE49-F238E27FC236}">
                    <a16:creationId xmlns:a16="http://schemas.microsoft.com/office/drawing/2014/main" id="{3F2AE962-76BB-9CE4-D0A8-2B2194C8F832}"/>
                  </a:ext>
                </a:extLst>
              </p:cNvPr>
              <p:cNvSpPr/>
              <p:nvPr/>
            </p:nvSpPr>
            <p:spPr>
              <a:xfrm>
                <a:off x="6331133" y="1296382"/>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152" name="Google Shape;417;p5" descr="{&quot;Key&quot;:&quot;POWER_USER_SHAPE_ICON&quot;,&quot;Value&quot;:&quot;POWER_USER_SHAPE_ICON_STYLE_1&quot;}">
                <a:extLst>
                  <a:ext uri="{FF2B5EF4-FFF2-40B4-BE49-F238E27FC236}">
                    <a16:creationId xmlns:a16="http://schemas.microsoft.com/office/drawing/2014/main" id="{4D831C42-4D4D-ACD6-8142-220200645EDF}"/>
                  </a:ext>
                </a:extLst>
              </p:cNvPr>
              <p:cNvSpPr/>
              <p:nvPr/>
            </p:nvSpPr>
            <p:spPr>
              <a:xfrm>
                <a:off x="6477976" y="1356900"/>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nvGrpSpPr>
              <p:cNvPr id="153" name="Grupo 152">
                <a:extLst>
                  <a:ext uri="{FF2B5EF4-FFF2-40B4-BE49-F238E27FC236}">
                    <a16:creationId xmlns:a16="http://schemas.microsoft.com/office/drawing/2014/main" id="{BF9D70C5-E391-2B0C-EEA6-0DB474ED34F0}"/>
                  </a:ext>
                </a:extLst>
              </p:cNvPr>
              <p:cNvGrpSpPr/>
              <p:nvPr/>
            </p:nvGrpSpPr>
            <p:grpSpPr>
              <a:xfrm>
                <a:off x="7069790" y="1358484"/>
                <a:ext cx="238968" cy="306602"/>
                <a:chOff x="7069790" y="1349732"/>
                <a:chExt cx="238968" cy="306602"/>
              </a:xfrm>
              <a:solidFill>
                <a:srgbClr val="C8DBDE"/>
              </a:solidFill>
            </p:grpSpPr>
            <p:sp>
              <p:nvSpPr>
                <p:cNvPr id="157" name="Google Shape;411;p5">
                  <a:extLst>
                    <a:ext uri="{FF2B5EF4-FFF2-40B4-BE49-F238E27FC236}">
                      <a16:creationId xmlns:a16="http://schemas.microsoft.com/office/drawing/2014/main" id="{407033F0-7644-BEA9-73EC-F00AC6C7B59D}"/>
                    </a:ext>
                  </a:extLst>
                </p:cNvPr>
                <p:cNvSpPr/>
                <p:nvPr/>
              </p:nvSpPr>
              <p:spPr>
                <a:xfrm>
                  <a:off x="7069790" y="1349732"/>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8" name="Google Shape;412;p5">
                  <a:extLst>
                    <a:ext uri="{FF2B5EF4-FFF2-40B4-BE49-F238E27FC236}">
                      <a16:creationId xmlns:a16="http://schemas.microsoft.com/office/drawing/2014/main" id="{FE699552-5654-2409-1A2F-35E11198C477}"/>
                    </a:ext>
                  </a:extLst>
                </p:cNvPr>
                <p:cNvSpPr/>
                <p:nvPr/>
              </p:nvSpPr>
              <p:spPr>
                <a:xfrm>
                  <a:off x="7266876" y="1475270"/>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9" name="Google Shape;413;p5">
                  <a:extLst>
                    <a:ext uri="{FF2B5EF4-FFF2-40B4-BE49-F238E27FC236}">
                      <a16:creationId xmlns:a16="http://schemas.microsoft.com/office/drawing/2014/main" id="{B73BF4E6-0A6B-7FDB-067E-60EB506D78E9}"/>
                    </a:ext>
                  </a:extLst>
                </p:cNvPr>
                <p:cNvSpPr/>
                <p:nvPr/>
              </p:nvSpPr>
              <p:spPr>
                <a:xfrm>
                  <a:off x="7096889" y="1376287"/>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0" name="Google Shape;414;p5">
                  <a:extLst>
                    <a:ext uri="{FF2B5EF4-FFF2-40B4-BE49-F238E27FC236}">
                      <a16:creationId xmlns:a16="http://schemas.microsoft.com/office/drawing/2014/main" id="{187EB450-F5AB-A49D-7077-C44DAB17BA6A}"/>
                    </a:ext>
                  </a:extLst>
                </p:cNvPr>
                <p:cNvSpPr/>
                <p:nvPr/>
              </p:nvSpPr>
              <p:spPr>
                <a:xfrm>
                  <a:off x="7136307" y="1412501"/>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1" name="Google Shape;415;p5">
                  <a:extLst>
                    <a:ext uri="{FF2B5EF4-FFF2-40B4-BE49-F238E27FC236}">
                      <a16:creationId xmlns:a16="http://schemas.microsoft.com/office/drawing/2014/main" id="{BD6D69DA-3F65-632B-A7D2-8B982349118E}"/>
                    </a:ext>
                  </a:extLst>
                </p:cNvPr>
                <p:cNvSpPr/>
                <p:nvPr/>
              </p:nvSpPr>
              <p:spPr>
                <a:xfrm>
                  <a:off x="7116599" y="1554938"/>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grpFill/>
                <a:ln w="9525" cap="flat" cmpd="sng">
                  <a:solidFill>
                    <a:srgbClr val="32579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nvGrpSpPr>
              <p:cNvPr id="154" name="Grupo 153">
                <a:extLst>
                  <a:ext uri="{FF2B5EF4-FFF2-40B4-BE49-F238E27FC236}">
                    <a16:creationId xmlns:a16="http://schemas.microsoft.com/office/drawing/2014/main" id="{940A9994-5238-F472-43B5-FF37BA45F883}"/>
                  </a:ext>
                </a:extLst>
              </p:cNvPr>
              <p:cNvGrpSpPr/>
              <p:nvPr/>
            </p:nvGrpSpPr>
            <p:grpSpPr>
              <a:xfrm>
                <a:off x="6771952" y="1369386"/>
                <a:ext cx="238968" cy="284798"/>
                <a:chOff x="6771952" y="1360634"/>
                <a:chExt cx="238968" cy="284798"/>
              </a:xfrm>
            </p:grpSpPr>
            <p:sp>
              <p:nvSpPr>
                <p:cNvPr id="155" name="Google Shape;408;p5">
                  <a:extLst>
                    <a:ext uri="{FF2B5EF4-FFF2-40B4-BE49-F238E27FC236}">
                      <a16:creationId xmlns:a16="http://schemas.microsoft.com/office/drawing/2014/main" id="{196944CE-C38E-F296-30DC-1A8C0E5AD766}"/>
                    </a:ext>
                  </a:extLst>
                </p:cNvPr>
                <p:cNvSpPr/>
                <p:nvPr/>
              </p:nvSpPr>
              <p:spPr>
                <a:xfrm>
                  <a:off x="6771952" y="1360634"/>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6" name="Google Shape;409;p5">
                  <a:extLst>
                    <a:ext uri="{FF2B5EF4-FFF2-40B4-BE49-F238E27FC236}">
                      <a16:creationId xmlns:a16="http://schemas.microsoft.com/office/drawing/2014/main" id="{FDA05B0F-CF65-DB2E-C29F-ACDC4865D957}"/>
                    </a:ext>
                  </a:extLst>
                </p:cNvPr>
                <p:cNvSpPr/>
                <p:nvPr/>
              </p:nvSpPr>
              <p:spPr>
                <a:xfrm>
                  <a:off x="6902804" y="1417279"/>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grpSp>
      </p:grpSp>
    </p:spTree>
    <p:extLst>
      <p:ext uri="{BB962C8B-B14F-4D97-AF65-F5344CB8AC3E}">
        <p14:creationId xmlns:p14="http://schemas.microsoft.com/office/powerpoint/2010/main" val="354580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o 10" hidden="1">
            <a:extLst>
              <a:ext uri="{FF2B5EF4-FFF2-40B4-BE49-F238E27FC236}">
                <a16:creationId xmlns:a16="http://schemas.microsoft.com/office/drawing/2014/main" id="{D3D1E721-E4F3-CA49-9089-A3F90C8AE50A}"/>
              </a:ext>
            </a:extLst>
          </p:cNvPr>
          <p:cNvGraphicFramePr>
            <a:graphicFrameLocks noChangeAspect="1"/>
          </p:cNvGraphicFramePr>
          <p:nvPr>
            <p:custDataLst>
              <p:tags r:id="rId2"/>
            </p:custDataLst>
            <p:extLst>
              <p:ext uri="{D42A27DB-BD31-4B8C-83A1-F6EECF244321}">
                <p14:modId xmlns:p14="http://schemas.microsoft.com/office/powerpoint/2010/main" val="228255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Diapositiva de think-cell" r:id="rId5" imgW="395" imgH="396" progId="TCLayout.ActiveDocument.1">
                  <p:embed/>
                </p:oleObj>
              </mc:Choice>
              <mc:Fallback>
                <p:oleObj name="Diapositiva de think-cell" r:id="rId5" imgW="395" imgH="396" progId="TCLayout.ActiveDocument.1">
                  <p:embed/>
                  <p:pic>
                    <p:nvPicPr>
                      <p:cNvPr id="11" name="Objeto 10" hidden="1">
                        <a:extLst>
                          <a:ext uri="{FF2B5EF4-FFF2-40B4-BE49-F238E27FC236}">
                            <a16:creationId xmlns:a16="http://schemas.microsoft.com/office/drawing/2014/main" id="{D3D1E721-E4F3-CA49-9089-A3F90C8AE50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3" name="Rectángulo: esquinas redondeadas 38">
            <a:extLst>
              <a:ext uri="{FF2B5EF4-FFF2-40B4-BE49-F238E27FC236}">
                <a16:creationId xmlns:a16="http://schemas.microsoft.com/office/drawing/2014/main" id="{42FB992C-6221-EDBD-111A-B7ABD02E8F28}"/>
              </a:ext>
            </a:extLst>
          </p:cNvPr>
          <p:cNvSpPr/>
          <p:nvPr/>
        </p:nvSpPr>
        <p:spPr>
          <a:xfrm>
            <a:off x="176255" y="1299818"/>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HITCOMP (1/5) </a:t>
            </a:r>
          </a:p>
        </p:txBody>
      </p:sp>
      <p:sp>
        <p:nvSpPr>
          <p:cNvPr id="49" name="Rectángulo 33">
            <a:extLst>
              <a:ext uri="{FF2B5EF4-FFF2-40B4-BE49-F238E27FC236}">
                <a16:creationId xmlns:a16="http://schemas.microsoft.com/office/drawing/2014/main" id="{13D30CDA-B295-0F77-AA9B-51B4C4998393}"/>
              </a:ext>
            </a:extLst>
          </p:cNvPr>
          <p:cNvSpPr/>
          <p:nvPr/>
        </p:nvSpPr>
        <p:spPr>
          <a:xfrm rot="5400000">
            <a:off x="3706084" y="-1756781"/>
            <a:ext cx="190800" cy="7250454"/>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 General data </a:t>
            </a:r>
          </a:p>
        </p:txBody>
      </p:sp>
      <p:sp>
        <p:nvSpPr>
          <p:cNvPr id="50" name="Rectángulo 40">
            <a:extLst>
              <a:ext uri="{FF2B5EF4-FFF2-40B4-BE49-F238E27FC236}">
                <a16:creationId xmlns:a16="http://schemas.microsoft.com/office/drawing/2014/main" id="{92420F01-6BDB-7DC3-1FF4-8024712A2340}"/>
              </a:ext>
            </a:extLst>
          </p:cNvPr>
          <p:cNvSpPr/>
          <p:nvPr/>
        </p:nvSpPr>
        <p:spPr>
          <a:xfrm rot="5400000">
            <a:off x="3695460" y="-312752"/>
            <a:ext cx="191906" cy="727059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 Context of the initiative &amp; driving institution</a:t>
            </a:r>
          </a:p>
        </p:txBody>
      </p:sp>
      <p:grpSp>
        <p:nvGrpSpPr>
          <p:cNvPr id="10" name="Grupo 9">
            <a:extLst>
              <a:ext uri="{FF2B5EF4-FFF2-40B4-BE49-F238E27FC236}">
                <a16:creationId xmlns:a16="http://schemas.microsoft.com/office/drawing/2014/main" id="{A865FB2E-3438-E3E7-7A8D-7BF513E45921}"/>
              </a:ext>
            </a:extLst>
          </p:cNvPr>
          <p:cNvGrpSpPr/>
          <p:nvPr/>
        </p:nvGrpSpPr>
        <p:grpSpPr>
          <a:xfrm>
            <a:off x="156115" y="2036426"/>
            <a:ext cx="7270599" cy="1111437"/>
            <a:chOff x="346160" y="2036426"/>
            <a:chExt cx="6819391" cy="1111437"/>
          </a:xfrm>
        </p:grpSpPr>
        <p:sp>
          <p:nvSpPr>
            <p:cNvPr id="52" name="Rectángulo 49">
              <a:extLst>
                <a:ext uri="{FF2B5EF4-FFF2-40B4-BE49-F238E27FC236}">
                  <a16:creationId xmlns:a16="http://schemas.microsoft.com/office/drawing/2014/main" id="{B5C1FEBF-BBAA-53CA-90B9-ED11882E93A2}"/>
                </a:ext>
              </a:extLst>
            </p:cNvPr>
            <p:cNvSpPr/>
            <p:nvPr/>
          </p:nvSpPr>
          <p:spPr>
            <a:xfrm>
              <a:off x="346160" y="2051666"/>
              <a:ext cx="113476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Driving institution:</a:t>
              </a:r>
            </a:p>
          </p:txBody>
        </p:sp>
        <p:sp>
          <p:nvSpPr>
            <p:cNvPr id="53" name="Rectángulo 51">
              <a:extLst>
                <a:ext uri="{FF2B5EF4-FFF2-40B4-BE49-F238E27FC236}">
                  <a16:creationId xmlns:a16="http://schemas.microsoft.com/office/drawing/2014/main" id="{8535D149-6D4F-6341-EDE7-38434F5F1EBB}"/>
                </a:ext>
              </a:extLst>
            </p:cNvPr>
            <p:cNvSpPr/>
            <p:nvPr/>
          </p:nvSpPr>
          <p:spPr>
            <a:xfrm>
              <a:off x="365050" y="2061107"/>
              <a:ext cx="4798446"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1" i="0" u="none" strike="noStrike" kern="1200" cap="none" spc="0" normalizeH="0" baseline="0" noProof="0">
                  <a:ln>
                    <a:noFill/>
                  </a:ln>
                  <a:solidFill>
                    <a:srgbClr val="000000"/>
                  </a:solidFill>
                  <a:effectLst/>
                  <a:uLnTx/>
                  <a:uFillTx/>
                  <a:latin typeface="Arial"/>
                  <a:ea typeface="+mn-ea"/>
                  <a:cs typeface="+mn-cs"/>
                </a:rPr>
                <a:t>EU-US eHealth Work Project</a:t>
              </a:r>
            </a:p>
          </p:txBody>
        </p:sp>
        <p:sp>
          <p:nvSpPr>
            <p:cNvPr id="54" name="Rectángulo 55">
              <a:extLst>
                <a:ext uri="{FF2B5EF4-FFF2-40B4-BE49-F238E27FC236}">
                  <a16:creationId xmlns:a16="http://schemas.microsoft.com/office/drawing/2014/main" id="{0AAC70ED-0EA8-161A-D679-314B8F7B25A5}"/>
                </a:ext>
              </a:extLst>
            </p:cNvPr>
            <p:cNvSpPr/>
            <p:nvPr/>
          </p:nvSpPr>
          <p:spPr>
            <a:xfrm>
              <a:off x="351572" y="2044046"/>
              <a:ext cx="4655007"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sp>
          <p:nvSpPr>
            <p:cNvPr id="55" name="Rectángulo 50">
              <a:extLst>
                <a:ext uri="{FF2B5EF4-FFF2-40B4-BE49-F238E27FC236}">
                  <a16:creationId xmlns:a16="http://schemas.microsoft.com/office/drawing/2014/main" id="{CD7377D0-7499-A7B9-A5BD-86851D5E5989}"/>
                </a:ext>
              </a:extLst>
            </p:cNvPr>
            <p:cNvSpPr/>
            <p:nvPr/>
          </p:nvSpPr>
          <p:spPr>
            <a:xfrm>
              <a:off x="346160" y="2650348"/>
              <a:ext cx="1134761" cy="47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Source:  </a:t>
              </a:r>
            </a:p>
          </p:txBody>
        </p:sp>
        <p:sp>
          <p:nvSpPr>
            <p:cNvPr id="56" name="Rectángulo 57">
              <a:extLst>
                <a:ext uri="{FF2B5EF4-FFF2-40B4-BE49-F238E27FC236}">
                  <a16:creationId xmlns:a16="http://schemas.microsoft.com/office/drawing/2014/main" id="{A4FC5B37-BC8F-E6D1-E457-10B4B60D21CC}"/>
                </a:ext>
              </a:extLst>
            </p:cNvPr>
            <p:cNvSpPr/>
            <p:nvPr/>
          </p:nvSpPr>
          <p:spPr>
            <a:xfrm>
              <a:off x="351572" y="2625551"/>
              <a:ext cx="4655007" cy="522311"/>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nvGrpSpPr>
            <p:cNvPr id="59" name="Group 58">
              <a:extLst>
                <a:ext uri="{FF2B5EF4-FFF2-40B4-BE49-F238E27FC236}">
                  <a16:creationId xmlns:a16="http://schemas.microsoft.com/office/drawing/2014/main" id="{9980A680-D7A7-3828-38C5-1D6F643E8273}"/>
                </a:ext>
              </a:extLst>
            </p:cNvPr>
            <p:cNvGrpSpPr/>
            <p:nvPr/>
          </p:nvGrpSpPr>
          <p:grpSpPr>
            <a:xfrm>
              <a:off x="5086759" y="2036426"/>
              <a:ext cx="2078792" cy="527608"/>
              <a:chOff x="5248655" y="1845236"/>
              <a:chExt cx="1931341" cy="527608"/>
            </a:xfrm>
          </p:grpSpPr>
          <p:sp>
            <p:nvSpPr>
              <p:cNvPr id="60" name="Rectángulo 49">
                <a:extLst>
                  <a:ext uri="{FF2B5EF4-FFF2-40B4-BE49-F238E27FC236}">
                    <a16:creationId xmlns:a16="http://schemas.microsoft.com/office/drawing/2014/main" id="{9D37D085-0383-5F76-89EF-4542A8670FA4}"/>
                  </a:ext>
                </a:extLst>
              </p:cNvPr>
              <p:cNvSpPr/>
              <p:nvPr/>
            </p:nvSpPr>
            <p:spPr>
              <a:xfrm>
                <a:off x="5249626" y="1845236"/>
                <a:ext cx="677412"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lang="en-GB" sz="1074" i="1">
                    <a:solidFill>
                      <a:srgbClr val="000000"/>
                    </a:solidFill>
                    <a:latin typeface="Arial"/>
                  </a:rPr>
                  <a:t>Y</a:t>
                </a:r>
                <a:r>
                  <a:rPr kumimoji="0" lang="en-GB" sz="1074" b="0" i="1" u="none" strike="noStrike" kern="1200" cap="none" spc="0" normalizeH="0" baseline="0" noProof="0">
                    <a:ln>
                      <a:noFill/>
                    </a:ln>
                    <a:solidFill>
                      <a:srgbClr val="000000"/>
                    </a:solidFill>
                    <a:effectLst/>
                    <a:uLnTx/>
                    <a:uFillTx/>
                    <a:latin typeface="Arial"/>
                    <a:ea typeface="+mn-ea"/>
                    <a:cs typeface="+mn-cs"/>
                  </a:rPr>
                  <a:t>ear:</a:t>
                </a:r>
              </a:p>
            </p:txBody>
          </p:sp>
          <p:sp>
            <p:nvSpPr>
              <p:cNvPr id="61" name="Rectángulo 51">
                <a:extLst>
                  <a:ext uri="{FF2B5EF4-FFF2-40B4-BE49-F238E27FC236}">
                    <a16:creationId xmlns:a16="http://schemas.microsoft.com/office/drawing/2014/main" id="{7E52519E-EB82-4A3D-271D-3C38507C8F8C}"/>
                  </a:ext>
                </a:extLst>
              </p:cNvPr>
              <p:cNvSpPr/>
              <p:nvPr/>
            </p:nvSpPr>
            <p:spPr>
              <a:xfrm>
                <a:off x="5918964" y="1855869"/>
                <a:ext cx="947293"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4" b="0" i="0" u="none" strike="noStrike" kern="1200" cap="none" spc="0" normalizeH="0" baseline="0" noProof="0">
                    <a:ln>
                      <a:noFill/>
                    </a:ln>
                    <a:solidFill>
                      <a:srgbClr val="000000"/>
                    </a:solidFill>
                    <a:effectLst/>
                    <a:uLnTx/>
                    <a:uFillTx/>
                    <a:latin typeface="Arial"/>
                    <a:ea typeface="+mn-ea"/>
                    <a:cs typeface="+mn-cs"/>
                  </a:rPr>
                  <a:t>2016</a:t>
                </a:r>
              </a:p>
            </p:txBody>
          </p:sp>
          <p:sp>
            <p:nvSpPr>
              <p:cNvPr id="62" name="Rectángulo 55">
                <a:extLst>
                  <a:ext uri="{FF2B5EF4-FFF2-40B4-BE49-F238E27FC236}">
                    <a16:creationId xmlns:a16="http://schemas.microsoft.com/office/drawing/2014/main" id="{D3C6D87A-67C1-5E38-742E-7C833293C5EE}"/>
                  </a:ext>
                </a:extLst>
              </p:cNvPr>
              <p:cNvSpPr/>
              <p:nvPr/>
            </p:nvSpPr>
            <p:spPr>
              <a:xfrm>
                <a:off x="5248655" y="1852856"/>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3D34D459-6E44-CF84-306F-C27F201D6AF8}"/>
                </a:ext>
              </a:extLst>
            </p:cNvPr>
            <p:cNvGrpSpPr/>
            <p:nvPr/>
          </p:nvGrpSpPr>
          <p:grpSpPr>
            <a:xfrm>
              <a:off x="5086756" y="2627875"/>
              <a:ext cx="2078792" cy="519988"/>
              <a:chOff x="5265130" y="2372677"/>
              <a:chExt cx="1931341" cy="519988"/>
            </a:xfrm>
          </p:grpSpPr>
          <p:sp>
            <p:nvSpPr>
              <p:cNvPr id="64" name="Rectángulo 49">
                <a:extLst>
                  <a:ext uri="{FF2B5EF4-FFF2-40B4-BE49-F238E27FC236}">
                    <a16:creationId xmlns:a16="http://schemas.microsoft.com/office/drawing/2014/main" id="{4B085D5B-70BB-4D13-53A1-84E642823A40}"/>
                  </a:ext>
                </a:extLst>
              </p:cNvPr>
              <p:cNvSpPr/>
              <p:nvPr/>
            </p:nvSpPr>
            <p:spPr>
              <a:xfrm>
                <a:off x="5266100" y="2372677"/>
                <a:ext cx="728221" cy="5199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70138" rtl="0" eaLnBrk="1" fontAlgn="auto" latinLnBrk="0" hangingPunct="1">
                  <a:lnSpc>
                    <a:spcPct val="100000"/>
                  </a:lnSpc>
                  <a:spcBef>
                    <a:spcPts val="0"/>
                  </a:spcBef>
                  <a:spcAft>
                    <a:spcPts val="0"/>
                  </a:spcAft>
                  <a:buClrTx/>
                  <a:buSzTx/>
                  <a:buFontTx/>
                  <a:buNone/>
                  <a:tabLst/>
                  <a:defRPr/>
                </a:pPr>
                <a:r>
                  <a:rPr kumimoji="0" lang="en-GB" sz="1074" b="0" i="1" u="none" strike="noStrike" kern="1200" cap="none" spc="0" normalizeH="0" baseline="0" noProof="0">
                    <a:ln>
                      <a:noFill/>
                    </a:ln>
                    <a:solidFill>
                      <a:srgbClr val="000000"/>
                    </a:solidFill>
                    <a:effectLst/>
                    <a:uLnTx/>
                    <a:uFillTx/>
                    <a:latin typeface="Arial"/>
                    <a:ea typeface="+mn-ea"/>
                    <a:cs typeface="+mn-cs"/>
                  </a:rPr>
                  <a:t>Scope: </a:t>
                </a:r>
              </a:p>
            </p:txBody>
          </p:sp>
          <p:sp>
            <p:nvSpPr>
              <p:cNvPr id="65" name="Rectángulo 51">
                <a:extLst>
                  <a:ext uri="{FF2B5EF4-FFF2-40B4-BE49-F238E27FC236}">
                    <a16:creationId xmlns:a16="http://schemas.microsoft.com/office/drawing/2014/main" id="{BFFD53A1-AA5D-C6D3-4E2E-73AAE973B430}"/>
                  </a:ext>
                </a:extLst>
              </p:cNvPr>
              <p:cNvSpPr/>
              <p:nvPr/>
            </p:nvSpPr>
            <p:spPr>
              <a:xfrm>
                <a:off x="5760131" y="2378852"/>
                <a:ext cx="1297908"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lang="en-GB" sz="1074">
                    <a:solidFill>
                      <a:srgbClr val="000000"/>
                    </a:solidFill>
                    <a:latin typeface="Arial"/>
                  </a:rPr>
                  <a:t>EU &amp; US</a:t>
                </a:r>
                <a:endParaRPr kumimoji="0" lang="en-GB" sz="1074" i="0" u="none" strike="noStrike" kern="1200" cap="none" spc="0" normalizeH="0" baseline="0" noProof="0">
                  <a:ln>
                    <a:noFill/>
                  </a:ln>
                  <a:solidFill>
                    <a:srgbClr val="000000"/>
                  </a:solidFill>
                  <a:effectLst/>
                  <a:uLnTx/>
                  <a:uFillTx/>
                  <a:latin typeface="Arial"/>
                  <a:ea typeface="+mn-ea"/>
                  <a:cs typeface="+mn-cs"/>
                </a:endParaRPr>
              </a:p>
            </p:txBody>
          </p:sp>
          <p:sp>
            <p:nvSpPr>
              <p:cNvPr id="66" name="Rectángulo 55">
                <a:extLst>
                  <a:ext uri="{FF2B5EF4-FFF2-40B4-BE49-F238E27FC236}">
                    <a16:creationId xmlns:a16="http://schemas.microsoft.com/office/drawing/2014/main" id="{E48B5708-EAAE-A773-F86D-8F44C37AB639}"/>
                  </a:ext>
                </a:extLst>
              </p:cNvPr>
              <p:cNvSpPr/>
              <p:nvPr/>
            </p:nvSpPr>
            <p:spPr>
              <a:xfrm>
                <a:off x="5265130" y="2372677"/>
                <a:ext cx="1931341" cy="519988"/>
              </a:xfrm>
              <a:prstGeom prst="rect">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910" b="0" i="0" u="none" strike="noStrike" kern="1200" cap="none" spc="0" normalizeH="0" baseline="0" noProof="0">
                  <a:ln>
                    <a:noFill/>
                  </a:ln>
                  <a:solidFill>
                    <a:srgbClr val="FFFFFF"/>
                  </a:solidFill>
                  <a:effectLst/>
                  <a:uLnTx/>
                  <a:uFillTx/>
                  <a:latin typeface="Arial"/>
                  <a:ea typeface="+mn-ea"/>
                  <a:cs typeface="+mn-cs"/>
                </a:endParaRPr>
              </a:p>
            </p:txBody>
          </p:sp>
        </p:grpSp>
        <p:sp>
          <p:nvSpPr>
            <p:cNvPr id="33" name="Rectángulo 51">
              <a:extLst>
                <a:ext uri="{FF2B5EF4-FFF2-40B4-BE49-F238E27FC236}">
                  <a16:creationId xmlns:a16="http://schemas.microsoft.com/office/drawing/2014/main" id="{82DB7684-48E9-270A-DAE4-E8D70ADE4BF5}"/>
                </a:ext>
              </a:extLst>
            </p:cNvPr>
            <p:cNvSpPr/>
            <p:nvPr/>
          </p:nvSpPr>
          <p:spPr>
            <a:xfrm>
              <a:off x="355077" y="2636605"/>
              <a:ext cx="4651502" cy="50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070" b="0" i="0" u="none" strike="noStrike" kern="1200" cap="none" spc="0" normalizeH="0" baseline="0" noProof="0">
                  <a:ln>
                    <a:noFill/>
                  </a:ln>
                  <a:solidFill>
                    <a:schemeClr val="accent1">
                      <a:lumMod val="75000"/>
                    </a:schemeClr>
                  </a:solidFill>
                  <a:effectLst/>
                  <a:uLnTx/>
                  <a:uFillTx/>
                  <a:latin typeface="Arial"/>
                  <a:ea typeface="+mn-ea"/>
                  <a:cs typeface="+mn-cs"/>
                  <a:hlinkClick r:id="rId7">
                    <a:extLst>
                      <a:ext uri="{A12FA001-AC4F-418D-AE19-62706E023703}">
                        <ahyp:hlinkClr xmlns:ahyp="http://schemas.microsoft.com/office/drawing/2018/hyperlinkcolor" xmlns="" val="tx"/>
                      </a:ext>
                    </a:extLst>
                  </a:hlinkClick>
                </a:rPr>
                <a:t>HITCOMP Website</a:t>
              </a:r>
              <a:endParaRPr kumimoji="0" lang="en-GB" sz="1070" b="0" i="0" u="none" strike="noStrike" kern="1200" cap="none" spc="0" normalizeH="0" baseline="0" noProof="0">
                <a:ln>
                  <a:noFill/>
                </a:ln>
                <a:solidFill>
                  <a:schemeClr val="accent1">
                    <a:lumMod val="75000"/>
                  </a:schemeClr>
                </a:solidFill>
                <a:effectLst/>
                <a:uLnTx/>
                <a:uFillTx/>
                <a:latin typeface="Arial"/>
                <a:ea typeface="+mn-ea"/>
                <a:cs typeface="+mn-cs"/>
              </a:endParaRPr>
            </a:p>
          </p:txBody>
        </p:sp>
      </p:grpSp>
      <p:sp>
        <p:nvSpPr>
          <p:cNvPr id="73" name="Título 78">
            <a:extLst>
              <a:ext uri="{FF2B5EF4-FFF2-40B4-BE49-F238E27FC236}">
                <a16:creationId xmlns:a16="http://schemas.microsoft.com/office/drawing/2014/main" id="{F47EBCE0-4260-E8CE-CC56-3FBA3360D25F}"/>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a:t>
            </a:r>
            <a:r>
              <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rPr>
              <a:t> Analysis of good practices</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32163" y="3522027"/>
            <a:ext cx="7270595" cy="6234143"/>
            <a:chOff x="861864" y="3105904"/>
            <a:chExt cx="6318132" cy="6380566"/>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6380565"/>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4"/>
              <a:ext cx="6318132" cy="6380565"/>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cs typeface="Arial" panose="020B0604020202020204" pitchFamily="34" charset="0"/>
                </a:rPr>
                <a:t>EU-US eHealth Work Project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is a European Commission-funded project under the Horizon 2020 program formed in September 2016, after a </a:t>
              </a:r>
              <a:r>
                <a:rPr lang="en-GB" sz="1100" b="1">
                  <a:solidFill>
                    <a:srgbClr val="000000"/>
                  </a:solidFill>
                  <a:latin typeface="Arial" panose="020B0604020202020204" pitchFamily="34" charset="0"/>
                  <a:cs typeface="Arial" panose="020B0604020202020204" pitchFamily="34" charset="0"/>
                </a:rPr>
                <a:t>joint effort between the US and the EU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(under DG Connect, specifically) back in August 2013. This workgroup was composed of the following public and private sector industry stakeholders</a:t>
              </a:r>
              <a:r>
                <a:rPr lang="en-GB" sz="11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171450" marR="0" lvl="0" indent="-171450" algn="just" defTabSz="970138" rtl="0" eaLnBrk="1" fontAlgn="base" latinLnBrk="0" hangingPunct="1">
                <a:spcBef>
                  <a:spcPts val="0"/>
                </a:spcBef>
                <a:spcAft>
                  <a:spcPts val="781"/>
                </a:spcAft>
                <a:buClrTx/>
                <a:buSzTx/>
                <a:buFont typeface="Arial" panose="020B0604020202020204" pitchFamily="34" charset="0"/>
                <a:buChar char="•"/>
                <a:tabLst/>
                <a:defRPr/>
              </a:pPr>
              <a:endPar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The joint project between the US and the EU of this workgroup was divided into two phases</a:t>
              </a:r>
              <a:r>
                <a:rPr lang="en-GB" sz="1100" baseline="30000">
                  <a:solidFill>
                    <a:srgbClr val="000000"/>
                  </a:solidFill>
                  <a:latin typeface="Arial" panose="020B0604020202020204" pitchFamily="34" charset="0"/>
                  <a:cs typeface="Arial" panose="020B0604020202020204" pitchFamily="34" charset="0"/>
                </a:rPr>
                <a:t>2</a:t>
              </a:r>
              <a:r>
                <a:rPr lang="en-GB" sz="1100">
                  <a:solidFill>
                    <a:srgbClr val="000000"/>
                  </a:solidFill>
                  <a:latin typeface="Arial" panose="020B0604020202020204" pitchFamily="34" charset="0"/>
                  <a:cs typeface="Arial" panose="020B0604020202020204" pitchFamily="34" charset="0"/>
                </a:rPr>
                <a:t>. In </a:t>
              </a:r>
              <a:r>
                <a:rPr lang="en-GB" sz="1100" b="1">
                  <a:solidFill>
                    <a:srgbClr val="000000"/>
                  </a:solidFill>
                  <a:latin typeface="Arial" panose="020B0604020202020204" pitchFamily="34" charset="0"/>
                  <a:cs typeface="Arial" panose="020B0604020202020204" pitchFamily="34" charset="0"/>
                </a:rPr>
                <a:t>Phase I (Aug 2013 to May 2015), </a:t>
              </a:r>
              <a:r>
                <a:rPr lang="en-GB" sz="1100">
                  <a:solidFill>
                    <a:srgbClr val="000000"/>
                  </a:solidFill>
                  <a:latin typeface="Arial" panose="020B0604020202020204" pitchFamily="34" charset="0"/>
                  <a:cs typeface="Arial" panose="020B0604020202020204" pitchFamily="34" charset="0"/>
                </a:rPr>
                <a:t>the community identified approaches to ensure a </a:t>
              </a:r>
              <a:r>
                <a:rPr lang="en-GB" sz="1100" b="1">
                  <a:solidFill>
                    <a:srgbClr val="000000"/>
                  </a:solidFill>
                  <a:latin typeface="Arial" panose="020B0604020202020204" pitchFamily="34" charset="0"/>
                  <a:cs typeface="Arial" panose="020B0604020202020204" pitchFamily="34" charset="0"/>
                </a:rPr>
                <a:t>robust supply of eHealth IT professionals </a:t>
              </a:r>
              <a:r>
                <a:rPr lang="en-GB" sz="1100">
                  <a:solidFill>
                    <a:srgbClr val="000000"/>
                  </a:solidFill>
                  <a:latin typeface="Arial" panose="020B0604020202020204" pitchFamily="34" charset="0"/>
                  <a:cs typeface="Arial" panose="020B0604020202020204" pitchFamily="34" charset="0"/>
                </a:rPr>
                <a:t>and </a:t>
              </a:r>
              <a:r>
                <a:rPr lang="en-GB" sz="1100" b="1">
                  <a:solidFill>
                    <a:srgbClr val="000000"/>
                  </a:solidFill>
                  <a:latin typeface="Arial" panose="020B0604020202020204" pitchFamily="34" charset="0"/>
                  <a:cs typeface="Arial" panose="020B0604020202020204" pitchFamily="34" charset="0"/>
                </a:rPr>
                <a:t>bridge the competency gap </a:t>
              </a:r>
              <a:r>
                <a:rPr lang="en-GB" sz="1100">
                  <a:solidFill>
                    <a:srgbClr val="000000"/>
                  </a:solidFill>
                  <a:latin typeface="Arial" panose="020B0604020202020204" pitchFamily="34" charset="0"/>
                  <a:cs typeface="Arial" panose="020B0604020202020204" pitchFamily="34" charset="0"/>
                </a:rPr>
                <a:t>among healthcare staff for optimal use of available technology.</a:t>
              </a:r>
            </a:p>
            <a:p>
              <a:pPr marR="0" lvl="0" algn="just" defTabSz="970138" rtl="0" eaLnBrk="1" fontAlgn="base" latinLnBrk="0" hangingPunct="1">
                <a:spcBef>
                  <a:spcPts val="0"/>
                </a:spcBef>
                <a:spcAft>
                  <a:spcPts val="781"/>
                </a:spcAft>
                <a:buClrTx/>
                <a:buSzTx/>
                <a:tabLst/>
                <a:defRPr/>
              </a:pP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In </a:t>
              </a:r>
              <a:r>
                <a:rPr lang="en-GB" sz="1100" b="1">
                  <a:solidFill>
                    <a:srgbClr val="000000"/>
                  </a:solidFill>
                  <a:latin typeface="Arial" panose="020B0604020202020204" pitchFamily="34" charset="0"/>
                  <a:cs typeface="Arial" panose="020B0604020202020204" pitchFamily="34" charset="0"/>
                </a:rPr>
                <a:t>Phase II (September 2016 to May 2018)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GB" sz="1100" b="1">
                  <a:solidFill>
                    <a:srgbClr val="000000"/>
                  </a:solidFill>
                  <a:latin typeface="Arial" panose="020B0604020202020204" pitchFamily="34" charset="0"/>
                  <a:cs typeface="Arial" panose="020B0604020202020204" pitchFamily="34" charset="0"/>
                </a:rPr>
                <a:t>EU-US eHealth Work Project was established officially</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Under the Horizon 2020 program, this workgroup had the mission of </a:t>
              </a:r>
              <a:r>
                <a:rPr lang="en-GB" sz="1100" b="1">
                  <a:solidFill>
                    <a:srgbClr val="000000"/>
                  </a:solidFill>
                  <a:latin typeface="Arial" panose="020B0604020202020204" pitchFamily="34" charset="0"/>
                  <a:cs typeface="Arial" panose="020B0604020202020204" pitchFamily="34" charset="0"/>
                </a:rPr>
                <a:t>measuring, informing, educating and advancing eHealth skills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sz="1100" b="1">
                  <a:solidFill>
                    <a:srgbClr val="000000"/>
                  </a:solidFill>
                  <a:latin typeface="Arial" panose="020B0604020202020204" pitchFamily="34" charset="0"/>
                  <a:cs typeface="Arial" panose="020B0604020202020204" pitchFamily="34" charset="0"/>
                </a:rPr>
                <a:t>education and knowledge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throughout the EU, the US and globally. It was in this phase in which a Gap Analysis was performed</a:t>
              </a:r>
              <a:r>
                <a:rPr lang="en-GB" sz="11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and the </a:t>
              </a:r>
              <a:r>
                <a:rPr lang="en-GB" sz="1100" b="1">
                  <a:solidFill>
                    <a:srgbClr val="000000"/>
                  </a:solidFill>
                  <a:latin typeface="Arial" panose="020B0604020202020204" pitchFamily="34" charset="0"/>
                  <a:cs typeface="Arial" panose="020B0604020202020204" pitchFamily="34" charset="0"/>
                </a:rPr>
                <a:t>HITCOMP was subsequently developed</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as a repository of the education, skills and DCs of all members of the HWF. </a:t>
              </a:r>
            </a:p>
            <a:p>
              <a:pPr marR="0" lvl="0" algn="just" defTabSz="970138" rtl="0" eaLnBrk="1" fontAlgn="base" latinLnBrk="0" hangingPunct="1">
                <a:spcBef>
                  <a:spcPts val="0"/>
                </a:spcBef>
                <a:spcAft>
                  <a:spcPts val="781"/>
                </a:spcAft>
                <a:buClrTx/>
                <a:buSzTx/>
                <a:tabLst/>
                <a:defRPr/>
              </a:pPr>
              <a:r>
                <a:rPr lang="en-GB" sz="1100" b="1">
                  <a:solidFill>
                    <a:srgbClr val="000000"/>
                  </a:solidFill>
                  <a:latin typeface="Arial" panose="020B0604020202020204" pitchFamily="34" charset="0"/>
                  <a:cs typeface="Arial" panose="020B0604020202020204" pitchFamily="34" charset="0"/>
                </a:rPr>
                <a:t>The program came to an end with the conclusion of Phase II</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However, the project currently continues its dissemination and exploitation activities currently, and the HITCOMP repository is still maintained by OMS-GmbH.</a:t>
              </a:r>
            </a:p>
          </p:txBody>
        </p:sp>
      </p:grpSp>
      <p:grpSp>
        <p:nvGrpSpPr>
          <p:cNvPr id="100" name="Grupo 99">
            <a:extLst>
              <a:ext uri="{FF2B5EF4-FFF2-40B4-BE49-F238E27FC236}">
                <a16:creationId xmlns:a16="http://schemas.microsoft.com/office/drawing/2014/main" id="{7ACEF4CC-3157-C41F-869A-8CA8FB004E68}"/>
              </a:ext>
            </a:extLst>
          </p:cNvPr>
          <p:cNvGrpSpPr/>
          <p:nvPr/>
        </p:nvGrpSpPr>
        <p:grpSpPr>
          <a:xfrm>
            <a:off x="-70855" y="4261771"/>
            <a:ext cx="7433760" cy="3264264"/>
            <a:chOff x="-45966" y="4261771"/>
            <a:chExt cx="7433760" cy="3264264"/>
          </a:xfrm>
        </p:grpSpPr>
        <p:grpSp>
          <p:nvGrpSpPr>
            <p:cNvPr id="86" name="Grupo 85">
              <a:extLst>
                <a:ext uri="{FF2B5EF4-FFF2-40B4-BE49-F238E27FC236}">
                  <a16:creationId xmlns:a16="http://schemas.microsoft.com/office/drawing/2014/main" id="{78ABE0C8-50C1-5F64-F785-36778D3AF78A}"/>
                </a:ext>
              </a:extLst>
            </p:cNvPr>
            <p:cNvGrpSpPr/>
            <p:nvPr/>
          </p:nvGrpSpPr>
          <p:grpSpPr>
            <a:xfrm>
              <a:off x="231487" y="4261771"/>
              <a:ext cx="7128000" cy="468752"/>
              <a:chOff x="228468" y="4240402"/>
              <a:chExt cx="7128000" cy="468752"/>
            </a:xfrm>
            <a:effectLst/>
          </p:grpSpPr>
          <p:sp>
            <p:nvSpPr>
              <p:cNvPr id="20" name="Rectángulo 19">
                <a:extLst>
                  <a:ext uri="{FF2B5EF4-FFF2-40B4-BE49-F238E27FC236}">
                    <a16:creationId xmlns:a16="http://schemas.microsoft.com/office/drawing/2014/main" id="{2E927F75-6AA9-BE99-9D1D-E6AA31A6EA01}"/>
                  </a:ext>
                </a:extLst>
              </p:cNvPr>
              <p:cNvSpPr/>
              <p:nvPr/>
            </p:nvSpPr>
            <p:spPr>
              <a:xfrm>
                <a:off x="228468" y="4240402"/>
                <a:ext cx="7128000"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6" name="Imagen 25" descr="Un dibujo animado con letras&#10;&#10;Descripción generada automáticamente con confianza media">
                <a:extLst>
                  <a:ext uri="{FF2B5EF4-FFF2-40B4-BE49-F238E27FC236}">
                    <a16:creationId xmlns:a16="http://schemas.microsoft.com/office/drawing/2014/main" id="{2E7CB060-6EC1-1D53-8152-B4E1B23ECAE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0762" y="4323904"/>
                <a:ext cx="608350" cy="270763"/>
              </a:xfrm>
              <a:prstGeom prst="rect">
                <a:avLst/>
              </a:prstGeom>
            </p:spPr>
          </p:pic>
          <p:sp>
            <p:nvSpPr>
              <p:cNvPr id="27" name="Rectángulo 26">
                <a:extLst>
                  <a:ext uri="{FF2B5EF4-FFF2-40B4-BE49-F238E27FC236}">
                    <a16:creationId xmlns:a16="http://schemas.microsoft.com/office/drawing/2014/main" id="{0B093BDF-B711-8675-E82F-AE38D82F4720}"/>
                  </a:ext>
                </a:extLst>
              </p:cNvPr>
              <p:cNvSpPr/>
              <p:nvPr/>
            </p:nvSpPr>
            <p:spPr>
              <a:xfrm>
                <a:off x="1009033" y="4240402"/>
                <a:ext cx="6254610" cy="468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Omni Micro Systems – Omni Med Solutions GmbH (OMS-GmbH):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Coordinators of the project. German enterprise providing consulting services in clinical healthcare and Information Technologies (IT).</a:t>
                </a:r>
              </a:p>
            </p:txBody>
          </p:sp>
        </p:grpSp>
        <p:grpSp>
          <p:nvGrpSpPr>
            <p:cNvPr id="87" name="Grupo 86">
              <a:extLst>
                <a:ext uri="{FF2B5EF4-FFF2-40B4-BE49-F238E27FC236}">
                  <a16:creationId xmlns:a16="http://schemas.microsoft.com/office/drawing/2014/main" id="{90DD34ED-27CE-9D61-C48A-7C836068EAE1}"/>
                </a:ext>
              </a:extLst>
            </p:cNvPr>
            <p:cNvGrpSpPr/>
            <p:nvPr/>
          </p:nvGrpSpPr>
          <p:grpSpPr>
            <a:xfrm>
              <a:off x="231454" y="4823375"/>
              <a:ext cx="7128000" cy="438738"/>
              <a:chOff x="228468" y="4730049"/>
              <a:chExt cx="7128000" cy="438738"/>
            </a:xfrm>
            <a:effectLst/>
          </p:grpSpPr>
          <p:sp>
            <p:nvSpPr>
              <p:cNvPr id="30" name="Rectángulo 29">
                <a:extLst>
                  <a:ext uri="{FF2B5EF4-FFF2-40B4-BE49-F238E27FC236}">
                    <a16:creationId xmlns:a16="http://schemas.microsoft.com/office/drawing/2014/main" id="{2E251448-D4C1-12EB-D5E8-99BE89E8077A}"/>
                  </a:ext>
                </a:extLst>
              </p:cNvPr>
              <p:cNvSpPr/>
              <p:nvPr/>
            </p:nvSpPr>
            <p:spPr>
              <a:xfrm>
                <a:off x="228468" y="4730050"/>
                <a:ext cx="7128000"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2" name="Rectángulo 31">
                <a:extLst>
                  <a:ext uri="{FF2B5EF4-FFF2-40B4-BE49-F238E27FC236}">
                    <a16:creationId xmlns:a16="http://schemas.microsoft.com/office/drawing/2014/main" id="{DA2190D3-CC54-2A6C-9EF1-B4B0A6A6058E}"/>
                  </a:ext>
                </a:extLst>
              </p:cNvPr>
              <p:cNvSpPr/>
              <p:nvPr/>
            </p:nvSpPr>
            <p:spPr>
              <a:xfrm>
                <a:off x="1009066" y="4730049"/>
                <a:ext cx="6254610"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70138" rtl="0" eaLnBrk="1" fontAlgn="base" latinLnBrk="0" hangingPunct="1">
                  <a:spcBef>
                    <a:spcPts val="0"/>
                  </a:spcBef>
                  <a:spcAft>
                    <a:spcPts val="781"/>
                  </a:spcAft>
                  <a:buClrTx/>
                  <a:buSzTx/>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European Health Telematics Association (EHTEL):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leading forum for decision makers and doers in Europe, engaged in the transformation of healthcare in Europe through eHealth.</a:t>
                </a:r>
              </a:p>
            </p:txBody>
          </p:sp>
          <p:pic>
            <p:nvPicPr>
              <p:cNvPr id="34" name="Imagen 33" descr="Imagen que contiene Interfaz de usuario gráfica&#10;&#10;Descripción generada automáticamente">
                <a:extLst>
                  <a:ext uri="{FF2B5EF4-FFF2-40B4-BE49-F238E27FC236}">
                    <a16:creationId xmlns:a16="http://schemas.microsoft.com/office/drawing/2014/main" id="{2F3C57EB-272D-30AA-7E45-8EA2CD0BA4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661" y="4865178"/>
                <a:ext cx="622553" cy="190782"/>
              </a:xfrm>
              <a:prstGeom prst="rect">
                <a:avLst/>
              </a:prstGeom>
            </p:spPr>
          </p:pic>
        </p:grpSp>
        <p:grpSp>
          <p:nvGrpSpPr>
            <p:cNvPr id="88" name="Grupo 87">
              <a:extLst>
                <a:ext uri="{FF2B5EF4-FFF2-40B4-BE49-F238E27FC236}">
                  <a16:creationId xmlns:a16="http://schemas.microsoft.com/office/drawing/2014/main" id="{C749BA20-050E-8D1F-5DFF-E7E4EF283CB1}"/>
                </a:ext>
              </a:extLst>
            </p:cNvPr>
            <p:cNvGrpSpPr/>
            <p:nvPr/>
          </p:nvGrpSpPr>
          <p:grpSpPr>
            <a:xfrm>
              <a:off x="-45966" y="5384980"/>
              <a:ext cx="7405486" cy="438738"/>
              <a:chOff x="-34815" y="5204725"/>
              <a:chExt cx="7405486" cy="438738"/>
            </a:xfrm>
            <a:effectLst/>
          </p:grpSpPr>
          <p:sp>
            <p:nvSpPr>
              <p:cNvPr id="36" name="Rectángulo 35">
                <a:extLst>
                  <a:ext uri="{FF2B5EF4-FFF2-40B4-BE49-F238E27FC236}">
                    <a16:creationId xmlns:a16="http://schemas.microsoft.com/office/drawing/2014/main" id="{C578442F-05FD-D7EF-D28F-7DBB6982A30F}"/>
                  </a:ext>
                </a:extLst>
              </p:cNvPr>
              <p:cNvSpPr/>
              <p:nvPr/>
            </p:nvSpPr>
            <p:spPr>
              <a:xfrm>
                <a:off x="256742" y="5204726"/>
                <a:ext cx="7113929"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7" name="Rectángulo 36">
                <a:extLst>
                  <a:ext uri="{FF2B5EF4-FFF2-40B4-BE49-F238E27FC236}">
                    <a16:creationId xmlns:a16="http://schemas.microsoft.com/office/drawing/2014/main" id="{79F22692-911E-9F2F-441B-F98EE61F56F1}"/>
                  </a:ext>
                </a:extLst>
              </p:cNvPr>
              <p:cNvSpPr/>
              <p:nvPr/>
            </p:nvSpPr>
            <p:spPr>
              <a:xfrm>
                <a:off x="1010620" y="5204725"/>
                <a:ext cx="6267073"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70138" rtl="0" eaLnBrk="1" fontAlgn="base" latinLnBrk="0" hangingPunct="1">
                  <a:spcBef>
                    <a:spcPts val="0"/>
                  </a:spcBef>
                  <a:spcAft>
                    <a:spcPts val="781"/>
                  </a:spcAft>
                  <a:buClrTx/>
                  <a:buSzTx/>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Stiftung Fachhochschule Osnabrück (University of Applied Sciences Osnabrück):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ractice-oriented university considered one of the leading universities of applied sciences in Germany.</a:t>
                </a:r>
              </a:p>
            </p:txBody>
          </p:sp>
          <p:pic>
            <p:nvPicPr>
              <p:cNvPr id="39" name="Imagen 38" descr="Interfaz de usuario gráfica&#10;&#10;Descripción generada automáticamente">
                <a:extLst>
                  <a:ext uri="{FF2B5EF4-FFF2-40B4-BE49-F238E27FC236}">
                    <a16:creationId xmlns:a16="http://schemas.microsoft.com/office/drawing/2014/main" id="{6685A0DC-817B-E545-BFB0-EF451353638A}"/>
                  </a:ext>
                </a:extLst>
              </p:cNvPr>
              <p:cNvPicPr>
                <a:picLocks noChangeAspect="1"/>
              </p:cNvPicPr>
              <p:nvPr/>
            </p:nvPicPr>
            <p:blipFill rotWithShape="1">
              <a:blip r:embed="rId10">
                <a:extLst>
                  <a:ext uri="{28A0092B-C50C-407E-A947-70E740481C1C}">
                    <a14:useLocalDpi xmlns:a14="http://schemas.microsoft.com/office/drawing/2010/main" val="0"/>
                  </a:ext>
                </a:extLst>
              </a:blip>
              <a:srcRect b="41310"/>
              <a:stretch/>
            </p:blipFill>
            <p:spPr>
              <a:xfrm>
                <a:off x="-34815" y="5303914"/>
                <a:ext cx="1339505" cy="277633"/>
              </a:xfrm>
              <a:prstGeom prst="rect">
                <a:avLst/>
              </a:prstGeom>
            </p:spPr>
          </p:pic>
        </p:grpSp>
        <p:grpSp>
          <p:nvGrpSpPr>
            <p:cNvPr id="89" name="Grupo 88">
              <a:extLst>
                <a:ext uri="{FF2B5EF4-FFF2-40B4-BE49-F238E27FC236}">
                  <a16:creationId xmlns:a16="http://schemas.microsoft.com/office/drawing/2014/main" id="{081362EB-DB9F-AF1B-1275-0DA8FD845363}"/>
                </a:ext>
              </a:extLst>
            </p:cNvPr>
            <p:cNvGrpSpPr/>
            <p:nvPr/>
          </p:nvGrpSpPr>
          <p:grpSpPr>
            <a:xfrm>
              <a:off x="231421" y="5946585"/>
              <a:ext cx="7142203" cy="438738"/>
              <a:chOff x="228468" y="5692573"/>
              <a:chExt cx="7142203" cy="438738"/>
            </a:xfrm>
            <a:effectLst/>
          </p:grpSpPr>
          <p:sp>
            <p:nvSpPr>
              <p:cNvPr id="51" name="Rectángulo 50">
                <a:extLst>
                  <a:ext uri="{FF2B5EF4-FFF2-40B4-BE49-F238E27FC236}">
                    <a16:creationId xmlns:a16="http://schemas.microsoft.com/office/drawing/2014/main" id="{6A38D3BB-98B2-C3C3-89B7-E5A8C783817C}"/>
                  </a:ext>
                </a:extLst>
              </p:cNvPr>
              <p:cNvSpPr/>
              <p:nvPr/>
            </p:nvSpPr>
            <p:spPr>
              <a:xfrm>
                <a:off x="228468" y="5692574"/>
                <a:ext cx="7142203"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Rectángulo 56">
                <a:extLst>
                  <a:ext uri="{FF2B5EF4-FFF2-40B4-BE49-F238E27FC236}">
                    <a16:creationId xmlns:a16="http://schemas.microsoft.com/office/drawing/2014/main" id="{8C478035-AEC7-C528-CD75-31647363FE67}"/>
                  </a:ext>
                </a:extLst>
              </p:cNvPr>
              <p:cNvSpPr/>
              <p:nvPr/>
            </p:nvSpPr>
            <p:spPr>
              <a:xfrm>
                <a:off x="1010620" y="5692573"/>
                <a:ext cx="6267073"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70138" rtl="0" eaLnBrk="1" fontAlgn="base" latinLnBrk="0" hangingPunct="1">
                  <a:spcBef>
                    <a:spcPts val="0"/>
                  </a:spcBef>
                  <a:spcAft>
                    <a:spcPts val="781"/>
                  </a:spcAft>
                  <a:buClrTx/>
                  <a:buSzTx/>
                  <a:tabLs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Technology University of Tampere: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high-standard tech research, with close links to the needs of industry and business life. </a:t>
                </a:r>
              </a:p>
            </p:txBody>
          </p:sp>
          <p:pic>
            <p:nvPicPr>
              <p:cNvPr id="41" name="Imagen 40" descr="Texto&#10;&#10;Descripción generada automáticamente">
                <a:extLst>
                  <a:ext uri="{FF2B5EF4-FFF2-40B4-BE49-F238E27FC236}">
                    <a16:creationId xmlns:a16="http://schemas.microsoft.com/office/drawing/2014/main" id="{E46A20BA-0AA2-E2A8-4773-0A58282B3E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2813" y="5773125"/>
                <a:ext cx="804249" cy="277633"/>
              </a:xfrm>
              <a:prstGeom prst="rect">
                <a:avLst/>
              </a:prstGeom>
            </p:spPr>
          </p:pic>
        </p:grpSp>
        <p:grpSp>
          <p:nvGrpSpPr>
            <p:cNvPr id="90" name="Grupo 89">
              <a:extLst>
                <a:ext uri="{FF2B5EF4-FFF2-40B4-BE49-F238E27FC236}">
                  <a16:creationId xmlns:a16="http://schemas.microsoft.com/office/drawing/2014/main" id="{4B25FF48-9342-EF16-EA6F-03127906D4D1}"/>
                </a:ext>
              </a:extLst>
            </p:cNvPr>
            <p:cNvGrpSpPr/>
            <p:nvPr/>
          </p:nvGrpSpPr>
          <p:grpSpPr>
            <a:xfrm>
              <a:off x="245591" y="6508190"/>
              <a:ext cx="7142203" cy="456240"/>
              <a:chOff x="214265" y="6200361"/>
              <a:chExt cx="7142203" cy="456240"/>
            </a:xfrm>
            <a:effectLst/>
          </p:grpSpPr>
          <p:sp>
            <p:nvSpPr>
              <p:cNvPr id="71" name="Rectángulo 70">
                <a:extLst>
                  <a:ext uri="{FF2B5EF4-FFF2-40B4-BE49-F238E27FC236}">
                    <a16:creationId xmlns:a16="http://schemas.microsoft.com/office/drawing/2014/main" id="{80306063-C3D5-C2DA-0623-298F8967BD7B}"/>
                  </a:ext>
                </a:extLst>
              </p:cNvPr>
              <p:cNvSpPr/>
              <p:nvPr/>
            </p:nvSpPr>
            <p:spPr>
              <a:xfrm>
                <a:off x="214265" y="6200361"/>
                <a:ext cx="7142203"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72" name="Rectángulo 71">
                <a:extLst>
                  <a:ext uri="{FF2B5EF4-FFF2-40B4-BE49-F238E27FC236}">
                    <a16:creationId xmlns:a16="http://schemas.microsoft.com/office/drawing/2014/main" id="{1EDC1430-D00D-B99B-C8A4-9DB856D5E406}"/>
                  </a:ext>
                </a:extLst>
              </p:cNvPr>
              <p:cNvSpPr/>
              <p:nvPr/>
            </p:nvSpPr>
            <p:spPr>
              <a:xfrm>
                <a:off x="981720" y="6209113"/>
                <a:ext cx="6267600" cy="42998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70138" rtl="0" eaLnBrk="1" fontAlgn="base" latinLnBrk="0" hangingPunct="1">
                  <a:spcBef>
                    <a:spcPts val="0"/>
                  </a:spcBef>
                  <a:spcAft>
                    <a:spcPts val="781"/>
                  </a:spcAft>
                  <a:buClrTx/>
                  <a:buSzTx/>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Steinbeis 2i GmbH: </a:t>
                </a:r>
                <a:r>
                  <a:rPr kumimoji="0" lang="en-GB" sz="11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worldwide acting network of research an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d innovation management. Partner and advisor for European innovation topics.</a:t>
                </a:r>
              </a:p>
            </p:txBody>
          </p:sp>
          <p:pic>
            <p:nvPicPr>
              <p:cNvPr id="76" name="Imagen 75" descr="Texto&#10;&#10;Descripción generada automáticamente">
                <a:extLst>
                  <a:ext uri="{FF2B5EF4-FFF2-40B4-BE49-F238E27FC236}">
                    <a16:creationId xmlns:a16="http://schemas.microsoft.com/office/drawing/2014/main" id="{6901B589-E114-0DBC-5BB5-6D106D816F6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18894" y="6217864"/>
                <a:ext cx="832087" cy="438737"/>
              </a:xfrm>
              <a:prstGeom prst="rect">
                <a:avLst/>
              </a:prstGeom>
            </p:spPr>
          </p:pic>
        </p:grpSp>
        <p:grpSp>
          <p:nvGrpSpPr>
            <p:cNvPr id="91" name="Grupo 90">
              <a:extLst>
                <a:ext uri="{FF2B5EF4-FFF2-40B4-BE49-F238E27FC236}">
                  <a16:creationId xmlns:a16="http://schemas.microsoft.com/office/drawing/2014/main" id="{CF952DBD-88A2-5E77-0D62-7408521975AA}"/>
                </a:ext>
              </a:extLst>
            </p:cNvPr>
            <p:cNvGrpSpPr/>
            <p:nvPr/>
          </p:nvGrpSpPr>
          <p:grpSpPr>
            <a:xfrm>
              <a:off x="259761" y="7087297"/>
              <a:ext cx="7128000" cy="438738"/>
              <a:chOff x="224841" y="6684928"/>
              <a:chExt cx="7128000" cy="438738"/>
            </a:xfrm>
            <a:effectLst/>
          </p:grpSpPr>
          <p:grpSp>
            <p:nvGrpSpPr>
              <p:cNvPr id="80" name="Grupo 79">
                <a:extLst>
                  <a:ext uri="{FF2B5EF4-FFF2-40B4-BE49-F238E27FC236}">
                    <a16:creationId xmlns:a16="http://schemas.microsoft.com/office/drawing/2014/main" id="{3A9E6E5F-AC37-F0B2-B70B-23F8AA497DA4}"/>
                  </a:ext>
                </a:extLst>
              </p:cNvPr>
              <p:cNvGrpSpPr/>
              <p:nvPr/>
            </p:nvGrpSpPr>
            <p:grpSpPr>
              <a:xfrm>
                <a:off x="224841" y="6684928"/>
                <a:ext cx="7128000" cy="438738"/>
                <a:chOff x="228468" y="4240401"/>
                <a:chExt cx="7128000" cy="438738"/>
              </a:xfrm>
            </p:grpSpPr>
            <p:sp>
              <p:nvSpPr>
                <p:cNvPr id="81" name="Rectángulo 80">
                  <a:extLst>
                    <a:ext uri="{FF2B5EF4-FFF2-40B4-BE49-F238E27FC236}">
                      <a16:creationId xmlns:a16="http://schemas.microsoft.com/office/drawing/2014/main" id="{EE294593-98B7-9E16-897F-AEA95B90B1BC}"/>
                    </a:ext>
                  </a:extLst>
                </p:cNvPr>
                <p:cNvSpPr/>
                <p:nvPr/>
              </p:nvSpPr>
              <p:spPr>
                <a:xfrm>
                  <a:off x="228468" y="4240402"/>
                  <a:ext cx="7128000"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3" name="Rectángulo 82">
                  <a:extLst>
                    <a:ext uri="{FF2B5EF4-FFF2-40B4-BE49-F238E27FC236}">
                      <a16:creationId xmlns:a16="http://schemas.microsoft.com/office/drawing/2014/main" id="{92862DEE-B660-A57E-45EE-298E0705B288}"/>
                    </a:ext>
                  </a:extLst>
                </p:cNvPr>
                <p:cNvSpPr/>
                <p:nvPr/>
              </p:nvSpPr>
              <p:spPr>
                <a:xfrm>
                  <a:off x="988248" y="4240401"/>
                  <a:ext cx="6254610" cy="43873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70138" rtl="0" eaLnBrk="1" fontAlgn="base" latinLnBrk="0" hangingPunct="1">
                    <a:spcBef>
                      <a:spcPts val="0"/>
                    </a:spcBef>
                    <a:spcAft>
                      <a:spcPts val="781"/>
                    </a:spcAft>
                    <a:buClrTx/>
                    <a:buSzTx/>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lth Information and Management Systems Society Foundation (HIMSS):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global enterprise producing health IT thought leadership and education around the world.</a:t>
                  </a:r>
                </a:p>
              </p:txBody>
            </p:sp>
          </p:grpSp>
          <p:pic>
            <p:nvPicPr>
              <p:cNvPr id="85" name="Imagen 84" descr="Texto&#10;&#10;Descripción generada automáticamente">
                <a:extLst>
                  <a:ext uri="{FF2B5EF4-FFF2-40B4-BE49-F238E27FC236}">
                    <a16:creationId xmlns:a16="http://schemas.microsoft.com/office/drawing/2014/main" id="{673B24FE-DBEC-E209-E648-EE7E818AE3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0255" y="6733921"/>
                <a:ext cx="669364" cy="359831"/>
              </a:xfrm>
              <a:prstGeom prst="rect">
                <a:avLst/>
              </a:prstGeom>
            </p:spPr>
          </p:pic>
        </p:grpSp>
      </p:grpSp>
      <p:sp>
        <p:nvSpPr>
          <p:cNvPr id="2" name="Elipse 1">
            <a:extLst>
              <a:ext uri="{FF2B5EF4-FFF2-40B4-BE49-F238E27FC236}">
                <a16:creationId xmlns:a16="http://schemas.microsoft.com/office/drawing/2014/main" id="{8221A739-39A4-5033-0194-C55E6F979A23}"/>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1</a:t>
            </a:r>
          </a:p>
        </p:txBody>
      </p:sp>
      <p:grpSp>
        <p:nvGrpSpPr>
          <p:cNvPr id="22" name="Grupo 21">
            <a:extLst>
              <a:ext uri="{FF2B5EF4-FFF2-40B4-BE49-F238E27FC236}">
                <a16:creationId xmlns:a16="http://schemas.microsoft.com/office/drawing/2014/main" id="{27D0329C-F960-72F0-A0FC-7D710A3F2A97}"/>
              </a:ext>
            </a:extLst>
          </p:cNvPr>
          <p:cNvGrpSpPr/>
          <p:nvPr/>
        </p:nvGrpSpPr>
        <p:grpSpPr>
          <a:xfrm>
            <a:off x="6331133" y="1291066"/>
            <a:ext cx="1106210" cy="430806"/>
            <a:chOff x="6331133" y="1293381"/>
            <a:chExt cx="1106210" cy="430806"/>
          </a:xfrm>
        </p:grpSpPr>
        <p:sp>
          <p:nvSpPr>
            <p:cNvPr id="7" name="Rectángulo: esquinas redondeadas 38">
              <a:extLst>
                <a:ext uri="{FF2B5EF4-FFF2-40B4-BE49-F238E27FC236}">
                  <a16:creationId xmlns:a16="http://schemas.microsoft.com/office/drawing/2014/main" id="{59495E98-164D-1901-E446-ADFA18B14335}"/>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3" name="Google Shape;417;p5" descr="{&quot;Key&quot;:&quot;POWER_USER_SHAPE_ICON&quot;,&quot;Value&quot;:&quot;POWER_USER_SHAPE_ICON_STYLE_1&quot;}">
              <a:extLst>
                <a:ext uri="{FF2B5EF4-FFF2-40B4-BE49-F238E27FC236}">
                  <a16:creationId xmlns:a16="http://schemas.microsoft.com/office/drawing/2014/main" id="{8317AB6C-212A-06CB-CA16-652988FD169F}"/>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3" name="Google Shape;411;p5">
              <a:extLst>
                <a:ext uri="{FF2B5EF4-FFF2-40B4-BE49-F238E27FC236}">
                  <a16:creationId xmlns:a16="http://schemas.microsoft.com/office/drawing/2014/main" id="{C2F4E7AA-907D-43E4-E316-4ADFC3E37B6B}"/>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4" name="Google Shape;412;p5">
              <a:extLst>
                <a:ext uri="{FF2B5EF4-FFF2-40B4-BE49-F238E27FC236}">
                  <a16:creationId xmlns:a16="http://schemas.microsoft.com/office/drawing/2014/main" id="{BAAE3B07-11FF-2700-EE66-CE445FCBD99F}"/>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5" name="Google Shape;413;p5">
              <a:extLst>
                <a:ext uri="{FF2B5EF4-FFF2-40B4-BE49-F238E27FC236}">
                  <a16:creationId xmlns:a16="http://schemas.microsoft.com/office/drawing/2014/main" id="{D75952A7-2F51-DCEB-5403-CFBE579DBD5C}"/>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6" name="Google Shape;414;p5">
              <a:extLst>
                <a:ext uri="{FF2B5EF4-FFF2-40B4-BE49-F238E27FC236}">
                  <a16:creationId xmlns:a16="http://schemas.microsoft.com/office/drawing/2014/main" id="{C325ABAA-01B3-8057-820E-C8ECAC1A048B}"/>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7" name="Google Shape;415;p5">
              <a:extLst>
                <a:ext uri="{FF2B5EF4-FFF2-40B4-BE49-F238E27FC236}">
                  <a16:creationId xmlns:a16="http://schemas.microsoft.com/office/drawing/2014/main" id="{D84FB329-42B8-805F-E10B-1C3AB5C62731}"/>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19" name="Google Shape;408;p5">
              <a:extLst>
                <a:ext uri="{FF2B5EF4-FFF2-40B4-BE49-F238E27FC236}">
                  <a16:creationId xmlns:a16="http://schemas.microsoft.com/office/drawing/2014/main" id="{8FFDB2B3-010B-0D08-76A1-04933B72F3F0}"/>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21" name="Google Shape;409;p5">
              <a:extLst>
                <a:ext uri="{FF2B5EF4-FFF2-40B4-BE49-F238E27FC236}">
                  <a16:creationId xmlns:a16="http://schemas.microsoft.com/office/drawing/2014/main" id="{EB27DF59-8DEE-0F24-9213-6AFF816D859A}"/>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pic>
        <p:nvPicPr>
          <p:cNvPr id="46083" name="Picture 3" descr="HITCOMP">
            <a:extLst>
              <a:ext uri="{FF2B5EF4-FFF2-40B4-BE49-F238E27FC236}">
                <a16:creationId xmlns:a16="http://schemas.microsoft.com/office/drawing/2014/main" id="{F6EB11AE-99A0-9DDE-9C99-68B9F9FCF6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0805" y="2712024"/>
            <a:ext cx="1002845" cy="3489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U*US eHealth Work">
            <a:extLst>
              <a:ext uri="{FF2B5EF4-FFF2-40B4-BE49-F238E27FC236}">
                <a16:creationId xmlns:a16="http://schemas.microsoft.com/office/drawing/2014/main" id="{28D85C99-5645-8D95-6180-DDEBA537CDC1}"/>
              </a:ext>
            </a:extLst>
          </p:cNvPr>
          <p:cNvPicPr>
            <a:picLocks noChangeAspect="1" noChangeArrowheads="1"/>
          </p:cNvPicPr>
          <p:nvPr/>
        </p:nvPicPr>
        <p:blipFill rotWithShape="1">
          <a:blip r:embed="rId15" cstate="hqprint">
            <a:extLst>
              <a:ext uri="{28A0092B-C50C-407E-A947-70E740481C1C}">
                <a14:useLocalDpi xmlns:a14="http://schemas.microsoft.com/office/drawing/2010/main" val="0"/>
              </a:ext>
            </a:extLst>
          </a:blip>
          <a:srcRect t="4244"/>
          <a:stretch/>
        </p:blipFill>
        <p:spPr bwMode="auto">
          <a:xfrm>
            <a:off x="4275115" y="2078716"/>
            <a:ext cx="434223" cy="48120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1383CAF2-9E92-433A-CB94-C5F16BDD9634}"/>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8</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3258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ángulo: esquinas redondeadas 38">
            <a:extLst>
              <a:ext uri="{FF2B5EF4-FFF2-40B4-BE49-F238E27FC236}">
                <a16:creationId xmlns:a16="http://schemas.microsoft.com/office/drawing/2014/main" id="{149AF16D-9B4A-2635-DB3C-349462052F6D}"/>
              </a:ext>
            </a:extLst>
          </p:cNvPr>
          <p:cNvSpPr/>
          <p:nvPr/>
        </p:nvSpPr>
        <p:spPr>
          <a:xfrm>
            <a:off x="176255" y="1299818"/>
            <a:ext cx="7250455" cy="413303"/>
          </a:xfrm>
          <a:prstGeom prst="roundRect">
            <a:avLst>
              <a:gd name="adj" fmla="val 50000"/>
            </a:avLst>
          </a:prstGeom>
          <a:solidFill>
            <a:srgbClr val="C8DBDE"/>
          </a:solidFill>
          <a:ln>
            <a:solidFill>
              <a:srgbClr val="C8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a:ea typeface="+mn-ea"/>
                <a:cs typeface="+mn-cs"/>
              </a:rPr>
              <a:t>HITCOMP (2/5) </a:t>
            </a:r>
          </a:p>
        </p:txBody>
      </p:sp>
      <p:sp>
        <p:nvSpPr>
          <p:cNvPr id="50" name="Rectángulo 40">
            <a:extLst>
              <a:ext uri="{FF2B5EF4-FFF2-40B4-BE49-F238E27FC236}">
                <a16:creationId xmlns:a16="http://schemas.microsoft.com/office/drawing/2014/main" id="{92420F01-6BDB-7DC3-1FF4-8024712A2340}"/>
              </a:ext>
            </a:extLst>
          </p:cNvPr>
          <p:cNvSpPr/>
          <p:nvPr/>
        </p:nvSpPr>
        <p:spPr>
          <a:xfrm rot="5400000">
            <a:off x="3684437" y="-1773446"/>
            <a:ext cx="190800" cy="72720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defTabSz="970138" rtl="0" eaLnBrk="1" fontAlgn="auto" latinLnBrk="0" hangingPunct="1">
              <a:lnSpc>
                <a:spcPct val="100000"/>
              </a:lnSpc>
              <a:spcBef>
                <a:spcPts val="0"/>
              </a:spcBef>
              <a:spcAft>
                <a:spcPts val="0"/>
              </a:spcAft>
              <a:buClrTx/>
              <a:buSzTx/>
              <a:buFontTx/>
              <a:buNone/>
              <a:tabLst/>
              <a:defRPr/>
            </a:pPr>
            <a:r>
              <a:rPr kumimoji="0" lang="en-GB" sz="1070" b="1" i="0" u="none" strike="noStrike" kern="1200" cap="none" spc="0" normalizeH="0" baseline="0" noProof="0">
                <a:ln>
                  <a:noFill/>
                </a:ln>
                <a:solidFill>
                  <a:srgbClr val="FFFFFF"/>
                </a:solidFill>
                <a:effectLst/>
                <a:uLnTx/>
                <a:uFillTx/>
                <a:latin typeface="Arial"/>
                <a:ea typeface="+mn-ea"/>
                <a:cs typeface="+mn-cs"/>
              </a:rPr>
              <a:t>III. Description of the DC framework (I)</a:t>
            </a:r>
          </a:p>
        </p:txBody>
      </p:sp>
      <p:sp>
        <p:nvSpPr>
          <p:cNvPr id="73" name="Título 78">
            <a:extLst>
              <a:ext uri="{FF2B5EF4-FFF2-40B4-BE49-F238E27FC236}">
                <a16:creationId xmlns:a16="http://schemas.microsoft.com/office/drawing/2014/main" id="{F47EBCE0-4260-E8CE-CC56-3FBA3360D25F}"/>
              </a:ext>
            </a:extLst>
          </p:cNvPr>
          <p:cNvSpPr txBox="1">
            <a:spLocks/>
          </p:cNvSpPr>
          <p:nvPr/>
        </p:nvSpPr>
        <p:spPr>
          <a:xfrm>
            <a:off x="360608" y="679135"/>
            <a:ext cx="6838682" cy="715108"/>
          </a:xfrm>
          <a:prstGeom prst="rect">
            <a:avLst/>
          </a:prstGeom>
        </p:spPr>
        <p:txBody>
          <a:bodyPr vert="horz" lIns="91440" tIns="45720" rIns="91440" bIns="45720" rtlCol="0" anchor="ctr">
            <a:normAutofit/>
          </a:bodyPr>
          <a:lstStyle>
            <a:lvl1pPr algn="l" defTabSz="755934" rtl="0" eaLnBrk="1" latinLnBrk="0" hangingPunct="1">
              <a:lnSpc>
                <a:spcPct val="90000"/>
              </a:lnSpc>
              <a:spcBef>
                <a:spcPct val="0"/>
              </a:spcBef>
              <a:buNone/>
              <a:defRPr sz="1800" b="1" kern="1200">
                <a:solidFill>
                  <a:srgbClr val="6785C1"/>
                </a:solidFill>
                <a:latin typeface="Century Gothic" panose="020B0502020202020204" pitchFamily="34" charset="0"/>
                <a:ea typeface="+mj-ea"/>
                <a:cs typeface="+mj-cs"/>
              </a:defRPr>
            </a:lvl1pPr>
          </a:lstStyle>
          <a:p>
            <a:pPr marL="0" marR="0" lvl="0" indent="0" algn="l" defTabSz="755934" rtl="0" eaLnBrk="1" fontAlgn="auto" latinLnBrk="0" hangingPunct="1">
              <a:lnSpc>
                <a:spcPct val="90000"/>
              </a:lnSpc>
              <a:spcBef>
                <a:spcPct val="0"/>
              </a:spcBef>
              <a:spcAft>
                <a:spcPts val="0"/>
              </a:spcAft>
              <a:buClrTx/>
              <a:buSzTx/>
              <a:buFontTx/>
              <a:buNone/>
              <a:tabLst/>
              <a:defRPr/>
            </a:pPr>
            <a:r>
              <a:rPr lang="en-GB">
                <a:solidFill>
                  <a:srgbClr val="013299"/>
                </a:solidFill>
                <a:latin typeface="Arial" panose="020B0604020202020204" pitchFamily="34" charset="0"/>
                <a:cs typeface="Arial" panose="020B0604020202020204" pitchFamily="34" charset="0"/>
              </a:rPr>
              <a:t>3.</a:t>
            </a:r>
            <a:r>
              <a:rPr kumimoji="0" lang="en-GB" sz="1800" b="1" i="0" u="none" strike="noStrike" kern="1200" cap="none" spc="0" normalizeH="0" baseline="0" noProof="0">
                <a:ln>
                  <a:noFill/>
                </a:ln>
                <a:solidFill>
                  <a:srgbClr val="013299"/>
                </a:solidFill>
                <a:effectLst/>
                <a:uLnTx/>
                <a:uFillTx/>
                <a:latin typeface="Arial" panose="020B0604020202020204" pitchFamily="34" charset="0"/>
                <a:ea typeface="+mj-ea"/>
                <a:cs typeface="Arial" panose="020B0604020202020204" pitchFamily="34" charset="0"/>
              </a:rPr>
              <a:t> Analysis of good practices</a:t>
            </a:r>
          </a:p>
        </p:txBody>
      </p:sp>
      <p:cxnSp>
        <p:nvCxnSpPr>
          <p:cNvPr id="74" name="Conector recto 3">
            <a:extLst>
              <a:ext uri="{FF2B5EF4-FFF2-40B4-BE49-F238E27FC236}">
                <a16:creationId xmlns:a16="http://schemas.microsoft.com/office/drawing/2014/main" id="{46549FF2-9C2B-FA70-D9EA-B935974E3E29}"/>
              </a:ext>
            </a:extLst>
          </p:cNvPr>
          <p:cNvCxnSpPr>
            <a:cxnSpLocks/>
          </p:cNvCxnSpPr>
          <p:nvPr/>
        </p:nvCxnSpPr>
        <p:spPr>
          <a:xfrm>
            <a:off x="415473" y="1214651"/>
            <a:ext cx="6591719" cy="0"/>
          </a:xfrm>
          <a:prstGeom prst="line">
            <a:avLst/>
          </a:prstGeom>
          <a:ln>
            <a:solidFill>
              <a:srgbClr val="013299"/>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87BBE47C-B4E7-D34B-FF54-1A53C21736D0}"/>
              </a:ext>
            </a:extLst>
          </p:cNvPr>
          <p:cNvGrpSpPr/>
          <p:nvPr/>
        </p:nvGrpSpPr>
        <p:grpSpPr>
          <a:xfrm>
            <a:off x="154988" y="2031856"/>
            <a:ext cx="7272000" cy="7758001"/>
            <a:chOff x="861864" y="3105904"/>
            <a:chExt cx="6318132" cy="6404997"/>
          </a:xfrm>
        </p:grpSpPr>
        <p:sp>
          <p:nvSpPr>
            <p:cNvPr id="8" name="Rectángulo 7">
              <a:extLst>
                <a:ext uri="{FF2B5EF4-FFF2-40B4-BE49-F238E27FC236}">
                  <a16:creationId xmlns:a16="http://schemas.microsoft.com/office/drawing/2014/main" id="{3CE5D747-853A-1D33-21BB-B20169439DD1}"/>
                </a:ext>
              </a:extLst>
            </p:cNvPr>
            <p:cNvSpPr/>
            <p:nvPr/>
          </p:nvSpPr>
          <p:spPr>
            <a:xfrm>
              <a:off x="861864" y="3105905"/>
              <a:ext cx="6318132" cy="6404996"/>
            </a:xfrm>
            <a:prstGeom prst="rect">
              <a:avLst/>
            </a:prstGeom>
            <a:solidFill>
              <a:schemeClr val="bg1"/>
            </a:solidFill>
            <a:ln>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29">
              <a:extLst>
                <a:ext uri="{FF2B5EF4-FFF2-40B4-BE49-F238E27FC236}">
                  <a16:creationId xmlns:a16="http://schemas.microsoft.com/office/drawing/2014/main" id="{F168AAB2-037E-9B0F-BB5E-4582B653B654}"/>
                </a:ext>
              </a:extLst>
            </p:cNvPr>
            <p:cNvSpPr/>
            <p:nvPr/>
          </p:nvSpPr>
          <p:spPr>
            <a:xfrm>
              <a:off x="861864" y="3105904"/>
              <a:ext cx="6318132" cy="6380566"/>
            </a:xfrm>
            <a:prstGeom prst="rect">
              <a:avLst/>
            </a:prstGeom>
            <a:noFill/>
            <a:ln>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This DC framework contains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1,025 digital competences</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sorted into</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 5 specific domains</a:t>
              </a:r>
              <a:r>
                <a:rPr lang="en-GB" sz="1100" b="1"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Each </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specific domain</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will have a </a:t>
              </a:r>
              <a:r>
                <a:rPr lang="en-GB" sz="1100" b="1">
                  <a:solidFill>
                    <a:srgbClr val="000000"/>
                  </a:solidFill>
                  <a:latin typeface="Arial" panose="020B0604020202020204" pitchFamily="34" charset="0"/>
                  <a:cs typeface="Arial" panose="020B0604020202020204" pitchFamily="34" charset="0"/>
                </a:rPr>
                <a:t>number of competences associated to it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(e.g. Direct Patient Care has 317 of the 1,025 competences associated to it).</a:t>
              </a: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Each of these 1,025 competences are </a:t>
              </a:r>
              <a:r>
                <a:rPr lang="en-GB" sz="1100" b="1">
                  <a:solidFill>
                    <a:srgbClr val="000000"/>
                  </a:solidFill>
                  <a:latin typeface="Arial" panose="020B0604020202020204" pitchFamily="34" charset="0"/>
                  <a:cs typeface="Arial" panose="020B0604020202020204" pitchFamily="34" charset="0"/>
                </a:rPr>
                <a:t>differenced by level</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depending on the </a:t>
              </a:r>
              <a:r>
                <a:rPr lang="en-GB" sz="1100" b="1">
                  <a:solidFill>
                    <a:srgbClr val="000000"/>
                  </a:solidFill>
                  <a:latin typeface="Arial" panose="020B0604020202020204" pitchFamily="34" charset="0"/>
                  <a:cs typeface="Arial" panose="020B0604020202020204" pitchFamily="34" charset="0"/>
                </a:rPr>
                <a:t>grade of experience and skill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required to achieve them. There are 5 levels, which are color-coded in the repository for ease of understanding</a:t>
              </a:r>
              <a:r>
                <a:rPr lang="en-GB" sz="1100" baseline="30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endParaRPr lang="en-GB" sz="1100">
                <a:solidFill>
                  <a:srgbClr val="000000"/>
                </a:solidFill>
                <a:latin typeface="Arial" panose="020B0604020202020204" pitchFamily="34" charset="0"/>
                <a:cs typeface="Arial" panose="020B0604020202020204" pitchFamily="34" charset="0"/>
              </a:endParaRPr>
            </a:p>
            <a:p>
              <a:pPr marR="0" lvl="0" algn="just"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Each </a:t>
              </a:r>
              <a:r>
                <a:rPr lang="en-GB" sz="1100" b="1">
                  <a:solidFill>
                    <a:srgbClr val="000000"/>
                  </a:solidFill>
                  <a:latin typeface="Arial" panose="020B0604020202020204" pitchFamily="34" charset="0"/>
                  <a:cs typeface="Arial" panose="020B0604020202020204" pitchFamily="34" charset="0"/>
                </a:rPr>
                <a:t>individual competency is associated to a specific competency quadrant</a:t>
              </a:r>
              <a:r>
                <a:rPr lang="en-GB" sz="1100">
                  <a:solidFill>
                    <a:srgbClr val="000000"/>
                  </a:solidFill>
                  <a:latin typeface="Arial" panose="020B0604020202020204" pitchFamily="34" charset="0"/>
                  <a:cs typeface="Arial" panose="020B0604020202020204" pitchFamily="34" charset="0"/>
                </a:rPr>
                <a:t>, depending on its </a:t>
              </a:r>
              <a:r>
                <a:rPr lang="en-GB" sz="1100" b="1">
                  <a:solidFill>
                    <a:srgbClr val="000000"/>
                  </a:solidFill>
                  <a:latin typeface="Arial" panose="020B0604020202020204" pitchFamily="34" charset="0"/>
                  <a:cs typeface="Arial" panose="020B0604020202020204" pitchFamily="34" charset="0"/>
                </a:rPr>
                <a:t>area of focus,</a:t>
              </a:r>
              <a:r>
                <a:rPr lang="en-GB" sz="1100">
                  <a:solidFill>
                    <a:srgbClr val="000000"/>
                  </a:solidFill>
                  <a:latin typeface="Arial" panose="020B0604020202020204" pitchFamily="34" charset="0"/>
                  <a:cs typeface="Arial" panose="020B0604020202020204" pitchFamily="34" charset="0"/>
                </a:rPr>
                <a:t> or general area of interaction between eHealth actors. The </a:t>
              </a:r>
              <a:r>
                <a:rPr lang="en-GB" sz="1100" b="1">
                  <a:solidFill>
                    <a:srgbClr val="000000"/>
                  </a:solidFill>
                  <a:latin typeface="Arial" panose="020B0604020202020204" pitchFamily="34" charset="0"/>
                  <a:cs typeface="Arial" panose="020B0604020202020204" pitchFamily="34" charset="0"/>
                </a:rPr>
                <a:t>6 competency quadrants </a:t>
              </a:r>
              <a:r>
                <a:rPr lang="en-GB" sz="1100">
                  <a:solidFill>
                    <a:srgbClr val="000000"/>
                  </a:solidFill>
                  <a:latin typeface="Arial" panose="020B0604020202020204" pitchFamily="34" charset="0"/>
                  <a:cs typeface="Arial" panose="020B0604020202020204" pitchFamily="34" charset="0"/>
                </a:rPr>
                <a:t>are the following</a:t>
              </a:r>
              <a:r>
                <a:rPr lang="en-GB" sz="1100" baseline="30000">
                  <a:solidFill>
                    <a:srgbClr val="000000"/>
                  </a:solidFill>
                  <a:latin typeface="Arial" panose="020B0604020202020204" pitchFamily="34" charset="0"/>
                  <a:cs typeface="Arial" panose="020B0604020202020204" pitchFamily="34" charset="0"/>
                </a:rPr>
                <a:t>4</a:t>
              </a:r>
              <a:r>
                <a:rPr lang="en-GB" sz="1100">
                  <a:solidFill>
                    <a:srgbClr val="000000"/>
                  </a:solidFill>
                  <a:latin typeface="Arial" panose="020B0604020202020204" pitchFamily="34" charset="0"/>
                  <a:cs typeface="Arial" panose="020B0604020202020204" pitchFamily="34" charset="0"/>
                </a:rPr>
                <a:t>: </a:t>
              </a:r>
            </a:p>
          </p:txBody>
        </p:sp>
      </p:grpSp>
      <p:sp>
        <p:nvSpPr>
          <p:cNvPr id="14" name="CuadroTexto 13">
            <a:extLst>
              <a:ext uri="{FF2B5EF4-FFF2-40B4-BE49-F238E27FC236}">
                <a16:creationId xmlns:a16="http://schemas.microsoft.com/office/drawing/2014/main" id="{F3C59F81-2571-8DEE-8FE2-31C79FEE7C3E}"/>
              </a:ext>
            </a:extLst>
          </p:cNvPr>
          <p:cNvSpPr txBox="1"/>
          <p:nvPr/>
        </p:nvSpPr>
        <p:spPr>
          <a:xfrm>
            <a:off x="238487" y="5102690"/>
            <a:ext cx="1335708" cy="1554272"/>
          </a:xfrm>
          <a:prstGeom prst="rect">
            <a:avLst/>
          </a:prstGeom>
          <a:noFill/>
        </p:spPr>
        <p:txBody>
          <a:bodyPr wrap="square" rtlCol="0">
            <a:spAutoFit/>
          </a:bodyPr>
          <a:lstStyle/>
          <a:p>
            <a:pPr algn="ctr"/>
            <a:r>
              <a:rPr lang="en-GB" sz="1100" b="1">
                <a:solidFill>
                  <a:schemeClr val="accent2"/>
                </a:solidFill>
                <a:latin typeface="Arial" panose="020B0604020202020204" pitchFamily="34" charset="0"/>
                <a:ea typeface="Times New Roman" panose="02020603050405020304" pitchFamily="18" charset="0"/>
                <a:cs typeface="Arial" panose="020B0604020202020204" pitchFamily="34" charset="0"/>
              </a:rPr>
              <a:t>Baseline</a:t>
            </a:r>
          </a:p>
          <a:p>
            <a:pPr algn="ctr"/>
            <a:endParaRPr lang="en-GB" sz="1100" b="1">
              <a:solidFill>
                <a:schemeClr val="accent2"/>
              </a:solidFill>
              <a:latin typeface="Arial" panose="020B0604020202020204" pitchFamily="34" charset="0"/>
              <a:ea typeface="Times New Roman" panose="02020603050405020304" pitchFamily="18" charset="0"/>
              <a:cs typeface="Arial" panose="020B0604020202020204" pitchFamily="34" charset="0"/>
            </a:endParaRPr>
          </a:p>
          <a:p>
            <a:pPr algn="ctr"/>
            <a:r>
              <a:rPr lang="en-GB" sz="1100">
                <a:solidFill>
                  <a:srgbClr val="000000"/>
                </a:solidFill>
                <a:latin typeface="Arial" panose="020B0604020202020204" pitchFamily="34" charset="0"/>
                <a:cs typeface="Arial" panose="020B0604020202020204" pitchFamily="34" charset="0"/>
              </a:rPr>
              <a:t>A </a:t>
            </a:r>
            <a:r>
              <a:rPr lang="en-GB" sz="1100" b="1">
                <a:solidFill>
                  <a:srgbClr val="000000"/>
                </a:solidFill>
                <a:latin typeface="Arial" panose="020B0604020202020204" pitchFamily="34" charset="0"/>
                <a:cs typeface="Arial" panose="020B0604020202020204" pitchFamily="34" charset="0"/>
              </a:rPr>
              <a:t>foundation level </a:t>
            </a:r>
            <a:r>
              <a:rPr lang="en-GB" sz="1100">
                <a:solidFill>
                  <a:srgbClr val="000000"/>
                </a:solidFill>
                <a:latin typeface="Arial" panose="020B0604020202020204" pitchFamily="34" charset="0"/>
                <a:cs typeface="Arial" panose="020B0604020202020204" pitchFamily="34" charset="0"/>
              </a:rPr>
              <a:t>upon which all other skills and competences are based</a:t>
            </a:r>
          </a:p>
          <a:p>
            <a:endParaRPr lang="en-GB"/>
          </a:p>
        </p:txBody>
      </p:sp>
      <p:sp>
        <p:nvSpPr>
          <p:cNvPr id="16" name="CuadroTexto 15">
            <a:extLst>
              <a:ext uri="{FF2B5EF4-FFF2-40B4-BE49-F238E27FC236}">
                <a16:creationId xmlns:a16="http://schemas.microsoft.com/office/drawing/2014/main" id="{00EB5885-E188-3FB3-2238-A810D82A20AA}"/>
              </a:ext>
            </a:extLst>
          </p:cNvPr>
          <p:cNvSpPr txBox="1"/>
          <p:nvPr/>
        </p:nvSpPr>
        <p:spPr>
          <a:xfrm>
            <a:off x="1574195" y="5102690"/>
            <a:ext cx="1480006" cy="2462213"/>
          </a:xfrm>
          <a:prstGeom prst="rect">
            <a:avLst/>
          </a:prstGeom>
          <a:noFill/>
        </p:spPr>
        <p:txBody>
          <a:bodyPr wrap="square" rtlCol="0">
            <a:spAutoFit/>
          </a:bodyPr>
          <a:lstStyle/>
          <a:p>
            <a:pPr algn="ctr"/>
            <a:r>
              <a:rPr lang="en-GB" sz="1100" b="1">
                <a:solidFill>
                  <a:schemeClr val="accent6">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Basic</a:t>
            </a:r>
          </a:p>
          <a:p>
            <a:pPr algn="ctr"/>
            <a:endParaRPr lang="en-GB" sz="1100" b="1">
              <a:solidFill>
                <a:schemeClr val="accent2"/>
              </a:solidFill>
              <a:latin typeface="Arial" panose="020B0604020202020204" pitchFamily="34" charset="0"/>
              <a:ea typeface="Times New Roman" panose="02020603050405020304" pitchFamily="18" charset="0"/>
              <a:cs typeface="Arial" panose="020B0604020202020204" pitchFamily="34" charset="0"/>
            </a:endParaRPr>
          </a:p>
          <a:p>
            <a:pPr marR="0" lvl="0" algn="ctr"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An </a:t>
            </a:r>
            <a:r>
              <a:rPr lang="en-GB" sz="1100" b="1">
                <a:solidFill>
                  <a:srgbClr val="000000"/>
                </a:solidFill>
                <a:latin typeface="Arial" panose="020B0604020202020204" pitchFamily="34" charset="0"/>
                <a:cs typeface="Arial" panose="020B0604020202020204" pitchFamily="34" charset="0"/>
              </a:rPr>
              <a:t>entry-leve</a:t>
            </a:r>
            <a:r>
              <a:rPr lang="en-GB" sz="1100">
                <a:solidFill>
                  <a:srgbClr val="000000"/>
                </a:solidFill>
                <a:latin typeface="Arial" panose="020B0604020202020204" pitchFamily="34" charset="0"/>
                <a:cs typeface="Arial" panose="020B0604020202020204" pitchFamily="34" charset="0"/>
              </a:rPr>
              <a:t>l or beginning skill or competency level. Equating to </a:t>
            </a:r>
            <a:r>
              <a:rPr lang="en-GB" sz="1100" b="1">
                <a:solidFill>
                  <a:srgbClr val="000000"/>
                </a:solidFill>
                <a:latin typeface="Arial" panose="020B0604020202020204" pitchFamily="34" charset="0"/>
                <a:cs typeface="Arial" panose="020B0604020202020204" pitchFamily="34" charset="0"/>
              </a:rPr>
              <a:t>“understanding” </a:t>
            </a:r>
            <a:r>
              <a:rPr lang="en-GB" sz="1100">
                <a:solidFill>
                  <a:srgbClr val="000000"/>
                </a:solidFill>
                <a:latin typeface="Arial" panose="020B0604020202020204" pitchFamily="34" charset="0"/>
                <a:cs typeface="Arial" panose="020B0604020202020204" pitchFamily="34" charset="0"/>
              </a:rPr>
              <a:t>and “</a:t>
            </a:r>
            <a:r>
              <a:rPr lang="en-GB" sz="1100" b="1">
                <a:solidFill>
                  <a:srgbClr val="000000"/>
                </a:solidFill>
                <a:latin typeface="Arial" panose="020B0604020202020204" pitchFamily="34" charset="0"/>
                <a:cs typeface="Arial" panose="020B0604020202020204" pitchFamily="34" charset="0"/>
              </a:rPr>
              <a:t>knowing</a:t>
            </a:r>
            <a:r>
              <a:rPr lang="en-GB" sz="1100" baseline="30000">
                <a:solidFill>
                  <a:srgbClr val="000000"/>
                </a:solidFill>
                <a:latin typeface="Arial" panose="020B0604020202020204" pitchFamily="34" charset="0"/>
                <a:cs typeface="Arial" panose="020B0604020202020204" pitchFamily="34" charset="0"/>
              </a:rPr>
              <a:t>”</a:t>
            </a:r>
            <a:r>
              <a:rPr lang="en-GB" sz="1100" b="1">
                <a:solidFill>
                  <a:srgbClr val="000000"/>
                </a:solidFill>
                <a:latin typeface="Arial" panose="020B0604020202020204" pitchFamily="34" charset="0"/>
                <a:cs typeface="Arial" panose="020B0604020202020204" pitchFamily="34" charset="0"/>
              </a:rPr>
              <a:t> </a:t>
            </a:r>
            <a:r>
              <a:rPr lang="en-GB" sz="1100">
                <a:solidFill>
                  <a:srgbClr val="000000"/>
                </a:solidFill>
                <a:latin typeface="Arial" panose="020B0604020202020204" pitchFamily="34" charset="0"/>
                <a:cs typeface="Arial" panose="020B0604020202020204" pitchFamily="34" charset="0"/>
              </a:rPr>
              <a:t>according to Bloom’s Taxonomy</a:t>
            </a:r>
            <a:r>
              <a:rPr lang="en-GB" sz="1100" baseline="30000">
                <a:solidFill>
                  <a:srgbClr val="000000"/>
                </a:solidFill>
                <a:latin typeface="Arial" panose="020B0604020202020204" pitchFamily="34" charset="0"/>
                <a:cs typeface="Arial" panose="020B0604020202020204" pitchFamily="34" charset="0"/>
              </a:rPr>
              <a:t>5</a:t>
            </a:r>
            <a:r>
              <a:rPr lang="en-GB" sz="1100">
                <a:solidFill>
                  <a:srgbClr val="000000"/>
                </a:solidFill>
                <a:latin typeface="Arial" panose="020B0604020202020204" pitchFamily="34" charset="0"/>
                <a:cs typeface="Arial" panose="020B0604020202020204" pitchFamily="34" charset="0"/>
              </a:rPr>
              <a:t>. Could potentially align with </a:t>
            </a:r>
            <a:r>
              <a:rPr lang="en-GB" sz="1100" b="1">
                <a:solidFill>
                  <a:srgbClr val="000000"/>
                </a:solidFill>
                <a:latin typeface="Arial" panose="020B0604020202020204" pitchFamily="34" charset="0"/>
                <a:cs typeface="Arial" panose="020B0604020202020204" pitchFamily="34" charset="0"/>
              </a:rPr>
              <a:t>associate-level degree academic programs</a:t>
            </a:r>
            <a:endParaRPr lang="en-GB"/>
          </a:p>
        </p:txBody>
      </p:sp>
      <p:sp>
        <p:nvSpPr>
          <p:cNvPr id="17" name="Elipse 16">
            <a:extLst>
              <a:ext uri="{FF2B5EF4-FFF2-40B4-BE49-F238E27FC236}">
                <a16:creationId xmlns:a16="http://schemas.microsoft.com/office/drawing/2014/main" id="{4A74F54B-F851-3676-5D79-8A6AE8954D54}"/>
              </a:ext>
            </a:extLst>
          </p:cNvPr>
          <p:cNvSpPr/>
          <p:nvPr/>
        </p:nvSpPr>
        <p:spPr>
          <a:xfrm>
            <a:off x="812741" y="4864382"/>
            <a:ext cx="187200" cy="18717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Arial" panose="020B0604020202020204" pitchFamily="34" charset="0"/>
                <a:cs typeface="Arial" panose="020B0604020202020204" pitchFamily="34" charset="0"/>
              </a:rPr>
              <a:t>1</a:t>
            </a:r>
          </a:p>
        </p:txBody>
      </p:sp>
      <p:sp>
        <p:nvSpPr>
          <p:cNvPr id="24" name="Elipse 23">
            <a:extLst>
              <a:ext uri="{FF2B5EF4-FFF2-40B4-BE49-F238E27FC236}">
                <a16:creationId xmlns:a16="http://schemas.microsoft.com/office/drawing/2014/main" id="{931237DC-11F6-61B8-DB10-D92582E79B03}"/>
              </a:ext>
            </a:extLst>
          </p:cNvPr>
          <p:cNvSpPr/>
          <p:nvPr/>
        </p:nvSpPr>
        <p:spPr>
          <a:xfrm>
            <a:off x="2213408" y="4864382"/>
            <a:ext cx="187200" cy="187172"/>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Arial" panose="020B0604020202020204" pitchFamily="34" charset="0"/>
                <a:cs typeface="Arial" panose="020B0604020202020204" pitchFamily="34" charset="0"/>
              </a:rPr>
              <a:t>2</a:t>
            </a:r>
          </a:p>
        </p:txBody>
      </p:sp>
      <p:sp>
        <p:nvSpPr>
          <p:cNvPr id="26" name="CuadroTexto 25">
            <a:extLst>
              <a:ext uri="{FF2B5EF4-FFF2-40B4-BE49-F238E27FC236}">
                <a16:creationId xmlns:a16="http://schemas.microsoft.com/office/drawing/2014/main" id="{A2672681-CFB3-84B5-4321-DA3ED1D11F89}"/>
              </a:ext>
            </a:extLst>
          </p:cNvPr>
          <p:cNvSpPr txBox="1"/>
          <p:nvPr/>
        </p:nvSpPr>
        <p:spPr>
          <a:xfrm>
            <a:off x="3061087" y="5102690"/>
            <a:ext cx="1430588" cy="2462213"/>
          </a:xfrm>
          <a:prstGeom prst="rect">
            <a:avLst/>
          </a:prstGeom>
          <a:noFill/>
        </p:spPr>
        <p:txBody>
          <a:bodyPr wrap="square" rtlCol="0">
            <a:spAutoFit/>
          </a:bodyPr>
          <a:lstStyle/>
          <a:p>
            <a:pPr algn="ctr"/>
            <a:r>
              <a:rPr lang="en-GB" sz="1100" b="1">
                <a:solidFill>
                  <a:srgbClr val="D19394"/>
                </a:solidFill>
                <a:latin typeface="Arial" panose="020B0604020202020204" pitchFamily="34" charset="0"/>
                <a:ea typeface="Times New Roman" panose="02020603050405020304" pitchFamily="18" charset="0"/>
                <a:cs typeface="Arial" panose="020B0604020202020204" pitchFamily="34" charset="0"/>
              </a:rPr>
              <a:t>Intermediate</a:t>
            </a:r>
          </a:p>
          <a:p>
            <a:pPr algn="ctr"/>
            <a:endParaRPr lang="en-GB" sz="1100" b="1">
              <a:solidFill>
                <a:schemeClr val="accent2"/>
              </a:solidFill>
              <a:latin typeface="Arial" panose="020B0604020202020204" pitchFamily="34" charset="0"/>
              <a:ea typeface="Times New Roman" panose="02020603050405020304" pitchFamily="18" charset="0"/>
              <a:cs typeface="Arial" panose="020B0604020202020204" pitchFamily="34" charset="0"/>
            </a:endParaRPr>
          </a:p>
          <a:p>
            <a:pPr marR="0" lvl="0" algn="ctr"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A </a:t>
            </a:r>
            <a:r>
              <a:rPr lang="en-GB" sz="1100" b="1">
                <a:solidFill>
                  <a:srgbClr val="000000"/>
                </a:solidFill>
                <a:latin typeface="Arial" panose="020B0604020202020204" pitchFamily="34" charset="0"/>
                <a:cs typeface="Arial" panose="020B0604020202020204" pitchFamily="34" charset="0"/>
              </a:rPr>
              <a:t>mid-level</a:t>
            </a:r>
            <a:r>
              <a:rPr lang="en-GB" sz="1100">
                <a:solidFill>
                  <a:srgbClr val="000000"/>
                </a:solidFill>
                <a:latin typeface="Arial" panose="020B0604020202020204" pitchFamily="34" charset="0"/>
                <a:cs typeface="Arial" panose="020B0604020202020204" pitchFamily="34" charset="0"/>
              </a:rPr>
              <a:t> incumbent skill or competency level, equating to “</a:t>
            </a:r>
            <a:r>
              <a:rPr lang="en-GB" sz="1100" b="1">
                <a:solidFill>
                  <a:srgbClr val="000000"/>
                </a:solidFill>
                <a:latin typeface="Arial" panose="020B0604020202020204" pitchFamily="34" charset="0"/>
                <a:cs typeface="Arial" panose="020B0604020202020204" pitchFamily="34" charset="0"/>
              </a:rPr>
              <a:t>applying</a:t>
            </a:r>
            <a:r>
              <a:rPr lang="en-GB" sz="1100">
                <a:solidFill>
                  <a:srgbClr val="000000"/>
                </a:solidFill>
                <a:latin typeface="Arial" panose="020B0604020202020204" pitchFamily="34" charset="0"/>
                <a:cs typeface="Arial" panose="020B0604020202020204" pitchFamily="34" charset="0"/>
              </a:rPr>
              <a:t>” and “</a:t>
            </a:r>
            <a:r>
              <a:rPr lang="en-GB" sz="1100" b="1">
                <a:solidFill>
                  <a:srgbClr val="000000"/>
                </a:solidFill>
                <a:latin typeface="Arial" panose="020B0604020202020204" pitchFamily="34" charset="0"/>
                <a:cs typeface="Arial" panose="020B0604020202020204" pitchFamily="34" charset="0"/>
              </a:rPr>
              <a:t>analysing</a:t>
            </a:r>
            <a:r>
              <a:rPr lang="en-GB" sz="1100">
                <a:solidFill>
                  <a:srgbClr val="000000"/>
                </a:solidFill>
                <a:latin typeface="Arial" panose="020B0604020202020204" pitchFamily="34" charset="0"/>
                <a:cs typeface="Arial" panose="020B0604020202020204" pitchFamily="34" charset="0"/>
              </a:rPr>
              <a:t>”</a:t>
            </a:r>
            <a:r>
              <a:rPr lang="en-GB" sz="1100" baseline="30000">
                <a:solidFill>
                  <a:srgbClr val="000000"/>
                </a:solidFill>
                <a:latin typeface="Arial" panose="020B0604020202020204" pitchFamily="34" charset="0"/>
                <a:cs typeface="Arial" panose="020B0604020202020204" pitchFamily="34" charset="0"/>
              </a:rPr>
              <a:t> 5</a:t>
            </a:r>
            <a:r>
              <a:rPr lang="en-GB" sz="1100">
                <a:solidFill>
                  <a:srgbClr val="000000"/>
                </a:solidFill>
                <a:latin typeface="Arial" panose="020B0604020202020204" pitchFamily="34" charset="0"/>
                <a:cs typeface="Arial" panose="020B0604020202020204" pitchFamily="34" charset="0"/>
              </a:rPr>
              <a:t>. Could potentially align with </a:t>
            </a:r>
            <a:r>
              <a:rPr lang="en-GB" sz="1100" b="1">
                <a:solidFill>
                  <a:srgbClr val="000000"/>
                </a:solidFill>
                <a:latin typeface="Arial" panose="020B0604020202020204" pitchFamily="34" charset="0"/>
                <a:cs typeface="Arial" panose="020B0604020202020204" pitchFamily="34" charset="0"/>
              </a:rPr>
              <a:t>baccalaureate-degree level academic programs</a:t>
            </a:r>
            <a:endParaRPr lang="en-GB" sz="1100">
              <a:solidFill>
                <a:srgbClr val="000000"/>
              </a:solidFill>
              <a:latin typeface="Arial" panose="020B0604020202020204" pitchFamily="34" charset="0"/>
              <a:cs typeface="Arial" panose="020B0604020202020204" pitchFamily="34" charset="0"/>
            </a:endParaRPr>
          </a:p>
        </p:txBody>
      </p:sp>
      <p:sp>
        <p:nvSpPr>
          <p:cNvPr id="27" name="Elipse 26">
            <a:extLst>
              <a:ext uri="{FF2B5EF4-FFF2-40B4-BE49-F238E27FC236}">
                <a16:creationId xmlns:a16="http://schemas.microsoft.com/office/drawing/2014/main" id="{8B49E87D-ECE1-3AF3-39C6-7BFCEF887100}"/>
              </a:ext>
            </a:extLst>
          </p:cNvPr>
          <p:cNvSpPr/>
          <p:nvPr/>
        </p:nvSpPr>
        <p:spPr>
          <a:xfrm>
            <a:off x="3661515" y="4864382"/>
            <a:ext cx="187200" cy="187172"/>
          </a:xfrm>
          <a:prstGeom prst="ellipse">
            <a:avLst/>
          </a:prstGeom>
          <a:solidFill>
            <a:srgbClr val="D19394"/>
          </a:solidFill>
          <a:ln>
            <a:solidFill>
              <a:srgbClr val="D19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Arial" panose="020B0604020202020204" pitchFamily="34" charset="0"/>
                <a:cs typeface="Arial" panose="020B0604020202020204" pitchFamily="34" charset="0"/>
              </a:rPr>
              <a:t>3</a:t>
            </a:r>
          </a:p>
        </p:txBody>
      </p:sp>
      <p:sp>
        <p:nvSpPr>
          <p:cNvPr id="29" name="CuadroTexto 28">
            <a:extLst>
              <a:ext uri="{FF2B5EF4-FFF2-40B4-BE49-F238E27FC236}">
                <a16:creationId xmlns:a16="http://schemas.microsoft.com/office/drawing/2014/main" id="{2CCB6B37-C28E-C7CF-5DC6-AD8B2D01A478}"/>
              </a:ext>
            </a:extLst>
          </p:cNvPr>
          <p:cNvSpPr txBox="1"/>
          <p:nvPr/>
        </p:nvSpPr>
        <p:spPr>
          <a:xfrm>
            <a:off x="4498560" y="5102690"/>
            <a:ext cx="1429200" cy="2462213"/>
          </a:xfrm>
          <a:prstGeom prst="rect">
            <a:avLst/>
          </a:prstGeom>
          <a:noFill/>
        </p:spPr>
        <p:txBody>
          <a:bodyPr wrap="square" rtlCol="0">
            <a:spAutoFit/>
          </a:bodyPr>
          <a:lstStyle/>
          <a:p>
            <a:pPr algn="ctr"/>
            <a:r>
              <a:rPr lang="en-GB" sz="1100" b="1">
                <a:solidFill>
                  <a:srgbClr val="3FCDFF"/>
                </a:solidFill>
                <a:latin typeface="Arial" panose="020B0604020202020204" pitchFamily="34" charset="0"/>
                <a:ea typeface="Times New Roman" panose="02020603050405020304" pitchFamily="18" charset="0"/>
                <a:cs typeface="Arial" panose="020B0604020202020204" pitchFamily="34" charset="0"/>
              </a:rPr>
              <a:t>Advanced</a:t>
            </a:r>
          </a:p>
          <a:p>
            <a:pPr algn="ctr"/>
            <a:endParaRPr lang="en-GB" sz="1100" b="1">
              <a:solidFill>
                <a:schemeClr val="accent2"/>
              </a:solidFill>
              <a:latin typeface="Arial" panose="020B0604020202020204" pitchFamily="34" charset="0"/>
              <a:ea typeface="Times New Roman" panose="02020603050405020304" pitchFamily="18" charset="0"/>
              <a:cs typeface="Arial" panose="020B0604020202020204" pitchFamily="34" charset="0"/>
            </a:endParaRPr>
          </a:p>
          <a:p>
            <a:pPr marR="0" lvl="0" algn="ctr"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A </a:t>
            </a:r>
            <a:r>
              <a:rPr lang="en-GB" sz="1100" b="1">
                <a:solidFill>
                  <a:srgbClr val="000000"/>
                </a:solidFill>
                <a:latin typeface="Arial" panose="020B0604020202020204" pitchFamily="34" charset="0"/>
                <a:cs typeface="Arial" panose="020B0604020202020204" pitchFamily="34" charset="0"/>
              </a:rPr>
              <a:t>high-level</a:t>
            </a:r>
            <a:r>
              <a:rPr lang="en-GB" sz="1100">
                <a:solidFill>
                  <a:srgbClr val="000000"/>
                </a:solidFill>
                <a:latin typeface="Arial" panose="020B0604020202020204" pitchFamily="34" charset="0"/>
                <a:cs typeface="Arial" panose="020B0604020202020204" pitchFamily="34" charset="0"/>
              </a:rPr>
              <a:t> incumbent skill or competency level, equating to “</a:t>
            </a:r>
            <a:r>
              <a:rPr lang="en-GB" sz="1100" b="1">
                <a:solidFill>
                  <a:srgbClr val="000000"/>
                </a:solidFill>
                <a:latin typeface="Arial" panose="020B0604020202020204" pitchFamily="34" charset="0"/>
                <a:cs typeface="Arial" panose="020B0604020202020204" pitchFamily="34" charset="0"/>
              </a:rPr>
              <a:t>evaluating</a:t>
            </a:r>
            <a:r>
              <a:rPr lang="en-GB" sz="1100">
                <a:solidFill>
                  <a:srgbClr val="000000"/>
                </a:solidFill>
                <a:latin typeface="Arial" panose="020B0604020202020204" pitchFamily="34" charset="0"/>
                <a:cs typeface="Arial" panose="020B0604020202020204" pitchFamily="34" charset="0"/>
              </a:rPr>
              <a:t>” and “</a:t>
            </a:r>
            <a:r>
              <a:rPr lang="en-GB" sz="1100" b="1">
                <a:solidFill>
                  <a:srgbClr val="000000"/>
                </a:solidFill>
                <a:latin typeface="Arial" panose="020B0604020202020204" pitchFamily="34" charset="0"/>
                <a:cs typeface="Arial" panose="020B0604020202020204" pitchFamily="34" charset="0"/>
              </a:rPr>
              <a:t>synthesizing</a:t>
            </a:r>
            <a:r>
              <a:rPr lang="en-GB" sz="1100">
                <a:solidFill>
                  <a:srgbClr val="000000"/>
                </a:solidFill>
                <a:latin typeface="Arial" panose="020B0604020202020204" pitchFamily="34" charset="0"/>
                <a:cs typeface="Arial" panose="020B0604020202020204" pitchFamily="34" charset="0"/>
              </a:rPr>
              <a:t>”</a:t>
            </a:r>
            <a:r>
              <a:rPr lang="en-GB" sz="1100" baseline="30000">
                <a:solidFill>
                  <a:srgbClr val="000000"/>
                </a:solidFill>
                <a:latin typeface="Arial" panose="020B0604020202020204" pitchFamily="34" charset="0"/>
                <a:cs typeface="Arial" panose="020B0604020202020204" pitchFamily="34" charset="0"/>
              </a:rPr>
              <a:t> 5</a:t>
            </a:r>
            <a:r>
              <a:rPr lang="en-GB" sz="1100">
                <a:solidFill>
                  <a:srgbClr val="000000"/>
                </a:solidFill>
                <a:latin typeface="Arial" panose="020B0604020202020204" pitchFamily="34" charset="0"/>
                <a:cs typeface="Arial" panose="020B0604020202020204" pitchFamily="34" charset="0"/>
              </a:rPr>
              <a:t>. Could potentially align with </a:t>
            </a:r>
            <a:r>
              <a:rPr lang="en-GB" sz="1100" b="1">
                <a:solidFill>
                  <a:srgbClr val="000000"/>
                </a:solidFill>
                <a:latin typeface="Arial" panose="020B0604020202020204" pitchFamily="34" charset="0"/>
                <a:cs typeface="Arial" panose="020B0604020202020204" pitchFamily="34" charset="0"/>
              </a:rPr>
              <a:t>baccalaureate- to master-degree level academic programs</a:t>
            </a:r>
            <a:endParaRPr lang="en-GB" sz="1100">
              <a:solidFill>
                <a:srgbClr val="000000"/>
              </a:solidFill>
              <a:latin typeface="Arial" panose="020B0604020202020204" pitchFamily="34" charset="0"/>
              <a:cs typeface="Arial" panose="020B0604020202020204" pitchFamily="34" charset="0"/>
            </a:endParaRPr>
          </a:p>
        </p:txBody>
      </p:sp>
      <p:sp>
        <p:nvSpPr>
          <p:cNvPr id="30" name="Elipse 29">
            <a:extLst>
              <a:ext uri="{FF2B5EF4-FFF2-40B4-BE49-F238E27FC236}">
                <a16:creationId xmlns:a16="http://schemas.microsoft.com/office/drawing/2014/main" id="{D171275D-D58D-6AB9-FB45-D9A9F79BC109}"/>
              </a:ext>
            </a:extLst>
          </p:cNvPr>
          <p:cNvSpPr/>
          <p:nvPr/>
        </p:nvSpPr>
        <p:spPr>
          <a:xfrm>
            <a:off x="5108927" y="4864382"/>
            <a:ext cx="187200" cy="187172"/>
          </a:xfrm>
          <a:prstGeom prst="ellipse">
            <a:avLst/>
          </a:prstGeom>
          <a:solidFill>
            <a:srgbClr val="3FCDFF"/>
          </a:solidFill>
          <a:ln>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Arial" panose="020B0604020202020204" pitchFamily="34" charset="0"/>
                <a:cs typeface="Arial" panose="020B0604020202020204" pitchFamily="34" charset="0"/>
              </a:rPr>
              <a:t>4</a:t>
            </a:r>
          </a:p>
        </p:txBody>
      </p:sp>
      <p:sp>
        <p:nvSpPr>
          <p:cNvPr id="33" name="CuadroTexto 32">
            <a:extLst>
              <a:ext uri="{FF2B5EF4-FFF2-40B4-BE49-F238E27FC236}">
                <a16:creationId xmlns:a16="http://schemas.microsoft.com/office/drawing/2014/main" id="{93059CFD-B04C-BAE6-03AB-C5E7F9A90C77}"/>
              </a:ext>
            </a:extLst>
          </p:cNvPr>
          <p:cNvSpPr txBox="1"/>
          <p:nvPr/>
        </p:nvSpPr>
        <p:spPr>
          <a:xfrm>
            <a:off x="5934645" y="5102690"/>
            <a:ext cx="1429200" cy="2462213"/>
          </a:xfrm>
          <a:prstGeom prst="rect">
            <a:avLst/>
          </a:prstGeom>
          <a:noFill/>
        </p:spPr>
        <p:txBody>
          <a:bodyPr wrap="square" rtlCol="0">
            <a:spAutoFit/>
          </a:bodyPr>
          <a:lstStyle/>
          <a:p>
            <a:pPr algn="ctr"/>
            <a:r>
              <a:rPr lang="en-GB" sz="1100" b="1">
                <a:solidFill>
                  <a:srgbClr val="AB88CA"/>
                </a:solidFill>
                <a:latin typeface="Arial" panose="020B0604020202020204" pitchFamily="34" charset="0"/>
                <a:ea typeface="Times New Roman" panose="02020603050405020304" pitchFamily="18" charset="0"/>
                <a:cs typeface="Arial" panose="020B0604020202020204" pitchFamily="34" charset="0"/>
              </a:rPr>
              <a:t>Expert</a:t>
            </a:r>
          </a:p>
          <a:p>
            <a:pPr algn="ctr"/>
            <a:endParaRPr lang="en-GB" sz="1100" b="1">
              <a:solidFill>
                <a:schemeClr val="accent2"/>
              </a:solidFill>
              <a:latin typeface="Arial" panose="020B0604020202020204" pitchFamily="34" charset="0"/>
              <a:ea typeface="Times New Roman" panose="02020603050405020304" pitchFamily="18" charset="0"/>
              <a:cs typeface="Arial" panose="020B0604020202020204" pitchFamily="34" charset="0"/>
            </a:endParaRPr>
          </a:p>
          <a:p>
            <a:pPr marR="0" lvl="0" algn="ctr" defTabSz="970138" rtl="0" eaLnBrk="1" fontAlgn="base" latinLnBrk="0" hangingPunct="1">
              <a:spcBef>
                <a:spcPts val="0"/>
              </a:spcBef>
              <a:spcAft>
                <a:spcPts val="781"/>
              </a:spcAft>
              <a:buClrTx/>
              <a:buSzTx/>
              <a:tabLst/>
              <a:defRPr/>
            </a:pPr>
            <a:r>
              <a:rPr lang="en-GB" sz="1100">
                <a:solidFill>
                  <a:srgbClr val="000000"/>
                </a:solidFill>
                <a:latin typeface="Arial" panose="020B0604020202020204" pitchFamily="34" charset="0"/>
                <a:cs typeface="Arial" panose="020B0604020202020204" pitchFamily="34" charset="0"/>
              </a:rPr>
              <a:t>A </a:t>
            </a:r>
            <a:r>
              <a:rPr lang="en-GB" sz="1100" b="1">
                <a:solidFill>
                  <a:srgbClr val="000000"/>
                </a:solidFill>
                <a:latin typeface="Arial" panose="020B0604020202020204" pitchFamily="34" charset="0"/>
                <a:cs typeface="Arial" panose="020B0604020202020204" pitchFamily="34" charset="0"/>
              </a:rPr>
              <a:t>high-level</a:t>
            </a:r>
            <a:r>
              <a:rPr lang="en-GB" sz="1100">
                <a:solidFill>
                  <a:srgbClr val="000000"/>
                </a:solidFill>
                <a:latin typeface="Arial" panose="020B0604020202020204" pitchFamily="34" charset="0"/>
                <a:cs typeface="Arial" panose="020B0604020202020204" pitchFamily="34" charset="0"/>
              </a:rPr>
              <a:t> incumbent skill or competency level, equating to “</a:t>
            </a:r>
            <a:r>
              <a:rPr lang="en-GB" sz="1100" b="1">
                <a:solidFill>
                  <a:srgbClr val="000000"/>
                </a:solidFill>
                <a:latin typeface="Arial" panose="020B0604020202020204" pitchFamily="34" charset="0"/>
                <a:cs typeface="Arial" panose="020B0604020202020204" pitchFamily="34" charset="0"/>
              </a:rPr>
              <a:t>evaluating</a:t>
            </a:r>
            <a:r>
              <a:rPr lang="en-GB" sz="1100">
                <a:solidFill>
                  <a:srgbClr val="000000"/>
                </a:solidFill>
                <a:latin typeface="Arial" panose="020B0604020202020204" pitchFamily="34" charset="0"/>
                <a:cs typeface="Arial" panose="020B0604020202020204" pitchFamily="34" charset="0"/>
              </a:rPr>
              <a:t>” and “</a:t>
            </a:r>
            <a:r>
              <a:rPr lang="en-GB" sz="1100" b="1">
                <a:solidFill>
                  <a:srgbClr val="000000"/>
                </a:solidFill>
                <a:latin typeface="Arial" panose="020B0604020202020204" pitchFamily="34" charset="0"/>
                <a:cs typeface="Arial" panose="020B0604020202020204" pitchFamily="34" charset="0"/>
              </a:rPr>
              <a:t>synthesizing</a:t>
            </a:r>
            <a:r>
              <a:rPr lang="en-GB" sz="1100">
                <a:solidFill>
                  <a:srgbClr val="000000"/>
                </a:solidFill>
                <a:latin typeface="Arial" panose="020B0604020202020204" pitchFamily="34" charset="0"/>
                <a:cs typeface="Arial" panose="020B0604020202020204" pitchFamily="34" charset="0"/>
              </a:rPr>
              <a:t>”</a:t>
            </a:r>
            <a:r>
              <a:rPr lang="en-GB" sz="1100" baseline="30000">
                <a:solidFill>
                  <a:srgbClr val="000000"/>
                </a:solidFill>
                <a:latin typeface="Arial" panose="020B0604020202020204" pitchFamily="34" charset="0"/>
                <a:cs typeface="Arial" panose="020B0604020202020204" pitchFamily="34" charset="0"/>
              </a:rPr>
              <a:t> 5</a:t>
            </a:r>
            <a:r>
              <a:rPr lang="en-GB" sz="1100">
                <a:solidFill>
                  <a:srgbClr val="000000"/>
                </a:solidFill>
                <a:latin typeface="Arial" panose="020B0604020202020204" pitchFamily="34" charset="0"/>
                <a:cs typeface="Arial" panose="020B0604020202020204" pitchFamily="34" charset="0"/>
              </a:rPr>
              <a:t>. Could potentially align with </a:t>
            </a:r>
            <a:r>
              <a:rPr lang="en-GB" sz="1100" b="1">
                <a:solidFill>
                  <a:srgbClr val="000000"/>
                </a:solidFill>
                <a:latin typeface="Arial" panose="020B0604020202020204" pitchFamily="34" charset="0"/>
                <a:cs typeface="Arial" panose="020B0604020202020204" pitchFamily="34" charset="0"/>
              </a:rPr>
              <a:t>baccalaureate- to master-degree level academic programs</a:t>
            </a:r>
            <a:endParaRPr lang="en-GB" sz="1100">
              <a:solidFill>
                <a:srgbClr val="000000"/>
              </a:solidFill>
              <a:latin typeface="Arial" panose="020B0604020202020204" pitchFamily="34" charset="0"/>
              <a:cs typeface="Arial" panose="020B0604020202020204" pitchFamily="34" charset="0"/>
            </a:endParaRPr>
          </a:p>
        </p:txBody>
      </p:sp>
      <p:sp>
        <p:nvSpPr>
          <p:cNvPr id="34" name="Elipse 33">
            <a:extLst>
              <a:ext uri="{FF2B5EF4-FFF2-40B4-BE49-F238E27FC236}">
                <a16:creationId xmlns:a16="http://schemas.microsoft.com/office/drawing/2014/main" id="{8E2C98E4-2BFE-FD0A-E5A6-33CECC7A9899}"/>
              </a:ext>
            </a:extLst>
          </p:cNvPr>
          <p:cNvSpPr/>
          <p:nvPr/>
        </p:nvSpPr>
        <p:spPr>
          <a:xfrm>
            <a:off x="6555645" y="4864382"/>
            <a:ext cx="187200" cy="187172"/>
          </a:xfrm>
          <a:prstGeom prst="ellipse">
            <a:avLst/>
          </a:prstGeom>
          <a:solidFill>
            <a:srgbClr val="AB88CA"/>
          </a:solidFill>
          <a:ln>
            <a:solidFill>
              <a:srgbClr val="AB88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Arial" panose="020B0604020202020204" pitchFamily="34" charset="0"/>
                <a:cs typeface="Arial" panose="020B0604020202020204" pitchFamily="34" charset="0"/>
              </a:rPr>
              <a:t>5</a:t>
            </a:r>
          </a:p>
        </p:txBody>
      </p:sp>
      <p:cxnSp>
        <p:nvCxnSpPr>
          <p:cNvPr id="37" name="Straight Connector 399">
            <a:extLst>
              <a:ext uri="{FF2B5EF4-FFF2-40B4-BE49-F238E27FC236}">
                <a16:creationId xmlns:a16="http://schemas.microsoft.com/office/drawing/2014/main" id="{F77664F7-8868-E0D8-C4F9-6A7A0D02FDB6}"/>
              </a:ext>
            </a:extLst>
          </p:cNvPr>
          <p:cNvCxnSpPr>
            <a:cxnSpLocks/>
          </p:cNvCxnSpPr>
          <p:nvPr/>
        </p:nvCxnSpPr>
        <p:spPr>
          <a:xfrm>
            <a:off x="1607265" y="4825000"/>
            <a:ext cx="0" cy="280158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9">
            <a:extLst>
              <a:ext uri="{FF2B5EF4-FFF2-40B4-BE49-F238E27FC236}">
                <a16:creationId xmlns:a16="http://schemas.microsoft.com/office/drawing/2014/main" id="{8A4895E7-5764-C728-A951-C1581FE47CBE}"/>
              </a:ext>
            </a:extLst>
          </p:cNvPr>
          <p:cNvCxnSpPr>
            <a:cxnSpLocks/>
          </p:cNvCxnSpPr>
          <p:nvPr/>
        </p:nvCxnSpPr>
        <p:spPr>
          <a:xfrm>
            <a:off x="3048745" y="4825000"/>
            <a:ext cx="0" cy="280158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399">
            <a:extLst>
              <a:ext uri="{FF2B5EF4-FFF2-40B4-BE49-F238E27FC236}">
                <a16:creationId xmlns:a16="http://schemas.microsoft.com/office/drawing/2014/main" id="{2F09568B-B976-1D9F-B161-0F66AF56600D}"/>
              </a:ext>
            </a:extLst>
          </p:cNvPr>
          <p:cNvCxnSpPr>
            <a:cxnSpLocks/>
          </p:cNvCxnSpPr>
          <p:nvPr/>
        </p:nvCxnSpPr>
        <p:spPr>
          <a:xfrm>
            <a:off x="5943569" y="4825000"/>
            <a:ext cx="0" cy="280158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399">
            <a:extLst>
              <a:ext uri="{FF2B5EF4-FFF2-40B4-BE49-F238E27FC236}">
                <a16:creationId xmlns:a16="http://schemas.microsoft.com/office/drawing/2014/main" id="{27899863-E508-AFDE-CA53-B865477F37BE}"/>
              </a:ext>
            </a:extLst>
          </p:cNvPr>
          <p:cNvCxnSpPr>
            <a:cxnSpLocks/>
          </p:cNvCxnSpPr>
          <p:nvPr/>
        </p:nvCxnSpPr>
        <p:spPr>
          <a:xfrm>
            <a:off x="4483351" y="4825000"/>
            <a:ext cx="0" cy="2801587"/>
          </a:xfrm>
          <a:prstGeom prst="line">
            <a:avLst/>
          </a:prstGeom>
          <a:ln>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id="{B19779BF-5B3D-B6D5-BE97-9AF524E772C9}"/>
              </a:ext>
            </a:extLst>
          </p:cNvPr>
          <p:cNvGrpSpPr/>
          <p:nvPr/>
        </p:nvGrpSpPr>
        <p:grpSpPr>
          <a:xfrm>
            <a:off x="259240" y="8261088"/>
            <a:ext cx="2221356" cy="659096"/>
            <a:chOff x="2653463" y="8256930"/>
            <a:chExt cx="2221356" cy="659096"/>
          </a:xfrm>
        </p:grpSpPr>
        <p:sp>
          <p:nvSpPr>
            <p:cNvPr id="44" name="Rectángulo: esquinas redondeadas 43">
              <a:extLst>
                <a:ext uri="{FF2B5EF4-FFF2-40B4-BE49-F238E27FC236}">
                  <a16:creationId xmlns:a16="http://schemas.microsoft.com/office/drawing/2014/main" id="{0DE018DE-D822-48FE-1E44-D6AC57D6E378}"/>
                </a:ext>
              </a:extLst>
            </p:cNvPr>
            <p:cNvSpPr/>
            <p:nvPr/>
          </p:nvSpPr>
          <p:spPr>
            <a:xfrm>
              <a:off x="2653463" y="8313860"/>
              <a:ext cx="2155107" cy="602166"/>
            </a:xfrm>
            <a:prstGeom prst="roundRect">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accent1">
                      <a:lumMod val="50000"/>
                    </a:schemeClr>
                  </a:solidFill>
                  <a:latin typeface="Arial" panose="020B0604020202020204" pitchFamily="34" charset="0"/>
                  <a:cs typeface="Arial" panose="020B0604020202020204" pitchFamily="34" charset="0"/>
                </a:rPr>
                <a:t>Administrative</a:t>
              </a:r>
            </a:p>
          </p:txBody>
        </p:sp>
        <p:pic>
          <p:nvPicPr>
            <p:cNvPr id="68" name="Imagen 67">
              <a:extLst>
                <a:ext uri="{FF2B5EF4-FFF2-40B4-BE49-F238E27FC236}">
                  <a16:creationId xmlns:a16="http://schemas.microsoft.com/office/drawing/2014/main" id="{35CF7087-275C-FF64-4D70-049DDA0118A2}"/>
                </a:ext>
              </a:extLst>
            </p:cNvPr>
            <p:cNvPicPr>
              <a:picLocks noChangeAspect="1"/>
            </p:cNvPicPr>
            <p:nvPr/>
          </p:nvPicPr>
          <p:blipFill>
            <a:blip r:embed="rId3">
              <a:duotone>
                <a:schemeClr val="accent1">
                  <a:shade val="45000"/>
                  <a:satMod val="135000"/>
                </a:schemeClr>
                <a:prstClr val="white"/>
              </a:duotone>
            </a:blip>
            <a:stretch>
              <a:fillRect/>
            </a:stretch>
          </p:blipFill>
          <p:spPr>
            <a:xfrm>
              <a:off x="4498044" y="8256930"/>
              <a:ext cx="376775" cy="376775"/>
            </a:xfrm>
            <a:prstGeom prst="rect">
              <a:avLst/>
            </a:prstGeom>
          </p:spPr>
        </p:pic>
      </p:grpSp>
      <p:grpSp>
        <p:nvGrpSpPr>
          <p:cNvPr id="20" name="Grupo 19">
            <a:extLst>
              <a:ext uri="{FF2B5EF4-FFF2-40B4-BE49-F238E27FC236}">
                <a16:creationId xmlns:a16="http://schemas.microsoft.com/office/drawing/2014/main" id="{805EAC03-97D4-9993-DCC8-F0A084893B10}"/>
              </a:ext>
            </a:extLst>
          </p:cNvPr>
          <p:cNvGrpSpPr/>
          <p:nvPr/>
        </p:nvGrpSpPr>
        <p:grpSpPr>
          <a:xfrm>
            <a:off x="2657582" y="8261088"/>
            <a:ext cx="2245312" cy="654938"/>
            <a:chOff x="5060062" y="9066657"/>
            <a:chExt cx="2245312" cy="654938"/>
          </a:xfrm>
        </p:grpSpPr>
        <p:sp>
          <p:nvSpPr>
            <p:cNvPr id="57" name="Rectángulo: esquinas redondeadas 56">
              <a:extLst>
                <a:ext uri="{FF2B5EF4-FFF2-40B4-BE49-F238E27FC236}">
                  <a16:creationId xmlns:a16="http://schemas.microsoft.com/office/drawing/2014/main" id="{3FF562AA-2FEC-982B-5A77-E4871BCC1E57}"/>
                </a:ext>
              </a:extLst>
            </p:cNvPr>
            <p:cNvSpPr/>
            <p:nvPr/>
          </p:nvSpPr>
          <p:spPr>
            <a:xfrm>
              <a:off x="5060062" y="9119429"/>
              <a:ext cx="2155107" cy="602166"/>
            </a:xfrm>
            <a:prstGeom prst="roundRect">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accent1">
                      <a:lumMod val="50000"/>
                    </a:schemeClr>
                  </a:solidFill>
                  <a:latin typeface="Arial" panose="020B0604020202020204" pitchFamily="34" charset="0"/>
                  <a:cs typeface="Arial" panose="020B0604020202020204" pitchFamily="34" charset="0"/>
                </a:rPr>
                <a:t>Clinical</a:t>
              </a:r>
            </a:p>
          </p:txBody>
        </p:sp>
        <p:pic>
          <p:nvPicPr>
            <p:cNvPr id="78" name="Imagen 77">
              <a:extLst>
                <a:ext uri="{FF2B5EF4-FFF2-40B4-BE49-F238E27FC236}">
                  <a16:creationId xmlns:a16="http://schemas.microsoft.com/office/drawing/2014/main" id="{C5B4ECE5-DB35-2C2B-0A4D-31AE80F76C8B}"/>
                </a:ext>
              </a:extLst>
            </p:cNvPr>
            <p:cNvPicPr>
              <a:picLocks noChangeAspect="1"/>
            </p:cNvPicPr>
            <p:nvPr/>
          </p:nvPicPr>
          <p:blipFill>
            <a:blip r:embed="rId4">
              <a:duotone>
                <a:schemeClr val="accent1">
                  <a:shade val="45000"/>
                  <a:satMod val="135000"/>
                </a:schemeClr>
                <a:prstClr val="white"/>
              </a:duotone>
            </a:blip>
            <a:stretch>
              <a:fillRect/>
            </a:stretch>
          </p:blipFill>
          <p:spPr>
            <a:xfrm>
              <a:off x="6911105" y="9066657"/>
              <a:ext cx="394269" cy="394269"/>
            </a:xfrm>
            <a:prstGeom prst="rect">
              <a:avLst/>
            </a:prstGeom>
          </p:spPr>
        </p:pic>
      </p:grpSp>
      <p:grpSp>
        <p:nvGrpSpPr>
          <p:cNvPr id="15" name="Grupo 14">
            <a:extLst>
              <a:ext uri="{FF2B5EF4-FFF2-40B4-BE49-F238E27FC236}">
                <a16:creationId xmlns:a16="http://schemas.microsoft.com/office/drawing/2014/main" id="{A63BA031-4678-80F1-8327-ADC88436A852}"/>
              </a:ext>
            </a:extLst>
          </p:cNvPr>
          <p:cNvGrpSpPr/>
          <p:nvPr/>
        </p:nvGrpSpPr>
        <p:grpSpPr>
          <a:xfrm>
            <a:off x="5064936" y="8247486"/>
            <a:ext cx="2250723" cy="668540"/>
            <a:chOff x="5064936" y="8247486"/>
            <a:chExt cx="2250723" cy="668540"/>
          </a:xfrm>
        </p:grpSpPr>
        <p:sp>
          <p:nvSpPr>
            <p:cNvPr id="45" name="Rectángulo: esquinas redondeadas 44">
              <a:extLst>
                <a:ext uri="{FF2B5EF4-FFF2-40B4-BE49-F238E27FC236}">
                  <a16:creationId xmlns:a16="http://schemas.microsoft.com/office/drawing/2014/main" id="{AFFB4AEB-818A-C556-2DA6-2BBA229BA55B}"/>
                </a:ext>
              </a:extLst>
            </p:cNvPr>
            <p:cNvSpPr/>
            <p:nvPr/>
          </p:nvSpPr>
          <p:spPr>
            <a:xfrm>
              <a:off x="5064936" y="8313860"/>
              <a:ext cx="2155107" cy="602166"/>
            </a:xfrm>
            <a:prstGeom prst="roundRect">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accent1">
                      <a:lumMod val="50000"/>
                    </a:schemeClr>
                  </a:solidFill>
                  <a:latin typeface="Arial" panose="020B0604020202020204" pitchFamily="34" charset="0"/>
                  <a:cs typeface="Arial" panose="020B0604020202020204" pitchFamily="34" charset="0"/>
                </a:rPr>
                <a:t>Communication</a:t>
              </a:r>
            </a:p>
          </p:txBody>
        </p:sp>
        <p:pic>
          <p:nvPicPr>
            <p:cNvPr id="69" name="Imagen 68">
              <a:extLst>
                <a:ext uri="{FF2B5EF4-FFF2-40B4-BE49-F238E27FC236}">
                  <a16:creationId xmlns:a16="http://schemas.microsoft.com/office/drawing/2014/main" id="{1A1F7C6A-C2BC-89A9-76A2-895868D6B4EE}"/>
                </a:ext>
              </a:extLst>
            </p:cNvPr>
            <p:cNvPicPr>
              <a:picLocks noChangeAspect="1"/>
            </p:cNvPicPr>
            <p:nvPr/>
          </p:nvPicPr>
          <p:blipFill>
            <a:blip r:embed="rId5">
              <a:duotone>
                <a:schemeClr val="accent1">
                  <a:shade val="45000"/>
                  <a:satMod val="135000"/>
                </a:schemeClr>
                <a:prstClr val="white"/>
              </a:duotone>
            </a:blip>
            <a:stretch>
              <a:fillRect/>
            </a:stretch>
          </p:blipFill>
          <p:spPr>
            <a:xfrm>
              <a:off x="6928691" y="8247486"/>
              <a:ext cx="386968" cy="386968"/>
            </a:xfrm>
            <a:prstGeom prst="rect">
              <a:avLst/>
            </a:prstGeom>
          </p:spPr>
        </p:pic>
      </p:grpSp>
      <p:grpSp>
        <p:nvGrpSpPr>
          <p:cNvPr id="18" name="Grupo 17">
            <a:extLst>
              <a:ext uri="{FF2B5EF4-FFF2-40B4-BE49-F238E27FC236}">
                <a16:creationId xmlns:a16="http://schemas.microsoft.com/office/drawing/2014/main" id="{27649006-DAE6-77C9-E61F-AF4880307AD2}"/>
              </a:ext>
            </a:extLst>
          </p:cNvPr>
          <p:cNvGrpSpPr/>
          <p:nvPr/>
        </p:nvGrpSpPr>
        <p:grpSpPr>
          <a:xfrm>
            <a:off x="268273" y="8992617"/>
            <a:ext cx="2174783" cy="629721"/>
            <a:chOff x="268273" y="8992617"/>
            <a:chExt cx="2174783" cy="629721"/>
          </a:xfrm>
        </p:grpSpPr>
        <p:sp>
          <p:nvSpPr>
            <p:cNvPr id="48" name="Rectángulo: esquinas redondeadas 47">
              <a:extLst>
                <a:ext uri="{FF2B5EF4-FFF2-40B4-BE49-F238E27FC236}">
                  <a16:creationId xmlns:a16="http://schemas.microsoft.com/office/drawing/2014/main" id="{CE392F99-D2E1-8539-6451-7F54A126A0B0}"/>
                </a:ext>
              </a:extLst>
            </p:cNvPr>
            <p:cNvSpPr/>
            <p:nvPr/>
          </p:nvSpPr>
          <p:spPr>
            <a:xfrm>
              <a:off x="268273" y="9020172"/>
              <a:ext cx="2137857" cy="602166"/>
            </a:xfrm>
            <a:prstGeom prst="roundRect">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accent1">
                      <a:lumMod val="50000"/>
                    </a:schemeClr>
                  </a:solidFill>
                  <a:latin typeface="Arial" panose="020B0604020202020204" pitchFamily="34" charset="0"/>
                  <a:cs typeface="Arial" panose="020B0604020202020204" pitchFamily="34" charset="0"/>
                </a:rPr>
                <a:t>Health Data</a:t>
              </a:r>
            </a:p>
          </p:txBody>
        </p:sp>
        <p:pic>
          <p:nvPicPr>
            <p:cNvPr id="71" name="Imagen 70">
              <a:extLst>
                <a:ext uri="{FF2B5EF4-FFF2-40B4-BE49-F238E27FC236}">
                  <a16:creationId xmlns:a16="http://schemas.microsoft.com/office/drawing/2014/main" id="{4DF7DC01-1E52-7376-7255-F7767B7CCA7B}"/>
                </a:ext>
              </a:extLst>
            </p:cNvPr>
            <p:cNvPicPr>
              <a:picLocks noChangeAspect="1"/>
            </p:cNvPicPr>
            <p:nvPr/>
          </p:nvPicPr>
          <p:blipFill rotWithShape="1">
            <a:blip r:embed="rId6">
              <a:duotone>
                <a:schemeClr val="accent1">
                  <a:shade val="45000"/>
                  <a:satMod val="135000"/>
                </a:schemeClr>
                <a:prstClr val="white"/>
              </a:duotone>
            </a:blip>
            <a:srcRect b="18922"/>
            <a:stretch/>
          </p:blipFill>
          <p:spPr>
            <a:xfrm>
              <a:off x="2083848" y="8992617"/>
              <a:ext cx="359208" cy="291241"/>
            </a:xfrm>
            <a:prstGeom prst="rect">
              <a:avLst/>
            </a:prstGeom>
          </p:spPr>
        </p:pic>
      </p:grpSp>
      <p:grpSp>
        <p:nvGrpSpPr>
          <p:cNvPr id="19" name="Grupo 18">
            <a:extLst>
              <a:ext uri="{FF2B5EF4-FFF2-40B4-BE49-F238E27FC236}">
                <a16:creationId xmlns:a16="http://schemas.microsoft.com/office/drawing/2014/main" id="{06BBDFCB-A725-722E-9A2F-09F12ADD4B18}"/>
              </a:ext>
            </a:extLst>
          </p:cNvPr>
          <p:cNvGrpSpPr/>
          <p:nvPr/>
        </p:nvGrpSpPr>
        <p:grpSpPr>
          <a:xfrm>
            <a:off x="2655542" y="8975208"/>
            <a:ext cx="2251772" cy="648958"/>
            <a:chOff x="2655542" y="8975208"/>
            <a:chExt cx="2251772" cy="648958"/>
          </a:xfrm>
        </p:grpSpPr>
        <p:sp>
          <p:nvSpPr>
            <p:cNvPr id="51" name="Rectángulo: esquinas redondeadas 50">
              <a:extLst>
                <a:ext uri="{FF2B5EF4-FFF2-40B4-BE49-F238E27FC236}">
                  <a16:creationId xmlns:a16="http://schemas.microsoft.com/office/drawing/2014/main" id="{C24D6907-93D8-B332-7738-340E33295A7F}"/>
                </a:ext>
              </a:extLst>
            </p:cNvPr>
            <p:cNvSpPr/>
            <p:nvPr/>
          </p:nvSpPr>
          <p:spPr>
            <a:xfrm>
              <a:off x="2655542" y="9022000"/>
              <a:ext cx="2155107" cy="602166"/>
            </a:xfrm>
            <a:prstGeom prst="roundRect">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accent1">
                      <a:lumMod val="50000"/>
                    </a:schemeClr>
                  </a:solidFill>
                  <a:latin typeface="Arial" panose="020B0604020202020204" pitchFamily="34" charset="0"/>
                  <a:cs typeface="Arial" panose="020B0604020202020204" pitchFamily="34" charset="0"/>
                </a:rPr>
                <a:t>Operational</a:t>
              </a:r>
            </a:p>
          </p:txBody>
        </p:sp>
        <p:grpSp>
          <p:nvGrpSpPr>
            <p:cNvPr id="76" name="Grupo 75">
              <a:extLst>
                <a:ext uri="{FF2B5EF4-FFF2-40B4-BE49-F238E27FC236}">
                  <a16:creationId xmlns:a16="http://schemas.microsoft.com/office/drawing/2014/main" id="{CFC00891-7AB0-1B68-3191-83398D53E034}"/>
                </a:ext>
              </a:extLst>
            </p:cNvPr>
            <p:cNvGrpSpPr/>
            <p:nvPr/>
          </p:nvGrpSpPr>
          <p:grpSpPr>
            <a:xfrm>
              <a:off x="4520346" y="8975208"/>
              <a:ext cx="386968" cy="386968"/>
              <a:chOff x="4477291" y="8902106"/>
              <a:chExt cx="386968" cy="386968"/>
            </a:xfrm>
          </p:grpSpPr>
          <p:pic>
            <p:nvPicPr>
              <p:cNvPr id="2054" name="Picture 6">
                <a:extLst>
                  <a:ext uri="{FF2B5EF4-FFF2-40B4-BE49-F238E27FC236}">
                    <a16:creationId xmlns:a16="http://schemas.microsoft.com/office/drawing/2014/main" id="{C5130249-93EF-7542-3125-022ECD35DB68}"/>
                  </a:ext>
                </a:extLst>
              </p:cNvPr>
              <p:cNvPicPr>
                <a:picLocks noChangeAspect="1" noChangeArrowheads="1"/>
              </p:cNvPicPr>
              <p:nvPr/>
            </p:nvPicPr>
            <p:blipFill>
              <a:blip r:embed="rId7"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77291" y="8902106"/>
                <a:ext cx="386968" cy="3869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B105B00-2EAF-A78A-2459-B637D23DB7FD}"/>
                  </a:ext>
                </a:extLst>
              </p:cNvPr>
              <p:cNvPicPr>
                <a:picLocks noChangeAspect="1" noChangeArrowheads="1"/>
              </p:cNvPicPr>
              <p:nvPr/>
            </p:nvPicPr>
            <p:blipFill>
              <a:blip r:embed="rId8" cstate="hq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4592596" y="8973282"/>
                <a:ext cx="156359" cy="15635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2" name="Grupo 11">
            <a:extLst>
              <a:ext uri="{FF2B5EF4-FFF2-40B4-BE49-F238E27FC236}">
                <a16:creationId xmlns:a16="http://schemas.microsoft.com/office/drawing/2014/main" id="{A7BFC2B7-0571-E9BC-B70D-05DEF68E026E}"/>
              </a:ext>
            </a:extLst>
          </p:cNvPr>
          <p:cNvGrpSpPr/>
          <p:nvPr/>
        </p:nvGrpSpPr>
        <p:grpSpPr>
          <a:xfrm>
            <a:off x="5060062" y="8946271"/>
            <a:ext cx="2226823" cy="676067"/>
            <a:chOff x="241990" y="8239958"/>
            <a:chExt cx="2226823" cy="676067"/>
          </a:xfrm>
        </p:grpSpPr>
        <p:sp>
          <p:nvSpPr>
            <p:cNvPr id="58" name="Rectángulo: esquinas redondeadas 57">
              <a:extLst>
                <a:ext uri="{FF2B5EF4-FFF2-40B4-BE49-F238E27FC236}">
                  <a16:creationId xmlns:a16="http://schemas.microsoft.com/office/drawing/2014/main" id="{1CB1D9E1-3F4B-3ACB-78CD-3FE34F1B31EA}"/>
                </a:ext>
              </a:extLst>
            </p:cNvPr>
            <p:cNvSpPr/>
            <p:nvPr/>
          </p:nvSpPr>
          <p:spPr>
            <a:xfrm>
              <a:off x="241990" y="8313859"/>
              <a:ext cx="2155107" cy="602166"/>
            </a:xfrm>
            <a:prstGeom prst="roundRect">
              <a:avLst/>
            </a:prstGeom>
            <a:solidFill>
              <a:srgbClr val="F9F9F9"/>
            </a:solidFill>
            <a:ln>
              <a:solidFill>
                <a:srgbClr val="F9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a:solidFill>
                    <a:schemeClr val="accent1">
                      <a:lumMod val="50000"/>
                    </a:schemeClr>
                  </a:solidFill>
                  <a:latin typeface="Arial" panose="020B0604020202020204" pitchFamily="34" charset="0"/>
                  <a:cs typeface="Arial" panose="020B0604020202020204" pitchFamily="34" charset="0"/>
                </a:rPr>
                <a:t>Patient</a:t>
              </a:r>
            </a:p>
          </p:txBody>
        </p:sp>
        <p:pic>
          <p:nvPicPr>
            <p:cNvPr id="67" name="Imagen 66">
              <a:extLst>
                <a:ext uri="{FF2B5EF4-FFF2-40B4-BE49-F238E27FC236}">
                  <a16:creationId xmlns:a16="http://schemas.microsoft.com/office/drawing/2014/main" id="{E0191EA1-D20D-A95E-CDAF-BE667E7672BC}"/>
                </a:ext>
              </a:extLst>
            </p:cNvPr>
            <p:cNvPicPr>
              <a:picLocks noChangeAspect="1"/>
            </p:cNvPicPr>
            <p:nvPr/>
          </p:nvPicPr>
          <p:blipFill>
            <a:blip r:embed="rId9">
              <a:duotone>
                <a:schemeClr val="accent1">
                  <a:shade val="45000"/>
                  <a:satMod val="135000"/>
                </a:schemeClr>
                <a:prstClr val="white"/>
              </a:duotone>
            </a:blip>
            <a:stretch>
              <a:fillRect/>
            </a:stretch>
          </p:blipFill>
          <p:spPr>
            <a:xfrm>
              <a:off x="2058092" y="8239958"/>
              <a:ext cx="410721" cy="410721"/>
            </a:xfrm>
            <a:prstGeom prst="rect">
              <a:avLst/>
            </a:prstGeom>
          </p:spPr>
        </p:pic>
      </p:grpSp>
      <p:grpSp>
        <p:nvGrpSpPr>
          <p:cNvPr id="100" name="Grupo 99">
            <a:extLst>
              <a:ext uri="{FF2B5EF4-FFF2-40B4-BE49-F238E27FC236}">
                <a16:creationId xmlns:a16="http://schemas.microsoft.com/office/drawing/2014/main" id="{CCCCEB38-069A-977F-7808-D91466DC1FBE}"/>
              </a:ext>
            </a:extLst>
          </p:cNvPr>
          <p:cNvGrpSpPr/>
          <p:nvPr/>
        </p:nvGrpSpPr>
        <p:grpSpPr>
          <a:xfrm>
            <a:off x="196737" y="2952316"/>
            <a:ext cx="7166200" cy="358180"/>
            <a:chOff x="196737" y="3268648"/>
            <a:chExt cx="7166200" cy="358180"/>
          </a:xfrm>
        </p:grpSpPr>
        <p:sp>
          <p:nvSpPr>
            <p:cNvPr id="88" name="Rectángulo: esquinas redondeadas 87">
              <a:extLst>
                <a:ext uri="{FF2B5EF4-FFF2-40B4-BE49-F238E27FC236}">
                  <a16:creationId xmlns:a16="http://schemas.microsoft.com/office/drawing/2014/main" id="{09DFD2F8-053F-0721-EDA6-940398901D5D}"/>
                </a:ext>
              </a:extLst>
            </p:cNvPr>
            <p:cNvSpPr/>
            <p:nvPr/>
          </p:nvSpPr>
          <p:spPr>
            <a:xfrm>
              <a:off x="196737" y="3268648"/>
              <a:ext cx="7166200" cy="3581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970138" fontAlgn="base">
                <a:spcAft>
                  <a:spcPts val="781"/>
                </a:spcAft>
                <a:defRPr/>
              </a:pPr>
              <a:r>
                <a:rPr kumimoji="0" lang="en-GB" sz="1100" b="1" i="0" u="none" strike="noStrike" kern="1200" cap="none" spc="0" normalizeH="0" baseline="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Engineering/Information Systems (IS)</a:t>
              </a: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/Information and communication Technologies (ICT):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engineering, ICT, information systems and information technology</a:t>
              </a:r>
              <a:endPar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2" name="Imagen 91">
              <a:extLst>
                <a:ext uri="{FF2B5EF4-FFF2-40B4-BE49-F238E27FC236}">
                  <a16:creationId xmlns:a16="http://schemas.microsoft.com/office/drawing/2014/main" id="{628C2682-5985-88A6-F50A-456E01EB2BE8}"/>
                </a:ext>
              </a:extLst>
            </p:cNvPr>
            <p:cNvPicPr>
              <a:picLocks noChangeAspect="1"/>
            </p:cNvPicPr>
            <p:nvPr/>
          </p:nvPicPr>
          <p:blipFill>
            <a:blip r:embed="rId10">
              <a:duotone>
                <a:schemeClr val="accent1">
                  <a:shade val="45000"/>
                  <a:satMod val="135000"/>
                </a:schemeClr>
                <a:prstClr val="white"/>
              </a:duotone>
            </a:blip>
            <a:stretch>
              <a:fillRect/>
            </a:stretch>
          </p:blipFill>
          <p:spPr>
            <a:xfrm flipH="1">
              <a:off x="330058" y="3317507"/>
              <a:ext cx="260463" cy="260463"/>
            </a:xfrm>
            <a:prstGeom prst="rect">
              <a:avLst/>
            </a:prstGeom>
          </p:spPr>
        </p:pic>
      </p:grpSp>
      <p:grpSp>
        <p:nvGrpSpPr>
          <p:cNvPr id="99" name="Grupo 98">
            <a:extLst>
              <a:ext uri="{FF2B5EF4-FFF2-40B4-BE49-F238E27FC236}">
                <a16:creationId xmlns:a16="http://schemas.microsoft.com/office/drawing/2014/main" id="{A52A3599-1E85-367E-C40D-D81B208751F8}"/>
              </a:ext>
            </a:extLst>
          </p:cNvPr>
          <p:cNvGrpSpPr/>
          <p:nvPr/>
        </p:nvGrpSpPr>
        <p:grpSpPr>
          <a:xfrm>
            <a:off x="196737" y="3334233"/>
            <a:ext cx="7166200" cy="278590"/>
            <a:chOff x="196737" y="2962548"/>
            <a:chExt cx="7166200" cy="278590"/>
          </a:xfrm>
        </p:grpSpPr>
        <p:sp>
          <p:nvSpPr>
            <p:cNvPr id="87" name="Rectángulo: esquinas redondeadas 86">
              <a:extLst>
                <a:ext uri="{FF2B5EF4-FFF2-40B4-BE49-F238E27FC236}">
                  <a16:creationId xmlns:a16="http://schemas.microsoft.com/office/drawing/2014/main" id="{C3B288B0-2B61-0711-173B-FDF66244628D}"/>
                </a:ext>
              </a:extLst>
            </p:cNvPr>
            <p:cNvSpPr/>
            <p:nvPr/>
          </p:nvSpPr>
          <p:spPr>
            <a:xfrm>
              <a:off x="196737" y="2975843"/>
              <a:ext cx="7166200" cy="252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970138" fontAlgn="base">
                <a:spcAft>
                  <a:spcPts val="781"/>
                </a:spcAf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Informatics: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health informatics, clinical informatics, nursing informatics, etc.</a:t>
              </a:r>
            </a:p>
          </p:txBody>
        </p:sp>
        <p:pic>
          <p:nvPicPr>
            <p:cNvPr id="91" name="Imagen 90">
              <a:extLst>
                <a:ext uri="{FF2B5EF4-FFF2-40B4-BE49-F238E27FC236}">
                  <a16:creationId xmlns:a16="http://schemas.microsoft.com/office/drawing/2014/main" id="{D25030CC-4E07-B653-1858-B33857DF2AB1}"/>
                </a:ext>
              </a:extLst>
            </p:cNvPr>
            <p:cNvPicPr>
              <a:picLocks noChangeAspect="1"/>
            </p:cNvPicPr>
            <p:nvPr/>
          </p:nvPicPr>
          <p:blipFill>
            <a:blip r:embed="rId11">
              <a:duotone>
                <a:schemeClr val="accent1">
                  <a:shade val="45000"/>
                  <a:satMod val="135000"/>
                </a:schemeClr>
                <a:prstClr val="white"/>
              </a:duotone>
            </a:blip>
            <a:stretch>
              <a:fillRect/>
            </a:stretch>
          </p:blipFill>
          <p:spPr>
            <a:xfrm>
              <a:off x="313731" y="2962548"/>
              <a:ext cx="278590" cy="278590"/>
            </a:xfrm>
            <a:prstGeom prst="rect">
              <a:avLst/>
            </a:prstGeom>
          </p:spPr>
        </p:pic>
      </p:grpSp>
      <p:grpSp>
        <p:nvGrpSpPr>
          <p:cNvPr id="101" name="Grupo 100">
            <a:extLst>
              <a:ext uri="{FF2B5EF4-FFF2-40B4-BE49-F238E27FC236}">
                <a16:creationId xmlns:a16="http://schemas.microsoft.com/office/drawing/2014/main" id="{13A72B15-82E8-59BC-FDCE-B5A545874CEB}"/>
              </a:ext>
            </a:extLst>
          </p:cNvPr>
          <p:cNvGrpSpPr/>
          <p:nvPr/>
        </p:nvGrpSpPr>
        <p:grpSpPr>
          <a:xfrm>
            <a:off x="196737" y="3636558"/>
            <a:ext cx="7166200" cy="252000"/>
            <a:chOff x="196737" y="3547658"/>
            <a:chExt cx="7166200" cy="252000"/>
          </a:xfrm>
        </p:grpSpPr>
        <p:sp>
          <p:nvSpPr>
            <p:cNvPr id="89" name="Rectángulo: esquinas redondeadas 88">
              <a:extLst>
                <a:ext uri="{FF2B5EF4-FFF2-40B4-BE49-F238E27FC236}">
                  <a16:creationId xmlns:a16="http://schemas.microsoft.com/office/drawing/2014/main" id="{1337D685-DA6B-4CC4-8CEF-0DF72C9CD889}"/>
                </a:ext>
              </a:extLst>
            </p:cNvPr>
            <p:cNvSpPr/>
            <p:nvPr/>
          </p:nvSpPr>
          <p:spPr>
            <a:xfrm>
              <a:off x="196737" y="3547658"/>
              <a:ext cx="7166200" cy="252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970138" fontAlgn="base">
                <a:spcAft>
                  <a:spcPts val="781"/>
                </a:spcAf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Research/biomedicine: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research, development biomedicine, etc.</a:t>
              </a:r>
            </a:p>
          </p:txBody>
        </p:sp>
        <p:pic>
          <p:nvPicPr>
            <p:cNvPr id="94" name="Imagen 93">
              <a:extLst>
                <a:ext uri="{FF2B5EF4-FFF2-40B4-BE49-F238E27FC236}">
                  <a16:creationId xmlns:a16="http://schemas.microsoft.com/office/drawing/2014/main" id="{73557227-6A1B-10F6-09B8-EAD4BAAD0A36}"/>
                </a:ext>
              </a:extLst>
            </p:cNvPr>
            <p:cNvPicPr>
              <a:picLocks noChangeAspect="1"/>
            </p:cNvPicPr>
            <p:nvPr/>
          </p:nvPicPr>
          <p:blipFill>
            <a:blip r:embed="rId12">
              <a:duotone>
                <a:schemeClr val="accent1">
                  <a:shade val="45000"/>
                  <a:satMod val="135000"/>
                </a:schemeClr>
                <a:prstClr val="white"/>
              </a:duotone>
            </a:blip>
            <a:stretch>
              <a:fillRect/>
            </a:stretch>
          </p:blipFill>
          <p:spPr>
            <a:xfrm>
              <a:off x="336718" y="3557351"/>
              <a:ext cx="232615" cy="232615"/>
            </a:xfrm>
            <a:prstGeom prst="rect">
              <a:avLst/>
            </a:prstGeom>
          </p:spPr>
        </p:pic>
      </p:grpSp>
      <p:grpSp>
        <p:nvGrpSpPr>
          <p:cNvPr id="10" name="Grupo 9">
            <a:extLst>
              <a:ext uri="{FF2B5EF4-FFF2-40B4-BE49-F238E27FC236}">
                <a16:creationId xmlns:a16="http://schemas.microsoft.com/office/drawing/2014/main" id="{2A4EDE87-797B-DBAE-63A0-641AED6FEAFB}"/>
              </a:ext>
            </a:extLst>
          </p:cNvPr>
          <p:cNvGrpSpPr/>
          <p:nvPr/>
        </p:nvGrpSpPr>
        <p:grpSpPr>
          <a:xfrm>
            <a:off x="196737" y="2339686"/>
            <a:ext cx="7166200" cy="291862"/>
            <a:chOff x="196737" y="2339686"/>
            <a:chExt cx="7166200" cy="291862"/>
          </a:xfrm>
        </p:grpSpPr>
        <p:sp>
          <p:nvSpPr>
            <p:cNvPr id="85" name="Rectángulo: esquinas redondeadas 84">
              <a:extLst>
                <a:ext uri="{FF2B5EF4-FFF2-40B4-BE49-F238E27FC236}">
                  <a16:creationId xmlns:a16="http://schemas.microsoft.com/office/drawing/2014/main" id="{7C3B8AC5-7584-B5CD-25C6-9D98F06AD8C7}"/>
                </a:ext>
              </a:extLst>
            </p:cNvPr>
            <p:cNvSpPr/>
            <p:nvPr/>
          </p:nvSpPr>
          <p:spPr>
            <a:xfrm>
              <a:off x="196737" y="2379452"/>
              <a:ext cx="7166200" cy="252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970138" fontAlgn="base">
                <a:spcAft>
                  <a:spcPts val="781"/>
                </a:spcAft>
                <a:defRPr/>
              </a:pPr>
              <a:r>
                <a:rPr kumimoji="0" lang="en-GB" sz="1100" b="1" i="0" u="none" strike="noStrike" kern="1200" cap="none" spc="0" normalizeH="0" baseline="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Administration: </a:t>
              </a:r>
              <a:r>
                <a:rPr kumimoji="0" lang="en-GB" sz="1100" i="0" u="none" strike="noStrike" kern="1200" cap="none" spc="0" normalizeH="0" baseline="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health administrations, finance, law, management and revenues</a:t>
              </a:r>
            </a:p>
          </p:txBody>
        </p:sp>
        <p:pic>
          <p:nvPicPr>
            <p:cNvPr id="5" name="Imagen 4">
              <a:extLst>
                <a:ext uri="{FF2B5EF4-FFF2-40B4-BE49-F238E27FC236}">
                  <a16:creationId xmlns:a16="http://schemas.microsoft.com/office/drawing/2014/main" id="{3A82B4A4-9D6D-198A-60C3-55A7E4F8C63A}"/>
                </a:ext>
              </a:extLst>
            </p:cNvPr>
            <p:cNvPicPr>
              <a:picLocks noChangeAspect="1"/>
            </p:cNvPicPr>
            <p:nvPr/>
          </p:nvPicPr>
          <p:blipFill>
            <a:blip r:embed="rId13">
              <a:duotone>
                <a:schemeClr val="accent1">
                  <a:shade val="45000"/>
                  <a:satMod val="135000"/>
                </a:schemeClr>
                <a:prstClr val="white"/>
              </a:duotone>
            </a:blip>
            <a:stretch>
              <a:fillRect/>
            </a:stretch>
          </p:blipFill>
          <p:spPr>
            <a:xfrm>
              <a:off x="314358" y="2339686"/>
              <a:ext cx="291862" cy="291862"/>
            </a:xfrm>
            <a:prstGeom prst="rect">
              <a:avLst/>
            </a:prstGeom>
          </p:spPr>
        </p:pic>
      </p:grpSp>
      <p:grpSp>
        <p:nvGrpSpPr>
          <p:cNvPr id="11" name="Grupo 10">
            <a:extLst>
              <a:ext uri="{FF2B5EF4-FFF2-40B4-BE49-F238E27FC236}">
                <a16:creationId xmlns:a16="http://schemas.microsoft.com/office/drawing/2014/main" id="{59AA2043-C780-0111-3BA6-41ED008CDF34}"/>
              </a:ext>
            </a:extLst>
          </p:cNvPr>
          <p:cNvGrpSpPr/>
          <p:nvPr/>
        </p:nvGrpSpPr>
        <p:grpSpPr>
          <a:xfrm>
            <a:off x="196737" y="2655285"/>
            <a:ext cx="7166200" cy="273294"/>
            <a:chOff x="196737" y="2639578"/>
            <a:chExt cx="7166200" cy="273294"/>
          </a:xfrm>
        </p:grpSpPr>
        <p:sp>
          <p:nvSpPr>
            <p:cNvPr id="86" name="Rectángulo: esquinas redondeadas 85">
              <a:extLst>
                <a:ext uri="{FF2B5EF4-FFF2-40B4-BE49-F238E27FC236}">
                  <a16:creationId xmlns:a16="http://schemas.microsoft.com/office/drawing/2014/main" id="{886977AB-DC95-02F5-7E12-9FA0D493F63B}"/>
                </a:ext>
              </a:extLst>
            </p:cNvPr>
            <p:cNvSpPr/>
            <p:nvPr/>
          </p:nvSpPr>
          <p:spPr>
            <a:xfrm>
              <a:off x="196737" y="2660872"/>
              <a:ext cx="7166200" cy="2520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970138" fontAlgn="base">
                <a:spcAft>
                  <a:spcPts val="781"/>
                </a:spcAft>
                <a:defRPr/>
              </a:pPr>
              <a:r>
                <a:rPr lang="en-GB" sz="1100" b="1">
                  <a:solidFill>
                    <a:srgbClr val="000000"/>
                  </a:solidFill>
                  <a:latin typeface="Arial" panose="020B0604020202020204" pitchFamily="34" charset="0"/>
                  <a:ea typeface="Times New Roman" panose="02020603050405020304" pitchFamily="18" charset="0"/>
                  <a:cs typeface="Arial" panose="020B0604020202020204" pitchFamily="34" charset="0"/>
                </a:rPr>
                <a:t>Direct Patient Care: </a:t>
              </a:r>
              <a:r>
                <a:rPr lang="en-GB" sz="1100">
                  <a:solidFill>
                    <a:srgbClr val="000000"/>
                  </a:solidFill>
                  <a:latin typeface="Arial" panose="020B0604020202020204" pitchFamily="34" charset="0"/>
                  <a:ea typeface="Times New Roman" panose="02020603050405020304" pitchFamily="18" charset="0"/>
                  <a:cs typeface="Arial" panose="020B0604020202020204" pitchFamily="34" charset="0"/>
                </a:rPr>
                <a:t>nursing, medicine, allied health, etc.</a:t>
              </a:r>
            </a:p>
          </p:txBody>
        </p:sp>
        <p:pic>
          <p:nvPicPr>
            <p:cNvPr id="7" name="Imagen 6">
              <a:extLst>
                <a:ext uri="{FF2B5EF4-FFF2-40B4-BE49-F238E27FC236}">
                  <a16:creationId xmlns:a16="http://schemas.microsoft.com/office/drawing/2014/main" id="{D3789609-253B-B35F-74D6-A65DA98E62EE}"/>
                </a:ext>
              </a:extLst>
            </p:cNvPr>
            <p:cNvPicPr>
              <a:picLocks noChangeAspect="1"/>
            </p:cNvPicPr>
            <p:nvPr/>
          </p:nvPicPr>
          <p:blipFill>
            <a:blip r:embed="rId14">
              <a:duotone>
                <a:schemeClr val="accent1">
                  <a:shade val="45000"/>
                  <a:satMod val="135000"/>
                </a:schemeClr>
                <a:prstClr val="white"/>
              </a:duotone>
            </a:blip>
            <a:stretch>
              <a:fillRect/>
            </a:stretch>
          </p:blipFill>
          <p:spPr>
            <a:xfrm>
              <a:off x="330058" y="2639578"/>
              <a:ext cx="262776" cy="262776"/>
            </a:xfrm>
            <a:prstGeom prst="rect">
              <a:avLst/>
            </a:prstGeom>
          </p:spPr>
        </p:pic>
      </p:grpSp>
      <p:grpSp>
        <p:nvGrpSpPr>
          <p:cNvPr id="36" name="Grupo 35">
            <a:extLst>
              <a:ext uri="{FF2B5EF4-FFF2-40B4-BE49-F238E27FC236}">
                <a16:creationId xmlns:a16="http://schemas.microsoft.com/office/drawing/2014/main" id="{C7F8DC60-2EE5-2B44-EFA8-FEDE822AFA2B}"/>
              </a:ext>
            </a:extLst>
          </p:cNvPr>
          <p:cNvGrpSpPr/>
          <p:nvPr/>
        </p:nvGrpSpPr>
        <p:grpSpPr>
          <a:xfrm>
            <a:off x="6331133" y="1291066"/>
            <a:ext cx="1106210" cy="430806"/>
            <a:chOff x="6331133" y="1293381"/>
            <a:chExt cx="1106210" cy="430806"/>
          </a:xfrm>
        </p:grpSpPr>
        <p:sp>
          <p:nvSpPr>
            <p:cNvPr id="38" name="Rectángulo: esquinas redondeadas 38">
              <a:extLst>
                <a:ext uri="{FF2B5EF4-FFF2-40B4-BE49-F238E27FC236}">
                  <a16:creationId xmlns:a16="http://schemas.microsoft.com/office/drawing/2014/main" id="{EF247DF6-2D73-1E6D-0051-F157A8077485}"/>
                </a:ext>
              </a:extLst>
            </p:cNvPr>
            <p:cNvSpPr/>
            <p:nvPr/>
          </p:nvSpPr>
          <p:spPr>
            <a:xfrm>
              <a:off x="6331133" y="1293381"/>
              <a:ext cx="1106210" cy="430806"/>
            </a:xfrm>
            <a:prstGeom prst="roundRect">
              <a:avLst>
                <a:gd name="adj" fmla="val 50000"/>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0138"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p:txBody>
        </p:sp>
        <p:sp>
          <p:nvSpPr>
            <p:cNvPr id="39" name="Google Shape;417;p5" descr="{&quot;Key&quot;:&quot;POWER_USER_SHAPE_ICON&quot;,&quot;Value&quot;:&quot;POWER_USER_SHAPE_ICON_STYLE_1&quot;}">
              <a:extLst>
                <a:ext uri="{FF2B5EF4-FFF2-40B4-BE49-F238E27FC236}">
                  <a16:creationId xmlns:a16="http://schemas.microsoft.com/office/drawing/2014/main" id="{A4E4CCEE-C4F2-AB7A-E775-696EDE7B7EDD}"/>
                </a:ext>
              </a:extLst>
            </p:cNvPr>
            <p:cNvSpPr/>
            <p:nvPr/>
          </p:nvSpPr>
          <p:spPr>
            <a:xfrm>
              <a:off x="6477976" y="1345147"/>
              <a:ext cx="215649" cy="309770"/>
            </a:xfrm>
            <a:custGeom>
              <a:avLst/>
              <a:gdLst/>
              <a:ahLst/>
              <a:cxnLst/>
              <a:rect l="l" t="t" r="r" b="b"/>
              <a:pathLst>
                <a:path w="978" h="1543" extrusionOk="0">
                  <a:moveTo>
                    <a:pt x="847" y="497"/>
                  </a:moveTo>
                  <a:lnTo>
                    <a:pt x="741" y="651"/>
                  </a:lnTo>
                  <a:cubicBezTo>
                    <a:pt x="736" y="658"/>
                    <a:pt x="728" y="662"/>
                    <a:pt x="720" y="663"/>
                  </a:cubicBezTo>
                  <a:cubicBezTo>
                    <a:pt x="719" y="663"/>
                    <a:pt x="719" y="663"/>
                    <a:pt x="719" y="663"/>
                  </a:cubicBezTo>
                  <a:cubicBezTo>
                    <a:pt x="711" y="663"/>
                    <a:pt x="703" y="659"/>
                    <a:pt x="698" y="653"/>
                  </a:cubicBezTo>
                  <a:lnTo>
                    <a:pt x="616" y="553"/>
                  </a:lnTo>
                  <a:cubicBezTo>
                    <a:pt x="607" y="541"/>
                    <a:pt x="608" y="525"/>
                    <a:pt x="620" y="515"/>
                  </a:cubicBezTo>
                  <a:cubicBezTo>
                    <a:pt x="631" y="506"/>
                    <a:pt x="648" y="508"/>
                    <a:pt x="657" y="519"/>
                  </a:cubicBezTo>
                  <a:lnTo>
                    <a:pt x="717" y="592"/>
                  </a:lnTo>
                  <a:lnTo>
                    <a:pt x="803" y="467"/>
                  </a:lnTo>
                  <a:cubicBezTo>
                    <a:pt x="811" y="455"/>
                    <a:pt x="828" y="452"/>
                    <a:pt x="840" y="460"/>
                  </a:cubicBezTo>
                  <a:cubicBezTo>
                    <a:pt x="852" y="468"/>
                    <a:pt x="855" y="485"/>
                    <a:pt x="847" y="497"/>
                  </a:cubicBezTo>
                  <a:close/>
                  <a:moveTo>
                    <a:pt x="847" y="860"/>
                  </a:moveTo>
                  <a:lnTo>
                    <a:pt x="741" y="1014"/>
                  </a:lnTo>
                  <a:cubicBezTo>
                    <a:pt x="736" y="1021"/>
                    <a:pt x="728" y="1025"/>
                    <a:pt x="720" y="1026"/>
                  </a:cubicBezTo>
                  <a:cubicBezTo>
                    <a:pt x="719" y="1026"/>
                    <a:pt x="719" y="1026"/>
                    <a:pt x="719" y="1026"/>
                  </a:cubicBezTo>
                  <a:cubicBezTo>
                    <a:pt x="711" y="1026"/>
                    <a:pt x="703" y="1022"/>
                    <a:pt x="698" y="1016"/>
                  </a:cubicBezTo>
                  <a:lnTo>
                    <a:pt x="616" y="916"/>
                  </a:lnTo>
                  <a:cubicBezTo>
                    <a:pt x="607" y="904"/>
                    <a:pt x="608" y="888"/>
                    <a:pt x="620" y="878"/>
                  </a:cubicBezTo>
                  <a:cubicBezTo>
                    <a:pt x="631" y="869"/>
                    <a:pt x="648" y="871"/>
                    <a:pt x="657" y="882"/>
                  </a:cubicBezTo>
                  <a:lnTo>
                    <a:pt x="717" y="955"/>
                  </a:lnTo>
                  <a:lnTo>
                    <a:pt x="803" y="830"/>
                  </a:lnTo>
                  <a:cubicBezTo>
                    <a:pt x="811" y="818"/>
                    <a:pt x="828" y="815"/>
                    <a:pt x="840" y="823"/>
                  </a:cubicBezTo>
                  <a:cubicBezTo>
                    <a:pt x="852" y="831"/>
                    <a:pt x="855" y="848"/>
                    <a:pt x="847" y="860"/>
                  </a:cubicBezTo>
                  <a:close/>
                  <a:moveTo>
                    <a:pt x="815" y="1336"/>
                  </a:moveTo>
                  <a:cubicBezTo>
                    <a:pt x="828" y="1348"/>
                    <a:pt x="828" y="1369"/>
                    <a:pt x="815" y="1381"/>
                  </a:cubicBezTo>
                  <a:cubicBezTo>
                    <a:pt x="809" y="1387"/>
                    <a:pt x="801" y="1390"/>
                    <a:pt x="793" y="1390"/>
                  </a:cubicBezTo>
                  <a:cubicBezTo>
                    <a:pt x="785" y="1390"/>
                    <a:pt x="776" y="1387"/>
                    <a:pt x="770" y="1381"/>
                  </a:cubicBezTo>
                  <a:lnTo>
                    <a:pt x="718" y="1329"/>
                  </a:lnTo>
                  <a:lnTo>
                    <a:pt x="666" y="1381"/>
                  </a:lnTo>
                  <a:cubicBezTo>
                    <a:pt x="660" y="1387"/>
                    <a:pt x="652" y="1390"/>
                    <a:pt x="643" y="1390"/>
                  </a:cubicBezTo>
                  <a:cubicBezTo>
                    <a:pt x="635" y="1390"/>
                    <a:pt x="627" y="1387"/>
                    <a:pt x="621" y="1381"/>
                  </a:cubicBezTo>
                  <a:cubicBezTo>
                    <a:pt x="608" y="1369"/>
                    <a:pt x="608" y="1348"/>
                    <a:pt x="621" y="1336"/>
                  </a:cubicBezTo>
                  <a:lnTo>
                    <a:pt x="673" y="1284"/>
                  </a:lnTo>
                  <a:lnTo>
                    <a:pt x="621" y="1232"/>
                  </a:lnTo>
                  <a:cubicBezTo>
                    <a:pt x="608" y="1219"/>
                    <a:pt x="608" y="1199"/>
                    <a:pt x="621" y="1186"/>
                  </a:cubicBezTo>
                  <a:cubicBezTo>
                    <a:pt x="633" y="1174"/>
                    <a:pt x="654" y="1174"/>
                    <a:pt x="666" y="1186"/>
                  </a:cubicBezTo>
                  <a:lnTo>
                    <a:pt x="718" y="1238"/>
                  </a:lnTo>
                  <a:lnTo>
                    <a:pt x="770" y="1186"/>
                  </a:lnTo>
                  <a:cubicBezTo>
                    <a:pt x="783" y="1174"/>
                    <a:pt x="803" y="1174"/>
                    <a:pt x="815" y="1186"/>
                  </a:cubicBezTo>
                  <a:cubicBezTo>
                    <a:pt x="828" y="1199"/>
                    <a:pt x="828" y="1219"/>
                    <a:pt x="815" y="1232"/>
                  </a:cubicBezTo>
                  <a:lnTo>
                    <a:pt x="763" y="1284"/>
                  </a:lnTo>
                  <a:lnTo>
                    <a:pt x="815" y="1336"/>
                  </a:lnTo>
                  <a:close/>
                  <a:moveTo>
                    <a:pt x="465" y="539"/>
                  </a:moveTo>
                  <a:lnTo>
                    <a:pt x="185" y="539"/>
                  </a:lnTo>
                  <a:cubicBezTo>
                    <a:pt x="168" y="539"/>
                    <a:pt x="155" y="526"/>
                    <a:pt x="155" y="509"/>
                  </a:cubicBezTo>
                  <a:cubicBezTo>
                    <a:pt x="155" y="493"/>
                    <a:pt x="168" y="480"/>
                    <a:pt x="185" y="480"/>
                  </a:cubicBezTo>
                  <a:lnTo>
                    <a:pt x="465" y="480"/>
                  </a:lnTo>
                  <a:cubicBezTo>
                    <a:pt x="481" y="480"/>
                    <a:pt x="495" y="493"/>
                    <a:pt x="495" y="509"/>
                  </a:cubicBezTo>
                  <a:cubicBezTo>
                    <a:pt x="495" y="526"/>
                    <a:pt x="481" y="539"/>
                    <a:pt x="465" y="539"/>
                  </a:cubicBezTo>
                  <a:close/>
                  <a:moveTo>
                    <a:pt x="465" y="671"/>
                  </a:moveTo>
                  <a:lnTo>
                    <a:pt x="185" y="671"/>
                  </a:lnTo>
                  <a:cubicBezTo>
                    <a:pt x="168" y="671"/>
                    <a:pt x="155" y="657"/>
                    <a:pt x="155" y="641"/>
                  </a:cubicBezTo>
                  <a:cubicBezTo>
                    <a:pt x="155" y="624"/>
                    <a:pt x="168" y="611"/>
                    <a:pt x="185" y="611"/>
                  </a:cubicBezTo>
                  <a:lnTo>
                    <a:pt x="465" y="611"/>
                  </a:lnTo>
                  <a:cubicBezTo>
                    <a:pt x="481" y="611"/>
                    <a:pt x="495" y="624"/>
                    <a:pt x="495" y="641"/>
                  </a:cubicBezTo>
                  <a:cubicBezTo>
                    <a:pt x="495" y="657"/>
                    <a:pt x="481" y="671"/>
                    <a:pt x="465" y="671"/>
                  </a:cubicBezTo>
                  <a:close/>
                  <a:moveTo>
                    <a:pt x="465" y="891"/>
                  </a:moveTo>
                  <a:lnTo>
                    <a:pt x="185" y="891"/>
                  </a:lnTo>
                  <a:cubicBezTo>
                    <a:pt x="168" y="891"/>
                    <a:pt x="155" y="878"/>
                    <a:pt x="155" y="861"/>
                  </a:cubicBezTo>
                  <a:cubicBezTo>
                    <a:pt x="155" y="845"/>
                    <a:pt x="168" y="831"/>
                    <a:pt x="185" y="831"/>
                  </a:cubicBezTo>
                  <a:lnTo>
                    <a:pt x="465" y="831"/>
                  </a:lnTo>
                  <a:cubicBezTo>
                    <a:pt x="481" y="831"/>
                    <a:pt x="495" y="845"/>
                    <a:pt x="495" y="861"/>
                  </a:cubicBezTo>
                  <a:cubicBezTo>
                    <a:pt x="495" y="878"/>
                    <a:pt x="481" y="891"/>
                    <a:pt x="465" y="891"/>
                  </a:cubicBezTo>
                  <a:close/>
                  <a:moveTo>
                    <a:pt x="465" y="1022"/>
                  </a:moveTo>
                  <a:lnTo>
                    <a:pt x="185" y="1022"/>
                  </a:lnTo>
                  <a:cubicBezTo>
                    <a:pt x="168" y="1022"/>
                    <a:pt x="155" y="1009"/>
                    <a:pt x="155" y="992"/>
                  </a:cubicBezTo>
                  <a:cubicBezTo>
                    <a:pt x="155" y="976"/>
                    <a:pt x="168" y="963"/>
                    <a:pt x="185" y="963"/>
                  </a:cubicBezTo>
                  <a:lnTo>
                    <a:pt x="465" y="963"/>
                  </a:lnTo>
                  <a:cubicBezTo>
                    <a:pt x="481" y="963"/>
                    <a:pt x="495" y="976"/>
                    <a:pt x="495" y="992"/>
                  </a:cubicBezTo>
                  <a:cubicBezTo>
                    <a:pt x="495" y="1009"/>
                    <a:pt x="481" y="1022"/>
                    <a:pt x="465" y="1022"/>
                  </a:cubicBezTo>
                  <a:close/>
                  <a:moveTo>
                    <a:pt x="465" y="1243"/>
                  </a:moveTo>
                  <a:lnTo>
                    <a:pt x="185" y="1243"/>
                  </a:lnTo>
                  <a:cubicBezTo>
                    <a:pt x="168" y="1243"/>
                    <a:pt x="155" y="1229"/>
                    <a:pt x="155" y="1213"/>
                  </a:cubicBezTo>
                  <a:cubicBezTo>
                    <a:pt x="155" y="1196"/>
                    <a:pt x="168" y="1183"/>
                    <a:pt x="185" y="1183"/>
                  </a:cubicBezTo>
                  <a:lnTo>
                    <a:pt x="465" y="1183"/>
                  </a:lnTo>
                  <a:cubicBezTo>
                    <a:pt x="481" y="1183"/>
                    <a:pt x="495" y="1196"/>
                    <a:pt x="495" y="1213"/>
                  </a:cubicBezTo>
                  <a:cubicBezTo>
                    <a:pt x="495" y="1229"/>
                    <a:pt x="481" y="1243"/>
                    <a:pt x="465" y="1243"/>
                  </a:cubicBezTo>
                  <a:close/>
                  <a:moveTo>
                    <a:pt x="465" y="1374"/>
                  </a:moveTo>
                  <a:lnTo>
                    <a:pt x="185" y="1374"/>
                  </a:lnTo>
                  <a:cubicBezTo>
                    <a:pt x="168" y="1374"/>
                    <a:pt x="155" y="1361"/>
                    <a:pt x="155" y="1344"/>
                  </a:cubicBezTo>
                  <a:cubicBezTo>
                    <a:pt x="155" y="1328"/>
                    <a:pt x="168" y="1314"/>
                    <a:pt x="185" y="1314"/>
                  </a:cubicBezTo>
                  <a:lnTo>
                    <a:pt x="465" y="1314"/>
                  </a:lnTo>
                  <a:cubicBezTo>
                    <a:pt x="481" y="1314"/>
                    <a:pt x="495" y="1328"/>
                    <a:pt x="495" y="1344"/>
                  </a:cubicBezTo>
                  <a:cubicBezTo>
                    <a:pt x="495" y="1361"/>
                    <a:pt x="481" y="1374"/>
                    <a:pt x="465" y="1374"/>
                  </a:cubicBezTo>
                  <a:close/>
                  <a:moveTo>
                    <a:pt x="303" y="280"/>
                  </a:moveTo>
                  <a:lnTo>
                    <a:pt x="303" y="198"/>
                  </a:lnTo>
                  <a:lnTo>
                    <a:pt x="677" y="198"/>
                  </a:lnTo>
                  <a:lnTo>
                    <a:pt x="677" y="324"/>
                  </a:lnTo>
                  <a:lnTo>
                    <a:pt x="303" y="324"/>
                  </a:lnTo>
                  <a:lnTo>
                    <a:pt x="303" y="280"/>
                  </a:lnTo>
                  <a:close/>
                  <a:moveTo>
                    <a:pt x="484" y="60"/>
                  </a:moveTo>
                  <a:cubicBezTo>
                    <a:pt x="530" y="60"/>
                    <a:pt x="569" y="94"/>
                    <a:pt x="577" y="138"/>
                  </a:cubicBezTo>
                  <a:lnTo>
                    <a:pt x="391" y="138"/>
                  </a:lnTo>
                  <a:cubicBezTo>
                    <a:pt x="398" y="94"/>
                    <a:pt x="437" y="60"/>
                    <a:pt x="484" y="60"/>
                  </a:cubicBezTo>
                  <a:close/>
                  <a:moveTo>
                    <a:pt x="872" y="221"/>
                  </a:moveTo>
                  <a:lnTo>
                    <a:pt x="737" y="221"/>
                  </a:lnTo>
                  <a:lnTo>
                    <a:pt x="737" y="168"/>
                  </a:lnTo>
                  <a:cubicBezTo>
                    <a:pt x="737" y="152"/>
                    <a:pt x="723" y="138"/>
                    <a:pt x="707" y="138"/>
                  </a:cubicBezTo>
                  <a:lnTo>
                    <a:pt x="637" y="138"/>
                  </a:lnTo>
                  <a:cubicBezTo>
                    <a:pt x="629" y="61"/>
                    <a:pt x="563" y="0"/>
                    <a:pt x="484" y="0"/>
                  </a:cubicBezTo>
                  <a:cubicBezTo>
                    <a:pt x="404" y="0"/>
                    <a:pt x="338" y="61"/>
                    <a:pt x="330" y="138"/>
                  </a:cubicBezTo>
                  <a:lnTo>
                    <a:pt x="273" y="138"/>
                  </a:lnTo>
                  <a:cubicBezTo>
                    <a:pt x="257" y="138"/>
                    <a:pt x="244" y="152"/>
                    <a:pt x="244" y="168"/>
                  </a:cubicBezTo>
                  <a:lnTo>
                    <a:pt x="244" y="221"/>
                  </a:lnTo>
                  <a:lnTo>
                    <a:pt x="107" y="221"/>
                  </a:lnTo>
                  <a:cubicBezTo>
                    <a:pt x="48" y="221"/>
                    <a:pt x="0" y="268"/>
                    <a:pt x="0" y="327"/>
                  </a:cubicBezTo>
                  <a:lnTo>
                    <a:pt x="0" y="1436"/>
                  </a:lnTo>
                  <a:cubicBezTo>
                    <a:pt x="0" y="1495"/>
                    <a:pt x="48" y="1543"/>
                    <a:pt x="107" y="1543"/>
                  </a:cubicBezTo>
                  <a:lnTo>
                    <a:pt x="872" y="1543"/>
                  </a:lnTo>
                  <a:cubicBezTo>
                    <a:pt x="930" y="1543"/>
                    <a:pt x="978" y="1495"/>
                    <a:pt x="978" y="1436"/>
                  </a:cubicBezTo>
                  <a:lnTo>
                    <a:pt x="978" y="327"/>
                  </a:lnTo>
                  <a:cubicBezTo>
                    <a:pt x="978" y="268"/>
                    <a:pt x="930" y="221"/>
                    <a:pt x="872" y="221"/>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3" name="Google Shape;411;p5">
              <a:extLst>
                <a:ext uri="{FF2B5EF4-FFF2-40B4-BE49-F238E27FC236}">
                  <a16:creationId xmlns:a16="http://schemas.microsoft.com/office/drawing/2014/main" id="{A3C5BEDA-F86C-8AEE-A7C7-9D07FEEF8FCD}"/>
                </a:ext>
              </a:extLst>
            </p:cNvPr>
            <p:cNvSpPr/>
            <p:nvPr/>
          </p:nvSpPr>
          <p:spPr>
            <a:xfrm>
              <a:off x="7069790" y="1346731"/>
              <a:ext cx="238968" cy="234178"/>
            </a:xfrm>
            <a:custGeom>
              <a:avLst/>
              <a:gdLst/>
              <a:ahLst/>
              <a:cxnLst/>
              <a:rect l="l" t="t" r="r" b="b"/>
              <a:pathLst>
                <a:path w="4226" h="4226" extrusionOk="0">
                  <a:moveTo>
                    <a:pt x="2113" y="200"/>
                  </a:moveTo>
                  <a:cubicBezTo>
                    <a:pt x="1058" y="200"/>
                    <a:pt x="200" y="1058"/>
                    <a:pt x="200" y="2113"/>
                  </a:cubicBezTo>
                  <a:cubicBezTo>
                    <a:pt x="200" y="3168"/>
                    <a:pt x="1058" y="4026"/>
                    <a:pt x="2113" y="4026"/>
                  </a:cubicBezTo>
                  <a:cubicBezTo>
                    <a:pt x="3168" y="4026"/>
                    <a:pt x="4026" y="3168"/>
                    <a:pt x="4026" y="2113"/>
                  </a:cubicBezTo>
                  <a:cubicBezTo>
                    <a:pt x="4026" y="1058"/>
                    <a:pt x="3168" y="200"/>
                    <a:pt x="2113" y="200"/>
                  </a:cubicBezTo>
                  <a:close/>
                  <a:moveTo>
                    <a:pt x="2113" y="4226"/>
                  </a:moveTo>
                  <a:cubicBezTo>
                    <a:pt x="948" y="4226"/>
                    <a:pt x="0" y="3279"/>
                    <a:pt x="0" y="2113"/>
                  </a:cubicBezTo>
                  <a:cubicBezTo>
                    <a:pt x="0" y="949"/>
                    <a:pt x="948" y="0"/>
                    <a:pt x="2113" y="0"/>
                  </a:cubicBezTo>
                  <a:cubicBezTo>
                    <a:pt x="3278" y="0"/>
                    <a:pt x="4226" y="949"/>
                    <a:pt x="4226" y="2113"/>
                  </a:cubicBezTo>
                  <a:cubicBezTo>
                    <a:pt x="4226" y="3279"/>
                    <a:pt x="3278" y="4226"/>
                    <a:pt x="2113" y="4226"/>
                  </a:cubicBezTo>
                  <a:close/>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6" name="Google Shape;412;p5">
              <a:extLst>
                <a:ext uri="{FF2B5EF4-FFF2-40B4-BE49-F238E27FC236}">
                  <a16:creationId xmlns:a16="http://schemas.microsoft.com/office/drawing/2014/main" id="{4D2A6427-FA2B-9CAA-1CDC-88CFC5EAD163}"/>
                </a:ext>
              </a:extLst>
            </p:cNvPr>
            <p:cNvSpPr/>
            <p:nvPr/>
          </p:nvSpPr>
          <p:spPr>
            <a:xfrm>
              <a:off x="7266876" y="1472269"/>
              <a:ext cx="12319" cy="14485"/>
            </a:xfrm>
            <a:custGeom>
              <a:avLst/>
              <a:gdLst/>
              <a:ahLst/>
              <a:cxnLst/>
              <a:rect l="l" t="t" r="r" b="b"/>
              <a:pathLst>
                <a:path w="220" h="235" extrusionOk="0">
                  <a:moveTo>
                    <a:pt x="15" y="114"/>
                  </a:moveTo>
                  <a:cubicBezTo>
                    <a:pt x="15" y="118"/>
                    <a:pt x="15" y="123"/>
                    <a:pt x="16" y="128"/>
                  </a:cubicBezTo>
                  <a:cubicBezTo>
                    <a:pt x="15" y="124"/>
                    <a:pt x="15" y="119"/>
                    <a:pt x="15" y="114"/>
                  </a:cubicBezTo>
                  <a:close/>
                  <a:moveTo>
                    <a:pt x="110" y="235"/>
                  </a:moveTo>
                  <a:cubicBezTo>
                    <a:pt x="103" y="235"/>
                    <a:pt x="96" y="235"/>
                    <a:pt x="89" y="233"/>
                  </a:cubicBezTo>
                  <a:cubicBezTo>
                    <a:pt x="35" y="222"/>
                    <a:pt x="0" y="168"/>
                    <a:pt x="12" y="114"/>
                  </a:cubicBezTo>
                  <a:cubicBezTo>
                    <a:pt x="13" y="109"/>
                    <a:pt x="14" y="103"/>
                    <a:pt x="16" y="98"/>
                  </a:cubicBezTo>
                  <a:cubicBezTo>
                    <a:pt x="16" y="97"/>
                    <a:pt x="16" y="96"/>
                    <a:pt x="16" y="95"/>
                  </a:cubicBezTo>
                  <a:cubicBezTo>
                    <a:pt x="21" y="40"/>
                    <a:pt x="70" y="0"/>
                    <a:pt x="125" y="6"/>
                  </a:cubicBezTo>
                  <a:cubicBezTo>
                    <a:pt x="180" y="11"/>
                    <a:pt x="220" y="60"/>
                    <a:pt x="215" y="114"/>
                  </a:cubicBezTo>
                  <a:cubicBezTo>
                    <a:pt x="215" y="115"/>
                    <a:pt x="215" y="116"/>
                    <a:pt x="215" y="117"/>
                  </a:cubicBezTo>
                  <a:cubicBezTo>
                    <a:pt x="215" y="124"/>
                    <a:pt x="214" y="131"/>
                    <a:pt x="213" y="140"/>
                  </a:cubicBezTo>
                  <a:cubicBezTo>
                    <a:pt x="211" y="151"/>
                    <a:pt x="208" y="162"/>
                    <a:pt x="203" y="171"/>
                  </a:cubicBezTo>
                  <a:cubicBezTo>
                    <a:pt x="187" y="210"/>
                    <a:pt x="151" y="235"/>
                    <a:pt x="110" y="235"/>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7" name="Google Shape;413;p5">
              <a:extLst>
                <a:ext uri="{FF2B5EF4-FFF2-40B4-BE49-F238E27FC236}">
                  <a16:creationId xmlns:a16="http://schemas.microsoft.com/office/drawing/2014/main" id="{0ABCF6A3-A4DA-89E8-4753-8BAFD9D28D82}"/>
                </a:ext>
              </a:extLst>
            </p:cNvPr>
            <p:cNvSpPr/>
            <p:nvPr/>
          </p:nvSpPr>
          <p:spPr>
            <a:xfrm>
              <a:off x="7096889" y="1373286"/>
              <a:ext cx="182305" cy="178650"/>
            </a:xfrm>
            <a:custGeom>
              <a:avLst/>
              <a:gdLst/>
              <a:ahLst/>
              <a:cxnLst/>
              <a:rect l="l" t="t" r="r" b="b"/>
              <a:pathLst>
                <a:path w="3234" h="3243" extrusionOk="0">
                  <a:moveTo>
                    <a:pt x="1621" y="3243"/>
                  </a:moveTo>
                  <a:cubicBezTo>
                    <a:pt x="727" y="3243"/>
                    <a:pt x="0" y="2515"/>
                    <a:pt x="0" y="1621"/>
                  </a:cubicBezTo>
                  <a:cubicBezTo>
                    <a:pt x="0" y="727"/>
                    <a:pt x="727" y="0"/>
                    <a:pt x="1621" y="0"/>
                  </a:cubicBezTo>
                  <a:cubicBezTo>
                    <a:pt x="2014" y="0"/>
                    <a:pt x="2393" y="142"/>
                    <a:pt x="2689" y="401"/>
                  </a:cubicBezTo>
                  <a:cubicBezTo>
                    <a:pt x="2981" y="657"/>
                    <a:pt x="3172" y="1010"/>
                    <a:pt x="3226" y="1393"/>
                  </a:cubicBezTo>
                  <a:cubicBezTo>
                    <a:pt x="3234" y="1448"/>
                    <a:pt x="3196" y="1498"/>
                    <a:pt x="3141" y="1505"/>
                  </a:cubicBezTo>
                  <a:cubicBezTo>
                    <a:pt x="3087" y="1514"/>
                    <a:pt x="3036" y="1475"/>
                    <a:pt x="3028" y="1421"/>
                  </a:cubicBezTo>
                  <a:cubicBezTo>
                    <a:pt x="2930" y="725"/>
                    <a:pt x="2325" y="200"/>
                    <a:pt x="1621" y="200"/>
                  </a:cubicBezTo>
                  <a:cubicBezTo>
                    <a:pt x="837" y="200"/>
                    <a:pt x="200" y="837"/>
                    <a:pt x="200" y="1621"/>
                  </a:cubicBezTo>
                  <a:cubicBezTo>
                    <a:pt x="200" y="2405"/>
                    <a:pt x="837" y="3042"/>
                    <a:pt x="1621" y="3042"/>
                  </a:cubicBezTo>
                  <a:cubicBezTo>
                    <a:pt x="2131" y="3042"/>
                    <a:pt x="2605" y="2766"/>
                    <a:pt x="2858" y="2322"/>
                  </a:cubicBezTo>
                  <a:cubicBezTo>
                    <a:pt x="2885" y="2274"/>
                    <a:pt x="2946" y="2257"/>
                    <a:pt x="2994" y="2284"/>
                  </a:cubicBezTo>
                  <a:cubicBezTo>
                    <a:pt x="3042" y="2311"/>
                    <a:pt x="3059" y="2373"/>
                    <a:pt x="3032" y="2421"/>
                  </a:cubicBezTo>
                  <a:cubicBezTo>
                    <a:pt x="2744" y="2927"/>
                    <a:pt x="2203" y="3243"/>
                    <a:pt x="1621" y="324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49" name="Google Shape;414;p5">
              <a:extLst>
                <a:ext uri="{FF2B5EF4-FFF2-40B4-BE49-F238E27FC236}">
                  <a16:creationId xmlns:a16="http://schemas.microsoft.com/office/drawing/2014/main" id="{7F1C35CE-21B9-D4FD-A372-C6CF3F3E4703}"/>
                </a:ext>
              </a:extLst>
            </p:cNvPr>
            <p:cNvSpPr/>
            <p:nvPr/>
          </p:nvSpPr>
          <p:spPr>
            <a:xfrm>
              <a:off x="7136307" y="1409500"/>
              <a:ext cx="103470" cy="96568"/>
            </a:xfrm>
            <a:custGeom>
              <a:avLst/>
              <a:gdLst/>
              <a:ahLst/>
              <a:cxnLst/>
              <a:rect l="l" t="t" r="r" b="b"/>
              <a:pathLst>
                <a:path w="1826" h="1739" extrusionOk="0">
                  <a:moveTo>
                    <a:pt x="913" y="1271"/>
                  </a:moveTo>
                  <a:cubicBezTo>
                    <a:pt x="929" y="1271"/>
                    <a:pt x="945" y="1275"/>
                    <a:pt x="960" y="1282"/>
                  </a:cubicBezTo>
                  <a:lnTo>
                    <a:pt x="1278" y="1450"/>
                  </a:lnTo>
                  <a:lnTo>
                    <a:pt x="1217" y="1095"/>
                  </a:lnTo>
                  <a:cubicBezTo>
                    <a:pt x="1212" y="1063"/>
                    <a:pt x="1223" y="1029"/>
                    <a:pt x="1246" y="1007"/>
                  </a:cubicBezTo>
                  <a:lnTo>
                    <a:pt x="1504" y="755"/>
                  </a:lnTo>
                  <a:lnTo>
                    <a:pt x="1148" y="704"/>
                  </a:lnTo>
                  <a:cubicBezTo>
                    <a:pt x="1115" y="699"/>
                    <a:pt x="1087" y="679"/>
                    <a:pt x="1072" y="649"/>
                  </a:cubicBezTo>
                  <a:lnTo>
                    <a:pt x="913" y="326"/>
                  </a:lnTo>
                  <a:lnTo>
                    <a:pt x="754" y="649"/>
                  </a:lnTo>
                  <a:cubicBezTo>
                    <a:pt x="739" y="679"/>
                    <a:pt x="711" y="699"/>
                    <a:pt x="678" y="704"/>
                  </a:cubicBezTo>
                  <a:lnTo>
                    <a:pt x="322" y="755"/>
                  </a:lnTo>
                  <a:lnTo>
                    <a:pt x="580" y="1007"/>
                  </a:lnTo>
                  <a:cubicBezTo>
                    <a:pt x="604" y="1029"/>
                    <a:pt x="614" y="1063"/>
                    <a:pt x="609" y="1095"/>
                  </a:cubicBezTo>
                  <a:lnTo>
                    <a:pt x="548" y="1450"/>
                  </a:lnTo>
                  <a:lnTo>
                    <a:pt x="866" y="1282"/>
                  </a:lnTo>
                  <a:cubicBezTo>
                    <a:pt x="881" y="1275"/>
                    <a:pt x="897" y="1271"/>
                    <a:pt x="913" y="1271"/>
                  </a:cubicBezTo>
                  <a:close/>
                  <a:moveTo>
                    <a:pt x="415" y="1733"/>
                  </a:moveTo>
                  <a:cubicBezTo>
                    <a:pt x="394" y="1733"/>
                    <a:pt x="374" y="1727"/>
                    <a:pt x="356" y="1713"/>
                  </a:cubicBezTo>
                  <a:cubicBezTo>
                    <a:pt x="325" y="1691"/>
                    <a:pt x="310" y="1653"/>
                    <a:pt x="316" y="1616"/>
                  </a:cubicBezTo>
                  <a:lnTo>
                    <a:pt x="403" y="1113"/>
                  </a:lnTo>
                  <a:lnTo>
                    <a:pt x="37" y="757"/>
                  </a:lnTo>
                  <a:cubicBezTo>
                    <a:pt x="10" y="730"/>
                    <a:pt x="0" y="691"/>
                    <a:pt x="12" y="654"/>
                  </a:cubicBezTo>
                  <a:cubicBezTo>
                    <a:pt x="24" y="619"/>
                    <a:pt x="55" y="592"/>
                    <a:pt x="93" y="587"/>
                  </a:cubicBezTo>
                  <a:lnTo>
                    <a:pt x="598" y="513"/>
                  </a:lnTo>
                  <a:lnTo>
                    <a:pt x="823" y="56"/>
                  </a:lnTo>
                  <a:cubicBezTo>
                    <a:pt x="840" y="21"/>
                    <a:pt x="875" y="0"/>
                    <a:pt x="913" y="0"/>
                  </a:cubicBezTo>
                  <a:cubicBezTo>
                    <a:pt x="951" y="0"/>
                    <a:pt x="986" y="21"/>
                    <a:pt x="1003" y="56"/>
                  </a:cubicBezTo>
                  <a:lnTo>
                    <a:pt x="1229" y="513"/>
                  </a:lnTo>
                  <a:lnTo>
                    <a:pt x="1733" y="587"/>
                  </a:lnTo>
                  <a:cubicBezTo>
                    <a:pt x="1771" y="592"/>
                    <a:pt x="1802" y="619"/>
                    <a:pt x="1814" y="654"/>
                  </a:cubicBezTo>
                  <a:cubicBezTo>
                    <a:pt x="1826" y="691"/>
                    <a:pt x="1816" y="730"/>
                    <a:pt x="1789" y="757"/>
                  </a:cubicBezTo>
                  <a:lnTo>
                    <a:pt x="1423" y="1113"/>
                  </a:lnTo>
                  <a:lnTo>
                    <a:pt x="1510" y="1616"/>
                  </a:lnTo>
                  <a:cubicBezTo>
                    <a:pt x="1516" y="1653"/>
                    <a:pt x="1501" y="1691"/>
                    <a:pt x="1470" y="1713"/>
                  </a:cubicBezTo>
                  <a:cubicBezTo>
                    <a:pt x="1439" y="1736"/>
                    <a:pt x="1398" y="1739"/>
                    <a:pt x="1365" y="1721"/>
                  </a:cubicBezTo>
                  <a:lnTo>
                    <a:pt x="913" y="1484"/>
                  </a:lnTo>
                  <a:lnTo>
                    <a:pt x="462" y="1721"/>
                  </a:lnTo>
                  <a:cubicBezTo>
                    <a:pt x="447" y="1729"/>
                    <a:pt x="431" y="1733"/>
                    <a:pt x="415" y="1733"/>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52" name="Google Shape;415;p5">
              <a:extLst>
                <a:ext uri="{FF2B5EF4-FFF2-40B4-BE49-F238E27FC236}">
                  <a16:creationId xmlns:a16="http://schemas.microsoft.com/office/drawing/2014/main" id="{7115A1A7-D9FA-3C76-92DE-813D13D442EC}"/>
                </a:ext>
              </a:extLst>
            </p:cNvPr>
            <p:cNvSpPr/>
            <p:nvPr/>
          </p:nvSpPr>
          <p:spPr>
            <a:xfrm>
              <a:off x="7116599" y="1551937"/>
              <a:ext cx="140425" cy="101396"/>
            </a:xfrm>
            <a:custGeom>
              <a:avLst/>
              <a:gdLst/>
              <a:ahLst/>
              <a:cxnLst/>
              <a:rect l="l" t="t" r="r" b="b"/>
              <a:pathLst>
                <a:path w="2481" h="1819" extrusionOk="0">
                  <a:moveTo>
                    <a:pt x="2381" y="1819"/>
                  </a:moveTo>
                  <a:cubicBezTo>
                    <a:pt x="2361" y="1819"/>
                    <a:pt x="2342" y="1813"/>
                    <a:pt x="2326" y="1802"/>
                  </a:cubicBezTo>
                  <a:lnTo>
                    <a:pt x="1231" y="1085"/>
                  </a:lnTo>
                  <a:lnTo>
                    <a:pt x="156" y="1796"/>
                  </a:lnTo>
                  <a:cubicBezTo>
                    <a:pt x="125" y="1817"/>
                    <a:pt x="85" y="1819"/>
                    <a:pt x="53" y="1801"/>
                  </a:cubicBezTo>
                  <a:cubicBezTo>
                    <a:pt x="20" y="1784"/>
                    <a:pt x="0" y="1749"/>
                    <a:pt x="0" y="1713"/>
                  </a:cubicBezTo>
                  <a:lnTo>
                    <a:pt x="3" y="100"/>
                  </a:lnTo>
                  <a:cubicBezTo>
                    <a:pt x="3" y="44"/>
                    <a:pt x="48" y="0"/>
                    <a:pt x="103" y="0"/>
                  </a:cubicBezTo>
                  <a:lnTo>
                    <a:pt x="103" y="0"/>
                  </a:lnTo>
                  <a:cubicBezTo>
                    <a:pt x="158" y="0"/>
                    <a:pt x="203" y="45"/>
                    <a:pt x="203" y="101"/>
                  </a:cubicBezTo>
                  <a:lnTo>
                    <a:pt x="201" y="1526"/>
                  </a:lnTo>
                  <a:lnTo>
                    <a:pt x="1175" y="882"/>
                  </a:lnTo>
                  <a:cubicBezTo>
                    <a:pt x="1208" y="860"/>
                    <a:pt x="1252" y="860"/>
                    <a:pt x="1285" y="881"/>
                  </a:cubicBezTo>
                  <a:lnTo>
                    <a:pt x="2281" y="1534"/>
                  </a:lnTo>
                  <a:lnTo>
                    <a:pt x="2281" y="140"/>
                  </a:lnTo>
                  <a:cubicBezTo>
                    <a:pt x="2281" y="85"/>
                    <a:pt x="2325" y="41"/>
                    <a:pt x="2381" y="41"/>
                  </a:cubicBezTo>
                  <a:cubicBezTo>
                    <a:pt x="2436" y="41"/>
                    <a:pt x="2481" y="85"/>
                    <a:pt x="2481" y="140"/>
                  </a:cubicBezTo>
                  <a:lnTo>
                    <a:pt x="2481" y="1718"/>
                  </a:lnTo>
                  <a:cubicBezTo>
                    <a:pt x="2481" y="1755"/>
                    <a:pt x="2461" y="1789"/>
                    <a:pt x="2428" y="1807"/>
                  </a:cubicBezTo>
                  <a:cubicBezTo>
                    <a:pt x="2413" y="1815"/>
                    <a:pt x="2397" y="1819"/>
                    <a:pt x="2381" y="1819"/>
                  </a:cubicBezTo>
                </a:path>
              </a:pathLst>
            </a:custGeom>
            <a:solidFill>
              <a:schemeClr val="bg2">
                <a:lumMod val="75000"/>
              </a:schemeClr>
            </a:solidFill>
            <a:ln w="9525" cap="flat" cmpd="sng">
              <a:solidFill>
                <a:schemeClr val="bg1">
                  <a:lumMod val="7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53" name="Google Shape;408;p5">
              <a:extLst>
                <a:ext uri="{FF2B5EF4-FFF2-40B4-BE49-F238E27FC236}">
                  <a16:creationId xmlns:a16="http://schemas.microsoft.com/office/drawing/2014/main" id="{8071F6F1-83D2-E9A9-D5F8-A2A8FF93B5BC}"/>
                </a:ext>
              </a:extLst>
            </p:cNvPr>
            <p:cNvSpPr/>
            <p:nvPr/>
          </p:nvSpPr>
          <p:spPr>
            <a:xfrm>
              <a:off x="6771952" y="1357633"/>
              <a:ext cx="238968" cy="284798"/>
            </a:xfrm>
            <a:custGeom>
              <a:avLst/>
              <a:gdLst/>
              <a:ahLst/>
              <a:cxnLst/>
              <a:rect l="l" t="t" r="r" b="b"/>
              <a:pathLst>
                <a:path w="364" h="377" extrusionOk="0">
                  <a:moveTo>
                    <a:pt x="354" y="367"/>
                  </a:moveTo>
                  <a:lnTo>
                    <a:pt x="290" y="367"/>
                  </a:lnTo>
                  <a:lnTo>
                    <a:pt x="290" y="343"/>
                  </a:lnTo>
                  <a:cubicBezTo>
                    <a:pt x="290" y="341"/>
                    <a:pt x="289" y="339"/>
                    <a:pt x="287" y="338"/>
                  </a:cubicBezTo>
                  <a:lnTo>
                    <a:pt x="284" y="338"/>
                  </a:lnTo>
                  <a:cubicBezTo>
                    <a:pt x="282" y="337"/>
                    <a:pt x="279" y="338"/>
                    <a:pt x="278" y="341"/>
                  </a:cubicBezTo>
                  <a:cubicBezTo>
                    <a:pt x="278" y="343"/>
                    <a:pt x="279" y="346"/>
                    <a:pt x="281" y="346"/>
                  </a:cubicBezTo>
                  <a:lnTo>
                    <a:pt x="281" y="367"/>
                  </a:lnTo>
                  <a:lnTo>
                    <a:pt x="212" y="367"/>
                  </a:lnTo>
                  <a:lnTo>
                    <a:pt x="201" y="318"/>
                  </a:lnTo>
                  <a:cubicBezTo>
                    <a:pt x="203" y="315"/>
                    <a:pt x="205" y="313"/>
                    <a:pt x="207" y="311"/>
                  </a:cubicBezTo>
                  <a:lnTo>
                    <a:pt x="216" y="317"/>
                  </a:lnTo>
                  <a:cubicBezTo>
                    <a:pt x="216" y="318"/>
                    <a:pt x="217" y="318"/>
                    <a:pt x="218" y="318"/>
                  </a:cubicBezTo>
                  <a:cubicBezTo>
                    <a:pt x="220" y="318"/>
                    <a:pt x="221" y="318"/>
                    <a:pt x="222" y="317"/>
                  </a:cubicBezTo>
                  <a:cubicBezTo>
                    <a:pt x="225" y="313"/>
                    <a:pt x="253" y="284"/>
                    <a:pt x="257" y="263"/>
                  </a:cubicBezTo>
                  <a:cubicBezTo>
                    <a:pt x="260" y="263"/>
                    <a:pt x="264" y="264"/>
                    <a:pt x="268" y="264"/>
                  </a:cubicBezTo>
                  <a:cubicBezTo>
                    <a:pt x="285" y="265"/>
                    <a:pt x="308" y="267"/>
                    <a:pt x="320" y="274"/>
                  </a:cubicBezTo>
                  <a:cubicBezTo>
                    <a:pt x="341" y="286"/>
                    <a:pt x="354" y="312"/>
                    <a:pt x="354" y="344"/>
                  </a:cubicBezTo>
                  <a:lnTo>
                    <a:pt x="354" y="367"/>
                  </a:lnTo>
                  <a:close/>
                  <a:moveTo>
                    <a:pt x="9" y="344"/>
                  </a:moveTo>
                  <a:cubicBezTo>
                    <a:pt x="9" y="312"/>
                    <a:pt x="22" y="286"/>
                    <a:pt x="44" y="274"/>
                  </a:cubicBezTo>
                  <a:cubicBezTo>
                    <a:pt x="55" y="267"/>
                    <a:pt x="79" y="265"/>
                    <a:pt x="96" y="264"/>
                  </a:cubicBezTo>
                  <a:cubicBezTo>
                    <a:pt x="99" y="264"/>
                    <a:pt x="103" y="263"/>
                    <a:pt x="106" y="263"/>
                  </a:cubicBezTo>
                  <a:cubicBezTo>
                    <a:pt x="111" y="284"/>
                    <a:pt x="138" y="313"/>
                    <a:pt x="142" y="317"/>
                  </a:cubicBezTo>
                  <a:cubicBezTo>
                    <a:pt x="142" y="318"/>
                    <a:pt x="144" y="318"/>
                    <a:pt x="145" y="318"/>
                  </a:cubicBezTo>
                  <a:cubicBezTo>
                    <a:pt x="146" y="318"/>
                    <a:pt x="147" y="318"/>
                    <a:pt x="148" y="317"/>
                  </a:cubicBezTo>
                  <a:lnTo>
                    <a:pt x="156" y="311"/>
                  </a:lnTo>
                  <a:cubicBezTo>
                    <a:pt x="158" y="313"/>
                    <a:pt x="160" y="315"/>
                    <a:pt x="162" y="318"/>
                  </a:cubicBezTo>
                  <a:lnTo>
                    <a:pt x="151" y="367"/>
                  </a:lnTo>
                  <a:lnTo>
                    <a:pt x="82" y="367"/>
                  </a:lnTo>
                  <a:lnTo>
                    <a:pt x="82" y="346"/>
                  </a:lnTo>
                  <a:cubicBezTo>
                    <a:pt x="84" y="346"/>
                    <a:pt x="86" y="343"/>
                    <a:pt x="85" y="341"/>
                  </a:cubicBezTo>
                  <a:cubicBezTo>
                    <a:pt x="84" y="338"/>
                    <a:pt x="82" y="337"/>
                    <a:pt x="79" y="338"/>
                  </a:cubicBezTo>
                  <a:lnTo>
                    <a:pt x="76" y="338"/>
                  </a:lnTo>
                  <a:cubicBezTo>
                    <a:pt x="74" y="339"/>
                    <a:pt x="73" y="341"/>
                    <a:pt x="73" y="343"/>
                  </a:cubicBezTo>
                  <a:lnTo>
                    <a:pt x="73" y="367"/>
                  </a:lnTo>
                  <a:lnTo>
                    <a:pt x="9" y="367"/>
                  </a:lnTo>
                  <a:lnTo>
                    <a:pt x="9" y="344"/>
                  </a:lnTo>
                  <a:close/>
                  <a:moveTo>
                    <a:pt x="127" y="257"/>
                  </a:moveTo>
                  <a:cubicBezTo>
                    <a:pt x="135" y="269"/>
                    <a:pt x="158" y="282"/>
                    <a:pt x="172" y="288"/>
                  </a:cubicBezTo>
                  <a:lnTo>
                    <a:pt x="146" y="307"/>
                  </a:lnTo>
                  <a:cubicBezTo>
                    <a:pt x="136" y="297"/>
                    <a:pt x="119" y="276"/>
                    <a:pt x="116" y="262"/>
                  </a:cubicBezTo>
                  <a:cubicBezTo>
                    <a:pt x="116" y="262"/>
                    <a:pt x="116" y="262"/>
                    <a:pt x="117" y="261"/>
                  </a:cubicBezTo>
                  <a:cubicBezTo>
                    <a:pt x="121" y="261"/>
                    <a:pt x="124" y="259"/>
                    <a:pt x="127" y="257"/>
                  </a:cubicBezTo>
                  <a:close/>
                  <a:moveTo>
                    <a:pt x="177" y="248"/>
                  </a:moveTo>
                  <a:cubicBezTo>
                    <a:pt x="179" y="248"/>
                    <a:pt x="180" y="248"/>
                    <a:pt x="182" y="248"/>
                  </a:cubicBezTo>
                  <a:cubicBezTo>
                    <a:pt x="183" y="248"/>
                    <a:pt x="185" y="248"/>
                    <a:pt x="186" y="248"/>
                  </a:cubicBezTo>
                  <a:cubicBezTo>
                    <a:pt x="186" y="248"/>
                    <a:pt x="187" y="248"/>
                    <a:pt x="187" y="248"/>
                  </a:cubicBezTo>
                  <a:cubicBezTo>
                    <a:pt x="197" y="246"/>
                    <a:pt x="211" y="241"/>
                    <a:pt x="224" y="233"/>
                  </a:cubicBezTo>
                  <a:cubicBezTo>
                    <a:pt x="225" y="239"/>
                    <a:pt x="227" y="245"/>
                    <a:pt x="230" y="249"/>
                  </a:cubicBezTo>
                  <a:cubicBezTo>
                    <a:pt x="229" y="256"/>
                    <a:pt x="205" y="272"/>
                    <a:pt x="182" y="282"/>
                  </a:cubicBezTo>
                  <a:cubicBezTo>
                    <a:pt x="159" y="272"/>
                    <a:pt x="135" y="257"/>
                    <a:pt x="133" y="250"/>
                  </a:cubicBezTo>
                  <a:cubicBezTo>
                    <a:pt x="136" y="245"/>
                    <a:pt x="138" y="239"/>
                    <a:pt x="139" y="233"/>
                  </a:cubicBezTo>
                  <a:cubicBezTo>
                    <a:pt x="153" y="241"/>
                    <a:pt x="167" y="246"/>
                    <a:pt x="177" y="248"/>
                  </a:cubicBezTo>
                  <a:cubicBezTo>
                    <a:pt x="177" y="248"/>
                    <a:pt x="177" y="248"/>
                    <a:pt x="177" y="248"/>
                  </a:cubicBezTo>
                  <a:close/>
                  <a:moveTo>
                    <a:pt x="97" y="165"/>
                  </a:moveTo>
                  <a:lnTo>
                    <a:pt x="97" y="110"/>
                  </a:lnTo>
                  <a:lnTo>
                    <a:pt x="204" y="110"/>
                  </a:lnTo>
                  <a:cubicBezTo>
                    <a:pt x="211" y="125"/>
                    <a:pt x="226" y="136"/>
                    <a:pt x="243" y="136"/>
                  </a:cubicBezTo>
                  <a:cubicBezTo>
                    <a:pt x="252" y="136"/>
                    <a:pt x="260" y="133"/>
                    <a:pt x="266" y="129"/>
                  </a:cubicBezTo>
                  <a:lnTo>
                    <a:pt x="266" y="159"/>
                  </a:lnTo>
                  <a:lnTo>
                    <a:pt x="266" y="165"/>
                  </a:lnTo>
                  <a:cubicBezTo>
                    <a:pt x="266" y="189"/>
                    <a:pt x="246" y="209"/>
                    <a:pt x="225" y="222"/>
                  </a:cubicBezTo>
                  <a:cubicBezTo>
                    <a:pt x="225" y="222"/>
                    <a:pt x="225" y="222"/>
                    <a:pt x="225" y="222"/>
                  </a:cubicBezTo>
                  <a:cubicBezTo>
                    <a:pt x="212" y="230"/>
                    <a:pt x="199" y="236"/>
                    <a:pt x="189" y="238"/>
                  </a:cubicBezTo>
                  <a:cubicBezTo>
                    <a:pt x="189" y="238"/>
                    <a:pt x="189" y="238"/>
                    <a:pt x="189" y="238"/>
                  </a:cubicBezTo>
                  <a:cubicBezTo>
                    <a:pt x="188" y="238"/>
                    <a:pt x="186" y="238"/>
                    <a:pt x="185" y="239"/>
                  </a:cubicBezTo>
                  <a:cubicBezTo>
                    <a:pt x="184" y="239"/>
                    <a:pt x="183" y="239"/>
                    <a:pt x="182" y="239"/>
                  </a:cubicBezTo>
                  <a:cubicBezTo>
                    <a:pt x="181" y="239"/>
                    <a:pt x="179" y="239"/>
                    <a:pt x="178" y="239"/>
                  </a:cubicBezTo>
                  <a:cubicBezTo>
                    <a:pt x="177" y="238"/>
                    <a:pt x="176" y="238"/>
                    <a:pt x="174" y="238"/>
                  </a:cubicBezTo>
                  <a:cubicBezTo>
                    <a:pt x="174" y="238"/>
                    <a:pt x="174" y="238"/>
                    <a:pt x="174" y="238"/>
                  </a:cubicBezTo>
                  <a:cubicBezTo>
                    <a:pt x="165" y="236"/>
                    <a:pt x="152" y="230"/>
                    <a:pt x="138" y="222"/>
                  </a:cubicBezTo>
                  <a:cubicBezTo>
                    <a:pt x="138" y="222"/>
                    <a:pt x="138" y="222"/>
                    <a:pt x="138" y="222"/>
                  </a:cubicBezTo>
                  <a:cubicBezTo>
                    <a:pt x="117" y="209"/>
                    <a:pt x="97" y="189"/>
                    <a:pt x="97" y="165"/>
                  </a:cubicBezTo>
                  <a:close/>
                  <a:moveTo>
                    <a:pt x="80" y="144"/>
                  </a:moveTo>
                  <a:cubicBezTo>
                    <a:pt x="80" y="134"/>
                    <a:pt x="84" y="133"/>
                    <a:pt x="88" y="133"/>
                  </a:cubicBezTo>
                  <a:lnTo>
                    <a:pt x="88" y="154"/>
                  </a:lnTo>
                  <a:cubicBezTo>
                    <a:pt x="84" y="154"/>
                    <a:pt x="80" y="153"/>
                    <a:pt x="80" y="144"/>
                  </a:cubicBezTo>
                  <a:close/>
                  <a:moveTo>
                    <a:pt x="182" y="10"/>
                  </a:moveTo>
                  <a:cubicBezTo>
                    <a:pt x="246" y="10"/>
                    <a:pt x="259" y="16"/>
                    <a:pt x="260" y="26"/>
                  </a:cubicBezTo>
                  <a:lnTo>
                    <a:pt x="262" y="52"/>
                  </a:lnTo>
                  <a:cubicBezTo>
                    <a:pt x="256" y="49"/>
                    <a:pt x="250" y="48"/>
                    <a:pt x="243" y="48"/>
                  </a:cubicBezTo>
                  <a:cubicBezTo>
                    <a:pt x="226" y="48"/>
                    <a:pt x="210" y="58"/>
                    <a:pt x="203" y="74"/>
                  </a:cubicBezTo>
                  <a:lnTo>
                    <a:pt x="99" y="74"/>
                  </a:lnTo>
                  <a:lnTo>
                    <a:pt x="103" y="27"/>
                  </a:lnTo>
                  <a:cubicBezTo>
                    <a:pt x="104" y="16"/>
                    <a:pt x="118" y="10"/>
                    <a:pt x="182" y="10"/>
                  </a:cubicBezTo>
                  <a:close/>
                  <a:moveTo>
                    <a:pt x="99" y="83"/>
                  </a:moveTo>
                  <a:lnTo>
                    <a:pt x="200" y="83"/>
                  </a:lnTo>
                  <a:cubicBezTo>
                    <a:pt x="200" y="86"/>
                    <a:pt x="199" y="89"/>
                    <a:pt x="199" y="92"/>
                  </a:cubicBezTo>
                  <a:cubicBezTo>
                    <a:pt x="199" y="95"/>
                    <a:pt x="200" y="98"/>
                    <a:pt x="200" y="101"/>
                  </a:cubicBezTo>
                  <a:lnTo>
                    <a:pt x="97" y="101"/>
                  </a:lnTo>
                  <a:lnTo>
                    <a:pt x="99" y="83"/>
                  </a:lnTo>
                  <a:close/>
                  <a:moveTo>
                    <a:pt x="278" y="92"/>
                  </a:moveTo>
                  <a:cubicBezTo>
                    <a:pt x="278" y="111"/>
                    <a:pt x="263" y="126"/>
                    <a:pt x="243" y="126"/>
                  </a:cubicBezTo>
                  <a:cubicBezTo>
                    <a:pt x="224" y="126"/>
                    <a:pt x="209" y="111"/>
                    <a:pt x="209" y="92"/>
                  </a:cubicBezTo>
                  <a:cubicBezTo>
                    <a:pt x="209" y="73"/>
                    <a:pt x="224" y="57"/>
                    <a:pt x="243" y="57"/>
                  </a:cubicBezTo>
                  <a:cubicBezTo>
                    <a:pt x="263" y="57"/>
                    <a:pt x="278" y="73"/>
                    <a:pt x="278" y="92"/>
                  </a:cubicBezTo>
                  <a:close/>
                  <a:moveTo>
                    <a:pt x="283" y="144"/>
                  </a:moveTo>
                  <a:cubicBezTo>
                    <a:pt x="283" y="153"/>
                    <a:pt x="280" y="154"/>
                    <a:pt x="276" y="154"/>
                  </a:cubicBezTo>
                  <a:lnTo>
                    <a:pt x="276" y="133"/>
                  </a:lnTo>
                  <a:cubicBezTo>
                    <a:pt x="280" y="133"/>
                    <a:pt x="283" y="134"/>
                    <a:pt x="283" y="144"/>
                  </a:cubicBezTo>
                  <a:close/>
                  <a:moveTo>
                    <a:pt x="182" y="319"/>
                  </a:moveTo>
                  <a:cubicBezTo>
                    <a:pt x="176" y="319"/>
                    <a:pt x="168" y="311"/>
                    <a:pt x="164" y="306"/>
                  </a:cubicBezTo>
                  <a:lnTo>
                    <a:pt x="182" y="293"/>
                  </a:lnTo>
                  <a:lnTo>
                    <a:pt x="199" y="306"/>
                  </a:lnTo>
                  <a:cubicBezTo>
                    <a:pt x="195" y="311"/>
                    <a:pt x="187" y="319"/>
                    <a:pt x="182" y="319"/>
                  </a:cubicBezTo>
                  <a:close/>
                  <a:moveTo>
                    <a:pt x="170" y="324"/>
                  </a:moveTo>
                  <a:cubicBezTo>
                    <a:pt x="174" y="327"/>
                    <a:pt x="178" y="328"/>
                    <a:pt x="182" y="328"/>
                  </a:cubicBezTo>
                  <a:cubicBezTo>
                    <a:pt x="185" y="328"/>
                    <a:pt x="189" y="327"/>
                    <a:pt x="193" y="324"/>
                  </a:cubicBezTo>
                  <a:lnTo>
                    <a:pt x="202" y="367"/>
                  </a:lnTo>
                  <a:lnTo>
                    <a:pt x="161" y="367"/>
                  </a:lnTo>
                  <a:lnTo>
                    <a:pt x="170" y="324"/>
                  </a:lnTo>
                  <a:close/>
                  <a:moveTo>
                    <a:pt x="247" y="261"/>
                  </a:moveTo>
                  <a:cubicBezTo>
                    <a:pt x="247" y="262"/>
                    <a:pt x="247" y="262"/>
                    <a:pt x="248" y="262"/>
                  </a:cubicBezTo>
                  <a:cubicBezTo>
                    <a:pt x="244" y="276"/>
                    <a:pt x="227" y="297"/>
                    <a:pt x="218" y="307"/>
                  </a:cubicBezTo>
                  <a:lnTo>
                    <a:pt x="191" y="288"/>
                  </a:lnTo>
                  <a:cubicBezTo>
                    <a:pt x="205" y="282"/>
                    <a:pt x="228" y="269"/>
                    <a:pt x="236" y="257"/>
                  </a:cubicBezTo>
                  <a:cubicBezTo>
                    <a:pt x="239" y="259"/>
                    <a:pt x="243" y="261"/>
                    <a:pt x="247" y="261"/>
                  </a:cubicBezTo>
                  <a:close/>
                  <a:moveTo>
                    <a:pt x="324" y="265"/>
                  </a:moveTo>
                  <a:cubicBezTo>
                    <a:pt x="311" y="258"/>
                    <a:pt x="287" y="256"/>
                    <a:pt x="268" y="254"/>
                  </a:cubicBezTo>
                  <a:cubicBezTo>
                    <a:pt x="260" y="254"/>
                    <a:pt x="253" y="253"/>
                    <a:pt x="249" y="252"/>
                  </a:cubicBezTo>
                  <a:cubicBezTo>
                    <a:pt x="238" y="250"/>
                    <a:pt x="235" y="241"/>
                    <a:pt x="233" y="228"/>
                  </a:cubicBezTo>
                  <a:cubicBezTo>
                    <a:pt x="255" y="213"/>
                    <a:pt x="276" y="191"/>
                    <a:pt x="276" y="165"/>
                  </a:cubicBezTo>
                  <a:lnTo>
                    <a:pt x="276" y="164"/>
                  </a:lnTo>
                  <a:cubicBezTo>
                    <a:pt x="282" y="164"/>
                    <a:pt x="293" y="161"/>
                    <a:pt x="293" y="144"/>
                  </a:cubicBezTo>
                  <a:cubicBezTo>
                    <a:pt x="293" y="126"/>
                    <a:pt x="282" y="124"/>
                    <a:pt x="276" y="124"/>
                  </a:cubicBezTo>
                  <a:lnTo>
                    <a:pt x="276" y="122"/>
                  </a:lnTo>
                  <a:cubicBezTo>
                    <a:pt x="283" y="114"/>
                    <a:pt x="288" y="103"/>
                    <a:pt x="288" y="92"/>
                  </a:cubicBezTo>
                  <a:cubicBezTo>
                    <a:pt x="288" y="78"/>
                    <a:pt x="281" y="66"/>
                    <a:pt x="272" y="58"/>
                  </a:cubicBezTo>
                  <a:lnTo>
                    <a:pt x="270" y="25"/>
                  </a:lnTo>
                  <a:cubicBezTo>
                    <a:pt x="267" y="6"/>
                    <a:pt x="246" y="0"/>
                    <a:pt x="182" y="0"/>
                  </a:cubicBezTo>
                  <a:cubicBezTo>
                    <a:pt x="117" y="0"/>
                    <a:pt x="96" y="6"/>
                    <a:pt x="93" y="26"/>
                  </a:cubicBezTo>
                  <a:lnTo>
                    <a:pt x="88" y="105"/>
                  </a:lnTo>
                  <a:cubicBezTo>
                    <a:pt x="88" y="105"/>
                    <a:pt x="88" y="105"/>
                    <a:pt x="88" y="105"/>
                  </a:cubicBezTo>
                  <a:cubicBezTo>
                    <a:pt x="88" y="105"/>
                    <a:pt x="88" y="105"/>
                    <a:pt x="88" y="105"/>
                  </a:cubicBezTo>
                  <a:lnTo>
                    <a:pt x="88" y="124"/>
                  </a:lnTo>
                  <a:cubicBezTo>
                    <a:pt x="81" y="124"/>
                    <a:pt x="70" y="126"/>
                    <a:pt x="70" y="144"/>
                  </a:cubicBezTo>
                  <a:cubicBezTo>
                    <a:pt x="70" y="161"/>
                    <a:pt x="81" y="164"/>
                    <a:pt x="88" y="164"/>
                  </a:cubicBezTo>
                  <a:lnTo>
                    <a:pt x="88" y="165"/>
                  </a:lnTo>
                  <a:cubicBezTo>
                    <a:pt x="88" y="191"/>
                    <a:pt x="108" y="213"/>
                    <a:pt x="131" y="228"/>
                  </a:cubicBezTo>
                  <a:cubicBezTo>
                    <a:pt x="128" y="241"/>
                    <a:pt x="125" y="250"/>
                    <a:pt x="115" y="252"/>
                  </a:cubicBezTo>
                  <a:cubicBezTo>
                    <a:pt x="110" y="253"/>
                    <a:pt x="103" y="254"/>
                    <a:pt x="95" y="254"/>
                  </a:cubicBezTo>
                  <a:cubicBezTo>
                    <a:pt x="76" y="256"/>
                    <a:pt x="53" y="258"/>
                    <a:pt x="39" y="265"/>
                  </a:cubicBezTo>
                  <a:cubicBezTo>
                    <a:pt x="14" y="279"/>
                    <a:pt x="0" y="308"/>
                    <a:pt x="0" y="344"/>
                  </a:cubicBezTo>
                  <a:lnTo>
                    <a:pt x="0" y="372"/>
                  </a:lnTo>
                  <a:cubicBezTo>
                    <a:pt x="0" y="375"/>
                    <a:pt x="2" y="377"/>
                    <a:pt x="4" y="377"/>
                  </a:cubicBezTo>
                  <a:lnTo>
                    <a:pt x="359" y="377"/>
                  </a:lnTo>
                  <a:cubicBezTo>
                    <a:pt x="361" y="377"/>
                    <a:pt x="364" y="375"/>
                    <a:pt x="364" y="372"/>
                  </a:cubicBezTo>
                  <a:lnTo>
                    <a:pt x="364" y="344"/>
                  </a:lnTo>
                  <a:cubicBezTo>
                    <a:pt x="364" y="308"/>
                    <a:pt x="349" y="279"/>
                    <a:pt x="324" y="265"/>
                  </a:cubicBezTo>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sp>
          <p:nvSpPr>
            <p:cNvPr id="54" name="Google Shape;409;p5">
              <a:extLst>
                <a:ext uri="{FF2B5EF4-FFF2-40B4-BE49-F238E27FC236}">
                  <a16:creationId xmlns:a16="http://schemas.microsoft.com/office/drawing/2014/main" id="{A46AF0A9-5EE9-7F7D-3798-0A827CF92F88}"/>
                </a:ext>
              </a:extLst>
            </p:cNvPr>
            <p:cNvSpPr/>
            <p:nvPr/>
          </p:nvSpPr>
          <p:spPr>
            <a:xfrm>
              <a:off x="6902804" y="1414278"/>
              <a:ext cx="23214" cy="26749"/>
            </a:xfrm>
            <a:custGeom>
              <a:avLst/>
              <a:gdLst/>
              <a:ahLst/>
              <a:cxnLst/>
              <a:rect l="l" t="t" r="r" b="b"/>
              <a:pathLst>
                <a:path w="35" h="35" extrusionOk="0">
                  <a:moveTo>
                    <a:pt x="17" y="26"/>
                  </a:moveTo>
                  <a:cubicBezTo>
                    <a:pt x="13" y="26"/>
                    <a:pt x="9" y="22"/>
                    <a:pt x="9" y="18"/>
                  </a:cubicBezTo>
                  <a:cubicBezTo>
                    <a:pt x="9" y="13"/>
                    <a:pt x="13" y="9"/>
                    <a:pt x="17" y="9"/>
                  </a:cubicBezTo>
                  <a:cubicBezTo>
                    <a:pt x="22" y="9"/>
                    <a:pt x="26" y="13"/>
                    <a:pt x="26" y="18"/>
                  </a:cubicBezTo>
                  <a:cubicBezTo>
                    <a:pt x="26" y="22"/>
                    <a:pt x="22" y="26"/>
                    <a:pt x="17" y="26"/>
                  </a:cubicBezTo>
                  <a:close/>
                  <a:moveTo>
                    <a:pt x="17" y="0"/>
                  </a:moveTo>
                  <a:cubicBezTo>
                    <a:pt x="8" y="0"/>
                    <a:pt x="0" y="8"/>
                    <a:pt x="0" y="18"/>
                  </a:cubicBezTo>
                  <a:cubicBezTo>
                    <a:pt x="0" y="27"/>
                    <a:pt x="8" y="35"/>
                    <a:pt x="17" y="35"/>
                  </a:cubicBezTo>
                  <a:cubicBezTo>
                    <a:pt x="27" y="35"/>
                    <a:pt x="35" y="27"/>
                    <a:pt x="35" y="18"/>
                  </a:cubicBezTo>
                  <a:cubicBezTo>
                    <a:pt x="35" y="8"/>
                    <a:pt x="27" y="0"/>
                    <a:pt x="17" y="0"/>
                  </a:cubicBezTo>
                  <a:close/>
                </a:path>
              </a:pathLst>
            </a:custGeom>
            <a:noFill/>
            <a:ln w="9525" cap="flat" cmpd="sng">
              <a:solidFill>
                <a:srgbClr val="2F5496"/>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lang="en-GB" sz="1800" b="0" i="0" u="none" strike="noStrike" cap="none">
                <a:solidFill>
                  <a:srgbClr val="000000"/>
                </a:solidFill>
                <a:latin typeface="Arial"/>
                <a:ea typeface="Arial"/>
                <a:cs typeface="Arial"/>
                <a:sym typeface="Arial"/>
              </a:endParaRPr>
            </a:p>
          </p:txBody>
        </p:sp>
      </p:grpSp>
      <p:sp>
        <p:nvSpPr>
          <p:cNvPr id="21" name="Elipse 20">
            <a:extLst>
              <a:ext uri="{FF2B5EF4-FFF2-40B4-BE49-F238E27FC236}">
                <a16:creationId xmlns:a16="http://schemas.microsoft.com/office/drawing/2014/main" id="{A4E89197-CD0D-0E0F-D113-22DB896B1BDF}"/>
              </a:ext>
            </a:extLst>
          </p:cNvPr>
          <p:cNvSpPr/>
          <p:nvPr/>
        </p:nvSpPr>
        <p:spPr>
          <a:xfrm>
            <a:off x="165622" y="1291066"/>
            <a:ext cx="454650" cy="430806"/>
          </a:xfrm>
          <a:prstGeom prst="ellipse">
            <a:avLst/>
          </a:prstGeom>
          <a:solidFill>
            <a:srgbClr val="C8DBDE"/>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solidFill>
                  <a:schemeClr val="tx1"/>
                </a:solidFill>
                <a:latin typeface="Arial" panose="020B0604020202020204" pitchFamily="34" charset="0"/>
                <a:cs typeface="Arial" panose="020B0604020202020204" pitchFamily="34" charset="0"/>
              </a:rPr>
              <a:t>1</a:t>
            </a:r>
          </a:p>
        </p:txBody>
      </p:sp>
      <p:sp>
        <p:nvSpPr>
          <p:cNvPr id="2" name="Slide Number Placeholder 4">
            <a:extLst>
              <a:ext uri="{FF2B5EF4-FFF2-40B4-BE49-F238E27FC236}">
                <a16:creationId xmlns:a16="http://schemas.microsoft.com/office/drawing/2014/main" id="{7605AB63-CC1E-91A2-D9BB-5E79B28C27CC}"/>
              </a:ext>
            </a:extLst>
          </p:cNvPr>
          <p:cNvSpPr txBox="1">
            <a:spLocks/>
          </p:cNvSpPr>
          <p:nvPr/>
        </p:nvSpPr>
        <p:spPr>
          <a:xfrm>
            <a:off x="5498363" y="9737329"/>
            <a:ext cx="1700927" cy="555801"/>
          </a:xfrm>
          <a:prstGeom prst="rect">
            <a:avLst/>
          </a:prstGeom>
        </p:spPr>
        <p:txBody>
          <a:bodyPr vert="horz" lIns="91440" tIns="45720" rIns="91440" bIns="45720" rtlCol="0" anchor="ctr"/>
          <a:lstStyle>
            <a:defPPr>
              <a:defRPr lang="en-US"/>
            </a:defPPr>
            <a:lvl1pPr marL="0" algn="r" defTabSz="457200" rtl="0" eaLnBrk="1" latinLnBrk="0" hangingPunct="1">
              <a:defRPr sz="992"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BE302DD-C759-4E3F-9DCD-D0E05FA15A4A}" type="slidenum">
              <a:rPr lang="en-GB" sz="1000" smtClean="0">
                <a:solidFill>
                  <a:prstClr val="black">
                    <a:lumMod val="75000"/>
                    <a:lumOff val="25000"/>
                  </a:prstClr>
                </a:solidFill>
                <a:latin typeface="Arial" panose="020B0604020202020204" pitchFamily="34" charset="0"/>
                <a:cs typeface="Arial" panose="020B0604020202020204" pitchFamily="34" charset="0"/>
              </a:rPr>
              <a:pPr>
                <a:defRPr/>
              </a:pPr>
              <a:t>9</a:t>
            </a:fld>
            <a:endParaRPr lang="en-GB" sz="100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7202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IN3PrObc7kC28pjaoNAOk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XTdygDCq06Ax3WRWLj.HA"/>
</p:tagLst>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7F94902C4907489DD05CE285ACA852" ma:contentTypeVersion="531" ma:contentTypeDescription="Crea un document nou" ma:contentTypeScope="" ma:versionID="93ee4c8a6e1f259d0cdb737e295141d5">
  <xsd:schema xmlns:xsd="http://www.w3.org/2001/XMLSchema" xmlns:xs="http://www.w3.org/2001/XMLSchema" xmlns:p="http://schemas.microsoft.com/office/2006/metadata/properties" xmlns:ns2="16475c11-4167-4a03-b6f8-e5840bc49d78" xmlns:ns3="3668d6a2-66f1-4dcb-8c9d-fd3097399278" targetNamespace="http://schemas.microsoft.com/office/2006/metadata/properties" ma:root="true" ma:fieldsID="76162b7de36a04b938941243d0720b15" ns2:_="" ns3:_="">
    <xsd:import namespace="16475c11-4167-4a03-b6f8-e5840bc49d78"/>
    <xsd:import namespace="3668d6a2-66f1-4dcb-8c9d-fd309739927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Descripci_x00f3_"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75c11-4167-4a03-b6f8-e5840bc49d78" elementFormDefault="qualified">
    <xsd:import namespace="http://schemas.microsoft.com/office/2006/documentManagement/types"/>
    <xsd:import namespace="http://schemas.microsoft.com/office/infopath/2007/PartnerControls"/>
    <xsd:element name="_dlc_DocId" ma:index="8" nillable="true" ma:displayName="Valor de l'ID de document" ma:description="Valor de l'ID de document assignat a aquest element." ma:internalName="_dlc_DocId" ma:readOnly="true">
      <xsd:simpleType>
        <xsd:restriction base="dms:Text"/>
      </xsd:simpleType>
    </xsd:element>
    <xsd:element name="_dlc_DocIdUrl" ma:index="9" nillable="true" ma:displayName="ID de document" ma:description="Enllaç permanent a aques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 compartit amb detalls" ma:internalName="SharedWithDetails" ma:readOnly="true">
      <xsd:simpleType>
        <xsd:restriction base="dms:Note">
          <xsd:maxLength value="255"/>
        </xsd:restriction>
      </xsd:simpleType>
    </xsd:element>
    <xsd:element name="TaxCatchAll" ma:index="26" nillable="true" ma:displayName="Taxonomy Catch All Column" ma:hidden="true" ma:list="{02e321e5-b721-486a-96a0-e2ecc2a51bbe}" ma:internalName="TaxCatchAll" ma:showField="CatchAllData" ma:web="16475c11-4167-4a03-b6f8-e5840bc49d7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668d6a2-66f1-4dcb-8c9d-fd309739927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Etiquetes de la imatge" ma:readOnly="false" ma:fieldId="{5cf76f15-5ced-4ddc-b409-7134ff3c332f}" ma:taxonomyMulti="true" ma:sspId="d19f90c4-00d9-45b7-bc62-04f95cbe7a8b" ma:termSetId="09814cd3-568e-fe90-9814-8d621ff8fb84" ma:anchorId="fba54fb3-c3e1-fe81-a776-ca4b69148c4d" ma:open="true" ma:isKeyword="false">
      <xsd:complexType>
        <xsd:sequence>
          <xsd:element ref="pc:Terms" minOccurs="0" maxOccurs="1"/>
        </xsd:sequence>
      </xsd:complexType>
    </xsd:element>
    <xsd:element name="Descripci_x00f3_" ma:index="27" nillable="true" ma:displayName="Descripció " ma:format="Dropdown" ma:internalName="Descripci_x00f3_">
      <xsd:simpleType>
        <xsd:restriction base="dms:Note">
          <xsd:maxLength value="255"/>
        </xsd:restrictio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6475c11-4167-4a03-b6f8-e5840bc49d78">
      <UserInfo>
        <DisplayName>Administradors de jerarquies</DisplayName>
        <AccountId>9</AccountId>
        <AccountType/>
      </UserInfo>
      <UserInfo>
        <DisplayName>Usuaris de distribució ràpida</DisplayName>
        <AccountId>12</AccountId>
        <AccountType/>
      </UserInfo>
      <UserInfo>
        <DisplayName>SharingLinks.3f013f6f-6525-556b-9766-51c931b4eb10.OrganizationEdit.6dbc81ec-2594-4b26-8ba4-c5d4a593c279</DisplayName>
        <AccountId>56</AccountId>
        <AccountType/>
      </UserInfo>
      <UserInfo>
        <DisplayName>Santos Labrada, Albert</DisplayName>
        <AccountId>29</AccountId>
        <AccountType/>
      </UserInfo>
      <UserInfo>
        <DisplayName>de San Pedro López, Marc</DisplayName>
        <AccountId>46</AccountId>
        <AccountType/>
      </UserInfo>
    </SharedWithUsers>
    <lcf76f155ced4ddcb4097134ff3c332f xmlns="3668d6a2-66f1-4dcb-8c9d-fd3097399278">
      <Terms xmlns="http://schemas.microsoft.com/office/infopath/2007/PartnerControls"/>
    </lcf76f155ced4ddcb4097134ff3c332f>
    <TaxCatchAll xmlns="16475c11-4167-4a03-b6f8-e5840bc49d78" xsi:nil="true"/>
    <Descripci_x00f3_ xmlns="3668d6a2-66f1-4dcb-8c9d-fd3097399278" xsi:nil="true"/>
    <_dlc_DocId xmlns="16475c11-4167-4a03-b6f8-e5840bc49d78">Y554Z4AJHUSQ-111735273-117798</_dlc_DocId>
    <_dlc_DocIdUrl xmlns="16475c11-4167-4a03-b6f8-e5840bc49d78">
      <Url>https://gencat.sharepoint.com/sites/326001/_layouts/15/DocIdRedir.aspx?ID=Y554Z4AJHUSQ-111735273-117798</Url>
      <Description>Y554Z4AJHUSQ-111735273-117798</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97FC2E2-6767-4699-9BAC-FB6E976E1171}"/>
</file>

<file path=customXml/itemProps2.xml><?xml version="1.0" encoding="utf-8"?>
<ds:datastoreItem xmlns:ds="http://schemas.openxmlformats.org/officeDocument/2006/customXml" ds:itemID="{C8D42392-3154-4453-85C9-0ED4F68C3F6D}">
  <ds:schemaRefs>
    <ds:schemaRef ds:uri="http://www.w3.org/XML/1998/namespace"/>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2006/metadata/properties"/>
    <ds:schemaRef ds:uri="http://purl.org/dc/terms/"/>
    <ds:schemaRef ds:uri="2500ddee-a14c-44e1-a8ae-9a13c5c12466"/>
    <ds:schemaRef ds:uri="http://schemas.microsoft.com/office/infopath/2007/PartnerControls"/>
    <ds:schemaRef ds:uri="9f54a641-203d-4091-aba8-60a6559e24d3"/>
  </ds:schemaRefs>
</ds:datastoreItem>
</file>

<file path=customXml/itemProps3.xml><?xml version="1.0" encoding="utf-8"?>
<ds:datastoreItem xmlns:ds="http://schemas.openxmlformats.org/officeDocument/2006/customXml" ds:itemID="{83753C91-78C9-4D23-B603-228E7DCA4D95}">
  <ds:schemaRefs>
    <ds:schemaRef ds:uri="http://schemas.microsoft.com/sharepoint/v3/contenttype/forms"/>
  </ds:schemaRefs>
</ds:datastoreItem>
</file>

<file path=customXml/itemProps4.xml><?xml version="1.0" encoding="utf-8"?>
<ds:datastoreItem xmlns:ds="http://schemas.openxmlformats.org/officeDocument/2006/customXml" ds:itemID="{51C4F37F-FBCA-416F-B19B-0876C47B840B}"/>
</file>

<file path=docMetadata/LabelInfo.xml><?xml version="1.0" encoding="utf-8"?>
<clbl:labelList xmlns:clbl="http://schemas.microsoft.com/office/2020/mipLabelMetadata">
  <clbl:label id="{3048dc87-43f0-4100-9acb-ae1971c79395}" enabled="0" method="" siteId="{3048dc87-43f0-4100-9acb-ae1971c79395}" removed="1"/>
</clbl:labelList>
</file>

<file path=docProps/app.xml><?xml version="1.0" encoding="utf-8"?>
<Properties xmlns="http://schemas.openxmlformats.org/officeDocument/2006/extended-properties" xmlns:vt="http://schemas.openxmlformats.org/officeDocument/2006/docPropsVTypes">
  <Template>Office Theme</Template>
  <TotalTime>1</TotalTime>
  <Words>14551</Words>
  <Application>Microsoft Office PowerPoint</Application>
  <PresentationFormat>Personalitzat</PresentationFormat>
  <Paragraphs>1914</Paragraphs>
  <Slides>46</Slides>
  <Notes>46</Notes>
  <HiddenSlides>0</HiddenSlides>
  <MMClips>0</MMClips>
  <ScaleCrop>false</ScaleCrop>
  <HeadingPairs>
    <vt:vector size="8" baseType="variant">
      <vt:variant>
        <vt:lpstr>Tipus de lletra utilitzats</vt:lpstr>
      </vt:variant>
      <vt:variant>
        <vt:i4>8</vt:i4>
      </vt:variant>
      <vt:variant>
        <vt:lpstr>Tema</vt:lpstr>
      </vt:variant>
      <vt:variant>
        <vt:i4>2</vt:i4>
      </vt:variant>
      <vt:variant>
        <vt:lpstr>Servidors OLE incrustats</vt:lpstr>
      </vt:variant>
      <vt:variant>
        <vt:i4>1</vt:i4>
      </vt:variant>
      <vt:variant>
        <vt:lpstr>Títols de les diapositives</vt:lpstr>
      </vt:variant>
      <vt:variant>
        <vt:i4>46</vt:i4>
      </vt:variant>
    </vt:vector>
  </HeadingPairs>
  <TitlesOfParts>
    <vt:vector size="57" baseType="lpstr">
      <vt:lpstr>Arial</vt:lpstr>
      <vt:lpstr>Arial</vt:lpstr>
      <vt:lpstr>Calibri</vt:lpstr>
      <vt:lpstr>Calibri Light</vt:lpstr>
      <vt:lpstr>Century Gothic</vt:lpstr>
      <vt:lpstr>Helvetica Neue</vt:lpstr>
      <vt:lpstr>Open Sans</vt:lpstr>
      <vt:lpstr>Times New Roman</vt:lpstr>
      <vt:lpstr>Diseño personalizado</vt:lpstr>
      <vt:lpstr>1_Office Theme</vt:lpstr>
      <vt:lpstr>Diapositiva de think-cell</vt:lpstr>
      <vt:lpstr> D1: Report on good practices on DC frameworks for the health and care sector   Improving digital competences of the health workforce in Spain and Estonia </vt:lpstr>
      <vt:lpstr>Abbreviations</vt:lpstr>
      <vt:lpstr>Index</vt:lpstr>
      <vt:lpstr>1. Introduction and objectives </vt:lpstr>
      <vt:lpstr>2. Methodology</vt:lpstr>
      <vt:lpstr>2. Methodology</vt:lpstr>
      <vt:lpstr>3. Analysis of good practices</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4. Conclusions </vt:lpstr>
      <vt:lpstr>4. Conclusions </vt:lpstr>
      <vt:lpstr>4. Conclusions </vt:lpstr>
      <vt:lpstr>5. Bibliography</vt:lpstr>
      <vt:lpstr>5. Bibliography</vt:lpstr>
      <vt:lpstr>5. Bibliography</vt:lpstr>
      <vt:lpstr>5. Bibliography</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Covadonga Casas Rodriguez</dc:creator>
  <cp:lastModifiedBy>Oficina Tecnica simdcat</cp:lastModifiedBy>
  <cp:revision>2</cp:revision>
  <cp:lastPrinted>2022-11-29T09:42:30Z</cp:lastPrinted>
  <dcterms:created xsi:type="dcterms:W3CDTF">2022-01-04T11:00:25Z</dcterms:created>
  <dcterms:modified xsi:type="dcterms:W3CDTF">2023-06-07T12:49:17Z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0x010100477F94902C4907489DD05CE285ACA852</vt:lpwstr>
  </property>
  <property fmtid="{D5CDD505-2E9C-101B-9397-08002B2CF9AE}" pid="3" name="MediaServiceImageTags">
    <vt:lpwstr/>
  </property>
  <property fmtid="{D5CDD505-2E9C-101B-9397-08002B2CF9AE}" pid="4" name="_dlc_DocIdItemGuid">
    <vt:lpwstr>c2643d97-de72-4e92-85ca-2d9daa49d82f</vt:lpwstr>
  </property>
</Properties>
</file>