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402" r:id="rId2"/>
    <p:sldId id="400" r:id="rId3"/>
    <p:sldId id="403" r:id="rId4"/>
    <p:sldId id="256" r:id="rId5"/>
    <p:sldId id="257" r:id="rId6"/>
    <p:sldId id="258" r:id="rId7"/>
    <p:sldId id="273" r:id="rId8"/>
    <p:sldId id="276" r:id="rId9"/>
    <p:sldId id="275" r:id="rId10"/>
    <p:sldId id="27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406" r:id="rId22"/>
    <p:sldId id="409" r:id="rId23"/>
    <p:sldId id="410" r:id="rId24"/>
    <p:sldId id="404" r:id="rId25"/>
    <p:sldId id="405" r:id="rId26"/>
  </p:sldIdLst>
  <p:sldSz cx="18288000" cy="10287000"/>
  <p:notesSz cx="6858000" cy="9144000"/>
  <p:embeddedFontLst>
    <p:embeddedFont>
      <p:font typeface="Canva Sans" panose="020B0503030501040103" pitchFamily="34" charset="0"/>
      <p:regular r:id="rId28"/>
    </p:embeddedFont>
    <p:embeddedFont>
      <p:font typeface="Canva Sans Bold" panose="020B0803030501040103" pitchFamily="34" charset="0"/>
      <p:regular r:id="rId29"/>
      <p:bold r:id="rId30"/>
    </p:embeddedFont>
    <p:embeddedFont>
      <p:font typeface="Garet" pitchFamily="2" charset="77"/>
      <p:regular r:id="rId31"/>
    </p:embeddedFont>
    <p:embeddedFont>
      <p:font typeface="Garet Bold" pitchFamily="2" charset="77"/>
      <p:regular r:id="rId32"/>
      <p:bold r:id="rId33"/>
    </p:embeddedFont>
    <p:embeddedFont>
      <p:font typeface="Montserrat" pitchFamily="2" charset="77"/>
      <p:regular r:id="rId34"/>
    </p:embeddedFont>
    <p:embeddedFont>
      <p:font typeface="Montserrat Bold" pitchFamily="2" charset="77"/>
      <p:regular r:id="rId35"/>
      <p:bold r:id="rId36"/>
    </p:embeddedFont>
    <p:embeddedFont>
      <p:font typeface="Open Sans" panose="020B0606030504020204" pitchFamily="34" charset="0"/>
      <p:regular r:id="rId37"/>
      <p:bold r:id="rId38"/>
    </p:embeddedFont>
    <p:embeddedFont>
      <p:font typeface="Questrial" pitchFamily="2" charset="77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75A"/>
    <a:srgbClr val="0FD0C0"/>
    <a:srgbClr val="09C8D9"/>
    <a:srgbClr val="0995D6"/>
    <a:srgbClr val="1561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65A8C-9BB3-4A6A-8684-2324C474A830}" type="datetimeFigureOut">
              <a:rPr lang="ca-ES" smtClean="0"/>
              <a:t>12/3/26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1A14-1B52-4C2D-B53A-9A4C41CC94D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956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85510-D8BA-A140-3A46-5DF6A84AD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7A60614-8DE2-2905-7D59-56B5DDDE5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4BF518-4CFE-6002-003F-09E92ED8F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79525F-E213-D25B-03F1-07D7A0B88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868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01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087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1A14-1B52-4C2D-B53A-9A4C41CC94DA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76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A88D1-6E5A-368D-F53F-AC26F0FA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BB60448-568F-A79E-D8FA-38768ACBE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482387-6D92-92F6-F214-6040D6474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974FF7-D592-45D5-E8A8-3F944C38D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51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A10C7-5EFD-9F7F-39AD-076F1327D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78F54CB-6746-8D36-5117-9C5E256D6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FB11D0F-9052-587F-69BB-C9F4CB596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88D2BD-F505-8338-8620-E56BAE808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086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50B6D-7161-581F-7B7D-01830366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AFF9DB-CDE0-A106-A63E-71FF814AE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389BA5C-9AC3-BC92-A8D3-E57F7C0CE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0E5681-1872-0798-0BC3-4A378EAA7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858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3CE2-AF55-3FDA-F918-1E5CB92A9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9785CB-510E-C59F-E953-4EC571C6A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B30DD8-0CB5-2112-13A6-EC2684094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2247B8-6F02-76A1-63DD-B67BFE435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39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F6D12-F45B-3166-0F09-FB90444E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370834-1FD0-1EEB-A980-4370FF402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9FD399-A87A-C7B6-3B8F-A2D38859B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4741AB-E2DB-93B6-BBAB-548996063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AD354-D06D-F543-B86E-9C8877FF625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61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3cat.cat/3cat/lhospital-dolot-utilitza-drons-en-la-neurorehabilitacio-de-pacients-amb-dany-cerebral/video/6347152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A0F7C-A327-AAC1-A6C9-4CA2684D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reloj en el medio&#10;&#10;El contenido generado por IA puede ser incorrecto.">
            <a:extLst>
              <a:ext uri="{FF2B5EF4-FFF2-40B4-BE49-F238E27FC236}">
                <a16:creationId xmlns:a16="http://schemas.microsoft.com/office/drawing/2014/main" id="{EEAB742B-19AF-5CA9-17A8-21CCAEB0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8100"/>
            <a:ext cx="14744700" cy="9829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0B9710-CB08-3B32-554D-C532EDB85523}"/>
              </a:ext>
            </a:extLst>
          </p:cNvPr>
          <p:cNvSpPr/>
          <p:nvPr/>
        </p:nvSpPr>
        <p:spPr>
          <a:xfrm>
            <a:off x="0" y="0"/>
            <a:ext cx="9126276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AD4694B-856A-5991-17D7-2577D6929D5E}"/>
              </a:ext>
            </a:extLst>
          </p:cNvPr>
          <p:cNvSpPr txBox="1"/>
          <p:nvPr/>
        </p:nvSpPr>
        <p:spPr>
          <a:xfrm>
            <a:off x="900982" y="2757043"/>
            <a:ext cx="140147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 Sistema de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Salut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Sanitaries de Lleida i 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 Aran</a:t>
            </a:r>
            <a:endParaRPr lang="ca-ES" sz="40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2B34833-D0A0-3AF0-B3CC-3A95D289311E}"/>
              </a:ext>
            </a:extLst>
          </p:cNvPr>
          <p:cNvSpPr txBox="1"/>
          <p:nvPr/>
        </p:nvSpPr>
        <p:spPr>
          <a:xfrm>
            <a:off x="895120" y="876300"/>
            <a:ext cx="510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de març de 2026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E473528-E419-BCD2-242A-FA22ED2B3AB5}"/>
              </a:ext>
            </a:extLst>
          </p:cNvPr>
          <p:cNvSpPr/>
          <p:nvPr/>
        </p:nvSpPr>
        <p:spPr>
          <a:xfrm>
            <a:off x="0" y="9791700"/>
            <a:ext cx="208788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D02817-2734-FE05-CA84-0F3C0965F24D}"/>
              </a:ext>
            </a:extLst>
          </p:cNvPr>
          <p:cNvSpPr txBox="1"/>
          <p:nvPr/>
        </p:nvSpPr>
        <p:spPr>
          <a:xfrm>
            <a:off x="838200" y="5901944"/>
            <a:ext cx="1012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2800" spc="15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Forma DJR Text 1 Bold"/>
              </a:rPr>
              <a:t>Reptes operatius per al desplegament</a:t>
            </a:r>
            <a:endParaRPr lang="ca-ES" sz="2800" b="1" spc="150" noProof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Forma DJR Text 1 Bold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D6E131-6D55-F07C-4A6B-4A546DF0F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" y="8623300"/>
            <a:ext cx="3162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5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8102" y="7702889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6" y="0"/>
                </a:lnTo>
                <a:lnTo>
                  <a:pt x="2802396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-416005" y="-2762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1086552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Resultats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PoC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juny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2024</a:t>
            </a:r>
          </a:p>
        </p:txBody>
      </p:sp>
      <p:grpSp>
        <p:nvGrpSpPr>
          <p:cNvPr id="263" name="Group 55">
            <a:extLst>
              <a:ext uri="{FF2B5EF4-FFF2-40B4-BE49-F238E27FC236}">
                <a16:creationId xmlns:a16="http://schemas.microsoft.com/office/drawing/2014/main" id="{644AD7E1-D039-49F3-A0CC-C582E83CD793}"/>
              </a:ext>
            </a:extLst>
          </p:cNvPr>
          <p:cNvGrpSpPr/>
          <p:nvPr/>
        </p:nvGrpSpPr>
        <p:grpSpPr>
          <a:xfrm>
            <a:off x="2264713" y="3289945"/>
            <a:ext cx="13593389" cy="4561578"/>
            <a:chOff x="1569694" y="2029655"/>
            <a:chExt cx="8687157" cy="2915177"/>
          </a:xfrm>
        </p:grpSpPr>
        <p:sp>
          <p:nvSpPr>
            <p:cNvPr id="264" name="Freeform 13">
              <a:extLst>
                <a:ext uri="{FF2B5EF4-FFF2-40B4-BE49-F238E27FC236}">
                  <a16:creationId xmlns:a16="http://schemas.microsoft.com/office/drawing/2014/main" id="{34361E2E-C4FB-4F50-B64D-1EFF5E7DD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405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1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8" y="221"/>
                    <a:pt x="68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1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FD0C0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04</a:t>
              </a:r>
            </a:p>
          </p:txBody>
        </p:sp>
        <p:sp>
          <p:nvSpPr>
            <p:cNvPr id="265" name="Freeform 14">
              <a:extLst>
                <a:ext uri="{FF2B5EF4-FFF2-40B4-BE49-F238E27FC236}">
                  <a16:creationId xmlns:a16="http://schemas.microsoft.com/office/drawing/2014/main" id="{11FC6432-15AC-4D36-AB49-035322E4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623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C8D9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B2548E30-877D-4AE6-9C36-997936C3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61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4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1561AB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267" name="Freeform 16">
              <a:extLst>
                <a:ext uri="{FF2B5EF4-FFF2-40B4-BE49-F238E27FC236}">
                  <a16:creationId xmlns:a16="http://schemas.microsoft.com/office/drawing/2014/main" id="{63E9587F-446B-4E47-8A22-7B0FF5948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842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95D6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268" name="Freeform 17">
              <a:extLst>
                <a:ext uri="{FF2B5EF4-FFF2-40B4-BE49-F238E27FC236}">
                  <a16:creationId xmlns:a16="http://schemas.microsoft.com/office/drawing/2014/main" id="{FAF47405-F00B-41DE-BF20-F10055914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186" y="3328808"/>
              <a:ext cx="1645203" cy="737464"/>
            </a:xfrm>
            <a:custGeom>
              <a:avLst/>
              <a:gdLst>
                <a:gd name="T0" fmla="*/ 1021 w 1034"/>
                <a:gd name="T1" fmla="*/ 254 h 462"/>
                <a:gd name="T2" fmla="*/ 1021 w 1034"/>
                <a:gd name="T3" fmla="*/ 208 h 462"/>
                <a:gd name="T4" fmla="*/ 992 w 1034"/>
                <a:gd name="T5" fmla="*/ 180 h 462"/>
                <a:gd name="T6" fmla="*/ 970 w 1034"/>
                <a:gd name="T7" fmla="*/ 125 h 462"/>
                <a:gd name="T8" fmla="*/ 970 w 1034"/>
                <a:gd name="T9" fmla="*/ 32 h 462"/>
                <a:gd name="T10" fmla="*/ 938 w 1034"/>
                <a:gd name="T11" fmla="*/ 0 h 462"/>
                <a:gd name="T12" fmla="*/ 32 w 1034"/>
                <a:gd name="T13" fmla="*/ 0 h 462"/>
                <a:gd name="T14" fmla="*/ 0 w 1034"/>
                <a:gd name="T15" fmla="*/ 32 h 462"/>
                <a:gd name="T16" fmla="*/ 0 w 1034"/>
                <a:gd name="T17" fmla="*/ 122 h 462"/>
                <a:gd name="T18" fmla="*/ 23 w 1034"/>
                <a:gd name="T19" fmla="*/ 176 h 462"/>
                <a:gd name="T20" fmla="*/ 55 w 1034"/>
                <a:gd name="T21" fmla="*/ 208 h 462"/>
                <a:gd name="T22" fmla="*/ 55 w 1034"/>
                <a:gd name="T23" fmla="*/ 254 h 462"/>
                <a:gd name="T24" fmla="*/ 23 w 1034"/>
                <a:gd name="T25" fmla="*/ 286 h 462"/>
                <a:gd name="T26" fmla="*/ 0 w 1034"/>
                <a:gd name="T27" fmla="*/ 340 h 462"/>
                <a:gd name="T28" fmla="*/ 0 w 1034"/>
                <a:gd name="T29" fmla="*/ 430 h 462"/>
                <a:gd name="T30" fmla="*/ 32 w 1034"/>
                <a:gd name="T31" fmla="*/ 462 h 462"/>
                <a:gd name="T32" fmla="*/ 938 w 1034"/>
                <a:gd name="T33" fmla="*/ 462 h 462"/>
                <a:gd name="T34" fmla="*/ 970 w 1034"/>
                <a:gd name="T35" fmla="*/ 430 h 462"/>
                <a:gd name="T36" fmla="*/ 970 w 1034"/>
                <a:gd name="T37" fmla="*/ 337 h 462"/>
                <a:gd name="T38" fmla="*/ 992 w 1034"/>
                <a:gd name="T39" fmla="*/ 282 h 462"/>
                <a:gd name="T40" fmla="*/ 1021 w 1034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4" h="462">
                  <a:moveTo>
                    <a:pt x="1021" y="254"/>
                  </a:moveTo>
                  <a:cubicBezTo>
                    <a:pt x="1034" y="241"/>
                    <a:pt x="1034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70" y="142"/>
                    <a:pt x="970" y="125"/>
                  </a:cubicBezTo>
                  <a:cubicBezTo>
                    <a:pt x="970" y="32"/>
                    <a:pt x="970" y="32"/>
                    <a:pt x="970" y="32"/>
                  </a:cubicBezTo>
                  <a:cubicBezTo>
                    <a:pt x="970" y="14"/>
                    <a:pt x="955" y="0"/>
                    <a:pt x="938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1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8" y="221"/>
                    <a:pt x="68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1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8" y="462"/>
                    <a:pt x="938" y="462"/>
                    <a:pt x="938" y="462"/>
                  </a:cubicBezTo>
                  <a:cubicBezTo>
                    <a:pt x="955" y="462"/>
                    <a:pt x="970" y="448"/>
                    <a:pt x="970" y="430"/>
                  </a:cubicBezTo>
                  <a:cubicBezTo>
                    <a:pt x="970" y="337"/>
                    <a:pt x="970" y="337"/>
                    <a:pt x="970" y="337"/>
                  </a:cubicBezTo>
                  <a:cubicBezTo>
                    <a:pt x="970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9BC75A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05</a:t>
              </a:r>
            </a:p>
          </p:txBody>
        </p:sp>
        <p:sp>
          <p:nvSpPr>
            <p:cNvPr id="269" name="TextBox 21">
              <a:extLst>
                <a:ext uri="{FF2B5EF4-FFF2-40B4-BE49-F238E27FC236}">
                  <a16:creationId xmlns:a16="http://schemas.microsoft.com/office/drawing/2014/main" id="{7C2E06D5-4C9F-483F-897C-6194675B9A3E}"/>
                </a:ext>
              </a:extLst>
            </p:cNvPr>
            <p:cNvSpPr txBox="1"/>
            <p:nvPr/>
          </p:nvSpPr>
          <p:spPr>
            <a:xfrm>
              <a:off x="1569694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endParaRPr lang="en-IN" sz="3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0" name="TextBox 22">
              <a:extLst>
                <a:ext uri="{FF2B5EF4-FFF2-40B4-BE49-F238E27FC236}">
                  <a16:creationId xmlns:a16="http://schemas.microsoft.com/office/drawing/2014/main" id="{D4A8ABCC-C84A-421D-98C5-13160B3EAF55}"/>
                </a:ext>
              </a:extLst>
            </p:cNvPr>
            <p:cNvSpPr txBox="1"/>
            <p:nvPr/>
          </p:nvSpPr>
          <p:spPr>
            <a:xfrm>
              <a:off x="10138795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en-IN" sz="3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4" name="Straight Connector 25">
              <a:extLst>
                <a:ext uri="{FF2B5EF4-FFF2-40B4-BE49-F238E27FC236}">
                  <a16:creationId xmlns:a16="http://schemas.microsoft.com/office/drawing/2014/main" id="{ABDE001F-F19D-443D-9ACC-D1893126B95A}"/>
                </a:ext>
              </a:extLst>
            </p:cNvPr>
            <p:cNvCxnSpPr/>
            <p:nvPr/>
          </p:nvCxnSpPr>
          <p:spPr>
            <a:xfrm flipV="1">
              <a:off x="2782044" y="2410088"/>
              <a:ext cx="0" cy="792088"/>
            </a:xfrm>
            <a:prstGeom prst="line">
              <a:avLst/>
            </a:prstGeom>
            <a:ln w="12700"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45">
              <a:extLst>
                <a:ext uri="{FF2B5EF4-FFF2-40B4-BE49-F238E27FC236}">
                  <a16:creationId xmlns:a16="http://schemas.microsoft.com/office/drawing/2014/main" id="{CF761BA3-F8BC-4A58-A38A-7C3BAA42D327}"/>
                </a:ext>
              </a:extLst>
            </p:cNvPr>
            <p:cNvSpPr txBox="1"/>
            <p:nvPr/>
          </p:nvSpPr>
          <p:spPr>
            <a:xfrm>
              <a:off x="1962775" y="4679299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46">
              <a:extLst>
                <a:ext uri="{FF2B5EF4-FFF2-40B4-BE49-F238E27FC236}">
                  <a16:creationId xmlns:a16="http://schemas.microsoft.com/office/drawing/2014/main" id="{C87DA854-E6CE-40FB-8FEE-DC0282BAA2E8}"/>
                </a:ext>
              </a:extLst>
            </p:cNvPr>
            <p:cNvSpPr txBox="1"/>
            <p:nvPr/>
          </p:nvSpPr>
          <p:spPr>
            <a:xfrm>
              <a:off x="1984330" y="4362552"/>
              <a:ext cx="150435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1561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ACTIVITAT</a:t>
              </a:r>
            </a:p>
          </p:txBody>
        </p:sp>
        <p:sp>
          <p:nvSpPr>
            <p:cNvPr id="278" name="TextBox 47">
              <a:extLst>
                <a:ext uri="{FF2B5EF4-FFF2-40B4-BE49-F238E27FC236}">
                  <a16:creationId xmlns:a16="http://schemas.microsoft.com/office/drawing/2014/main" id="{C7EF4130-0EE9-49ED-96D3-BD0BA028C1EE}"/>
                </a:ext>
              </a:extLst>
            </p:cNvPr>
            <p:cNvSpPr txBox="1"/>
            <p:nvPr/>
          </p:nvSpPr>
          <p:spPr>
            <a:xfrm>
              <a:off x="3488680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TextBox 48">
              <a:extLst>
                <a:ext uri="{FF2B5EF4-FFF2-40B4-BE49-F238E27FC236}">
                  <a16:creationId xmlns:a16="http://schemas.microsoft.com/office/drawing/2014/main" id="{B117452A-66AE-42FA-954C-A3809B44FDB5}"/>
                </a:ext>
              </a:extLst>
            </p:cNvPr>
            <p:cNvSpPr txBox="1"/>
            <p:nvPr/>
          </p:nvSpPr>
          <p:spPr>
            <a:xfrm>
              <a:off x="3620842" y="2029655"/>
              <a:ext cx="174606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95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TEMPS DE TRANSPORT</a:t>
              </a:r>
            </a:p>
          </p:txBody>
        </p:sp>
        <p:sp>
          <p:nvSpPr>
            <p:cNvPr id="281" name="TextBox 50">
              <a:extLst>
                <a:ext uri="{FF2B5EF4-FFF2-40B4-BE49-F238E27FC236}">
                  <a16:creationId xmlns:a16="http://schemas.microsoft.com/office/drawing/2014/main" id="{746D737B-F249-4310-A698-6A338E5869D5}"/>
                </a:ext>
              </a:extLst>
            </p:cNvPr>
            <p:cNvSpPr txBox="1"/>
            <p:nvPr/>
          </p:nvSpPr>
          <p:spPr>
            <a:xfrm>
              <a:off x="5186903" y="4303544"/>
              <a:ext cx="1570748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C8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QUALITAT DE LA MOSTRA </a:t>
              </a:r>
            </a:p>
          </p:txBody>
        </p:sp>
        <p:sp>
          <p:nvSpPr>
            <p:cNvPr id="282" name="TextBox 51">
              <a:extLst>
                <a:ext uri="{FF2B5EF4-FFF2-40B4-BE49-F238E27FC236}">
                  <a16:creationId xmlns:a16="http://schemas.microsoft.com/office/drawing/2014/main" id="{CCD71DFF-0E86-44BB-83B0-5AA50D7AC0CF}"/>
                </a:ext>
              </a:extLst>
            </p:cNvPr>
            <p:cNvSpPr txBox="1"/>
            <p:nvPr/>
          </p:nvSpPr>
          <p:spPr>
            <a:xfrm>
              <a:off x="6588718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TextBox 52">
              <a:extLst>
                <a:ext uri="{FF2B5EF4-FFF2-40B4-BE49-F238E27FC236}">
                  <a16:creationId xmlns:a16="http://schemas.microsoft.com/office/drawing/2014/main" id="{374A757D-C50C-454C-82EB-2E97D6C62433}"/>
                </a:ext>
              </a:extLst>
            </p:cNvPr>
            <p:cNvSpPr txBox="1"/>
            <p:nvPr/>
          </p:nvSpPr>
          <p:spPr>
            <a:xfrm>
              <a:off x="6668405" y="2029655"/>
              <a:ext cx="154068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FD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IMPACTE AMBIENTAL</a:t>
              </a:r>
            </a:p>
          </p:txBody>
        </p:sp>
        <p:sp>
          <p:nvSpPr>
            <p:cNvPr id="285" name="TextBox 54">
              <a:extLst>
                <a:ext uri="{FF2B5EF4-FFF2-40B4-BE49-F238E27FC236}">
                  <a16:creationId xmlns:a16="http://schemas.microsoft.com/office/drawing/2014/main" id="{9DDF24E1-1C37-47B5-B77F-A27D593F1868}"/>
                </a:ext>
              </a:extLst>
            </p:cNvPr>
            <p:cNvSpPr txBox="1"/>
            <p:nvPr/>
          </p:nvSpPr>
          <p:spPr>
            <a:xfrm>
              <a:off x="8129398" y="4362552"/>
              <a:ext cx="174606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9BC7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USABILITAT</a:t>
              </a:r>
            </a:p>
          </p:txBody>
        </p:sp>
      </p:grpSp>
      <p:sp>
        <p:nvSpPr>
          <p:cNvPr id="312" name="TextBox 63"/>
          <p:cNvSpPr txBox="1"/>
          <p:nvPr/>
        </p:nvSpPr>
        <p:spPr>
          <a:xfrm>
            <a:off x="2743200" y="7682837"/>
            <a:ext cx="252428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Dues setmanes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108 mostres biològiques 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37 mostres de sang analitzades </a:t>
            </a:r>
          </a:p>
          <a:p>
            <a:pPr algn="l">
              <a:lnSpc>
                <a:spcPts val="2100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3" name="TextBox 65"/>
          <p:cNvSpPr txBox="1"/>
          <p:nvPr/>
        </p:nvSpPr>
        <p:spPr>
          <a:xfrm>
            <a:off x="5516920" y="4302773"/>
            <a:ext cx="23716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temps en 74,3% </a:t>
            </a:r>
          </a:p>
          <a:p>
            <a:pPr algn="ctr">
              <a:lnSpc>
                <a:spcPts val="2239"/>
              </a:lnSpc>
            </a:pPr>
            <a:endParaRPr lang="en-U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4" name="TextBox 67"/>
          <p:cNvSpPr txBox="1"/>
          <p:nvPr/>
        </p:nvSpPr>
        <p:spPr>
          <a:xfrm>
            <a:off x="7785491" y="7769686"/>
            <a:ext cx="2873163" cy="134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 l’índex d’hemòlisi (47,7%)</a:t>
            </a:r>
          </a:p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Temperatura i agitació  dins dels rangs </a:t>
            </a:r>
          </a:p>
        </p:txBody>
      </p:sp>
      <p:sp>
        <p:nvSpPr>
          <p:cNvPr id="315" name="TextBox 69"/>
          <p:cNvSpPr txBox="1"/>
          <p:nvPr/>
        </p:nvSpPr>
        <p:spPr>
          <a:xfrm>
            <a:off x="10243015" y="4290797"/>
            <a:ext cx="290813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98,8% de les emissions de CO₂ </a:t>
            </a:r>
          </a:p>
        </p:txBody>
      </p:sp>
      <p:sp>
        <p:nvSpPr>
          <p:cNvPr id="316" name="TextBox 78"/>
          <p:cNvSpPr txBox="1"/>
          <p:nvPr/>
        </p:nvSpPr>
        <p:spPr>
          <a:xfrm>
            <a:off x="12529131" y="7702889"/>
            <a:ext cx="272111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Puntuació d’usabilitat (SUS): 74/100 </a:t>
            </a:r>
          </a:p>
          <a:p>
            <a:pPr>
              <a:lnSpc>
                <a:spcPts val="2239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</p:spTree>
    <p:extLst>
      <p:ext uri="{BB962C8B-B14F-4D97-AF65-F5344CB8AC3E}">
        <p14:creationId xmlns:p14="http://schemas.microsoft.com/office/powerpoint/2010/main" val="412208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03331" y="-352425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12186949" y="0"/>
            <a:ext cx="6101051" cy="10287000"/>
            <a:chOff x="0" y="0"/>
            <a:chExt cx="945212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5212" cy="1593725"/>
            </a:xfrm>
            <a:custGeom>
              <a:avLst/>
              <a:gdLst/>
              <a:ahLst/>
              <a:cxnLst/>
              <a:rect l="l" t="t" r="r" b="b"/>
              <a:pathLst>
                <a:path w="945212" h="1593725">
                  <a:moveTo>
                    <a:pt x="0" y="0"/>
                  </a:moveTo>
                  <a:lnTo>
                    <a:pt x="945212" y="0"/>
                  </a:lnTo>
                  <a:lnTo>
                    <a:pt x="94521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88509" r="-36304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2335655" cy="10518106"/>
            <a:chOff x="0" y="0"/>
            <a:chExt cx="615152" cy="27702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152" cy="2770201"/>
            </a:xfrm>
            <a:custGeom>
              <a:avLst/>
              <a:gdLst/>
              <a:ahLst/>
              <a:cxnLst/>
              <a:rect l="l" t="t" r="r" b="b"/>
              <a:pathLst>
                <a:path w="615152" h="2770201">
                  <a:moveTo>
                    <a:pt x="0" y="0"/>
                  </a:moveTo>
                  <a:lnTo>
                    <a:pt x="615152" y="0"/>
                  </a:lnTo>
                  <a:lnTo>
                    <a:pt x="615152" y="2770201"/>
                  </a:lnTo>
                  <a:lnTo>
                    <a:pt x="0" y="2770201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15152" cy="280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310" y="3014758"/>
            <a:ext cx="6120574" cy="1112305"/>
            <a:chOff x="0" y="0"/>
            <a:chExt cx="8160765" cy="148307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160765" cy="1483074"/>
              <a:chOff x="0" y="0"/>
              <a:chExt cx="1612003" cy="2929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612003" cy="292953"/>
              </a:xfrm>
              <a:custGeom>
                <a:avLst/>
                <a:gdLst/>
                <a:ahLst/>
                <a:cxnLst/>
                <a:rect l="l" t="t" r="r" b="b"/>
                <a:pathLst>
                  <a:path w="1612003" h="292953">
                    <a:moveTo>
                      <a:pt x="18974" y="0"/>
                    </a:moveTo>
                    <a:lnTo>
                      <a:pt x="1593029" y="0"/>
                    </a:lnTo>
                    <a:cubicBezTo>
                      <a:pt x="1598062" y="0"/>
                      <a:pt x="1602888" y="1999"/>
                      <a:pt x="1606446" y="5557"/>
                    </a:cubicBezTo>
                    <a:cubicBezTo>
                      <a:pt x="1610004" y="9115"/>
                      <a:pt x="1612003" y="13941"/>
                      <a:pt x="1612003" y="18974"/>
                    </a:cubicBezTo>
                    <a:lnTo>
                      <a:pt x="1612003" y="273979"/>
                    </a:lnTo>
                    <a:cubicBezTo>
                      <a:pt x="1612003" y="284458"/>
                      <a:pt x="1603508" y="292953"/>
                      <a:pt x="1593029" y="292953"/>
                    </a:cubicBezTo>
                    <a:lnTo>
                      <a:pt x="18974" y="292953"/>
                    </a:lnTo>
                    <a:cubicBezTo>
                      <a:pt x="8495" y="292953"/>
                      <a:pt x="0" y="284458"/>
                      <a:pt x="0" y="273979"/>
                    </a:cubicBezTo>
                    <a:lnTo>
                      <a:pt x="0" y="18974"/>
                    </a:lnTo>
                    <a:cubicBezTo>
                      <a:pt x="0" y="8495"/>
                      <a:pt x="8495" y="0"/>
                      <a:pt x="189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71952">
                      <a:alpha val="100000"/>
                    </a:srgbClr>
                  </a:gs>
                  <a:gs pos="100000">
                    <a:srgbClr val="088395">
                      <a:alpha val="100000"/>
                    </a:srgbClr>
                  </a:gs>
                </a:gsLst>
                <a:lin ang="2700000"/>
              </a:gra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612003" cy="3310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43684" y="286999"/>
              <a:ext cx="7673396" cy="740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4"/>
                </a:lnSpc>
                <a:spcBef>
                  <a:spcPct val="0"/>
                </a:spcBef>
              </a:pPr>
              <a:r>
                <a:rPr lang="en-US" sz="3345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Drons àmbit clínic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0310" y="4468737"/>
            <a:ext cx="9858853" cy="24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ca-ES" sz="269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Aprofitant l’experiència prèvia, hem iniciat un projecte innovador centrat en l’</a:t>
            </a:r>
            <a:r>
              <a:rPr lang="ca-ES" sz="2699" dirty="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àmbit de la </a:t>
            </a:r>
            <a:r>
              <a:rPr lang="ca-ES" sz="2699" dirty="0" err="1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neurorehabilitació</a:t>
            </a:r>
            <a:r>
              <a:rPr lang="ca-ES" sz="269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especialment per a pacients amb ictus, una de les principals causes de discapacitat i cronicitat als països occidentals.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3307" y="450934"/>
            <a:ext cx="16489397" cy="16633250"/>
            <a:chOff x="0" y="0"/>
            <a:chExt cx="692459" cy="698500"/>
          </a:xfrm>
        </p:grpSpPr>
        <p:sp>
          <p:nvSpPr>
            <p:cNvPr id="3" name="Freeform 3"/>
            <p:cNvSpPr/>
            <p:nvPr/>
          </p:nvSpPr>
          <p:spPr>
            <a:xfrm>
              <a:off x="4433" y="0"/>
              <a:ext cx="683594" cy="698500"/>
            </a:xfrm>
            <a:custGeom>
              <a:avLst/>
              <a:gdLst/>
              <a:ahLst/>
              <a:cxnLst/>
              <a:rect l="l" t="t" r="r" b="b"/>
              <a:pathLst>
                <a:path w="683594" h="698500">
                  <a:moveTo>
                    <a:pt x="679762" y="363454"/>
                  </a:moveTo>
                  <a:lnTo>
                    <a:pt x="493090" y="684296"/>
                  </a:lnTo>
                  <a:cubicBezTo>
                    <a:pt x="487974" y="693090"/>
                    <a:pt x="478567" y="698500"/>
                    <a:pt x="468393" y="698500"/>
                  </a:cubicBezTo>
                  <a:lnTo>
                    <a:pt x="215200" y="698500"/>
                  </a:lnTo>
                  <a:cubicBezTo>
                    <a:pt x="205026" y="698500"/>
                    <a:pt x="195619" y="693090"/>
                    <a:pt x="190503" y="684296"/>
                  </a:cubicBezTo>
                  <a:lnTo>
                    <a:pt x="3831" y="363454"/>
                  </a:lnTo>
                  <a:cubicBezTo>
                    <a:pt x="-1277" y="354674"/>
                    <a:pt x="-1277" y="343826"/>
                    <a:pt x="3831" y="335046"/>
                  </a:cubicBezTo>
                  <a:lnTo>
                    <a:pt x="190503" y="14204"/>
                  </a:lnTo>
                  <a:cubicBezTo>
                    <a:pt x="195619" y="5410"/>
                    <a:pt x="205026" y="0"/>
                    <a:pt x="215200" y="0"/>
                  </a:cubicBezTo>
                  <a:lnTo>
                    <a:pt x="468393" y="0"/>
                  </a:lnTo>
                  <a:cubicBezTo>
                    <a:pt x="478567" y="0"/>
                    <a:pt x="487974" y="5410"/>
                    <a:pt x="493090" y="14204"/>
                  </a:cubicBezTo>
                  <a:lnTo>
                    <a:pt x="679762" y="335046"/>
                  </a:lnTo>
                  <a:cubicBezTo>
                    <a:pt x="684870" y="343826"/>
                    <a:pt x="684870" y="354674"/>
                    <a:pt x="679762" y="363454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385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1626" y="2895672"/>
            <a:ext cx="8249243" cy="7089193"/>
            <a:chOff x="0" y="0"/>
            <a:chExt cx="10998991" cy="945225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998991" cy="9452258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8179" y="0"/>
                <a:ext cx="79644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6442" h="698500">
                    <a:moveTo>
                      <a:pt x="789373" y="375458"/>
                    </a:moveTo>
                    <a:lnTo>
                      <a:pt x="616669" y="672292"/>
                    </a:lnTo>
                    <a:cubicBezTo>
                      <a:pt x="607229" y="688518"/>
                      <a:pt x="589872" y="698500"/>
                      <a:pt x="571100" y="698500"/>
                    </a:cubicBezTo>
                    <a:lnTo>
                      <a:pt x="225342" y="698500"/>
                    </a:lnTo>
                    <a:cubicBezTo>
                      <a:pt x="206570" y="698500"/>
                      <a:pt x="189213" y="688518"/>
                      <a:pt x="179773" y="672292"/>
                    </a:cubicBezTo>
                    <a:lnTo>
                      <a:pt x="7069" y="375458"/>
                    </a:lnTo>
                    <a:cubicBezTo>
                      <a:pt x="-2357" y="359257"/>
                      <a:pt x="-2357" y="339243"/>
                      <a:pt x="7069" y="323042"/>
                    </a:cubicBezTo>
                    <a:lnTo>
                      <a:pt x="179773" y="26208"/>
                    </a:lnTo>
                    <a:cubicBezTo>
                      <a:pt x="189213" y="9982"/>
                      <a:pt x="206570" y="0"/>
                      <a:pt x="225342" y="0"/>
                    </a:cubicBezTo>
                    <a:lnTo>
                      <a:pt x="571100" y="0"/>
                    </a:lnTo>
                    <a:cubicBezTo>
                      <a:pt x="589872" y="0"/>
                      <a:pt x="607229" y="9982"/>
                      <a:pt x="616669" y="26208"/>
                    </a:cubicBezTo>
                    <a:lnTo>
                      <a:pt x="789373" y="323042"/>
                    </a:lnTo>
                    <a:cubicBezTo>
                      <a:pt x="798799" y="339243"/>
                      <a:pt x="798799" y="359257"/>
                      <a:pt x="789373" y="375458"/>
                    </a:cubicBezTo>
                    <a:close/>
                  </a:path>
                </a:pathLst>
              </a:custGeom>
              <a:solidFill>
                <a:srgbClr val="084C73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29230" y="454807"/>
              <a:ext cx="9940531" cy="8542644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6464" y="0"/>
                <a:ext cx="79987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9872" h="698500">
                    <a:moveTo>
                      <a:pt x="794285" y="369963"/>
                    </a:moveTo>
                    <a:lnTo>
                      <a:pt x="615187" y="677787"/>
                    </a:lnTo>
                    <a:cubicBezTo>
                      <a:pt x="607726" y="690611"/>
                      <a:pt x="594009" y="698500"/>
                      <a:pt x="579172" y="698500"/>
                    </a:cubicBezTo>
                    <a:lnTo>
                      <a:pt x="220700" y="698500"/>
                    </a:lnTo>
                    <a:cubicBezTo>
                      <a:pt x="205863" y="698500"/>
                      <a:pt x="192146" y="690611"/>
                      <a:pt x="184685" y="677787"/>
                    </a:cubicBezTo>
                    <a:lnTo>
                      <a:pt x="5587" y="369963"/>
                    </a:lnTo>
                    <a:cubicBezTo>
                      <a:pt x="-1862" y="357159"/>
                      <a:pt x="-1862" y="341341"/>
                      <a:pt x="5587" y="328537"/>
                    </a:cubicBezTo>
                    <a:lnTo>
                      <a:pt x="184685" y="20713"/>
                    </a:lnTo>
                    <a:cubicBezTo>
                      <a:pt x="192146" y="7889"/>
                      <a:pt x="205863" y="0"/>
                      <a:pt x="220700" y="0"/>
                    </a:cubicBezTo>
                    <a:lnTo>
                      <a:pt x="579172" y="0"/>
                    </a:lnTo>
                    <a:cubicBezTo>
                      <a:pt x="594009" y="0"/>
                      <a:pt x="607726" y="7889"/>
                      <a:pt x="615187" y="20713"/>
                    </a:cubicBezTo>
                    <a:lnTo>
                      <a:pt x="794285" y="328537"/>
                    </a:lnTo>
                    <a:cubicBezTo>
                      <a:pt x="801734" y="341341"/>
                      <a:pt x="801734" y="357159"/>
                      <a:pt x="794285" y="3699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82804" y="672722"/>
              <a:ext cx="9433382" cy="8106813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449" y="0"/>
                <a:ext cx="80190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1901" h="698500">
                    <a:moveTo>
                      <a:pt x="797192" y="366712"/>
                    </a:moveTo>
                    <a:lnTo>
                      <a:pt x="614310" y="681038"/>
                    </a:lnTo>
                    <a:cubicBezTo>
                      <a:pt x="608020" y="691849"/>
                      <a:pt x="596457" y="698500"/>
                      <a:pt x="583949" y="698500"/>
                    </a:cubicBezTo>
                    <a:lnTo>
                      <a:pt x="217953" y="698500"/>
                    </a:lnTo>
                    <a:cubicBezTo>
                      <a:pt x="205445" y="698500"/>
                      <a:pt x="193881" y="691849"/>
                      <a:pt x="187592" y="681038"/>
                    </a:cubicBezTo>
                    <a:lnTo>
                      <a:pt x="4710" y="366712"/>
                    </a:lnTo>
                    <a:cubicBezTo>
                      <a:pt x="-1570" y="355918"/>
                      <a:pt x="-1570" y="342582"/>
                      <a:pt x="4710" y="331788"/>
                    </a:cubicBezTo>
                    <a:lnTo>
                      <a:pt x="187592" y="17462"/>
                    </a:lnTo>
                    <a:cubicBezTo>
                      <a:pt x="193881" y="6651"/>
                      <a:pt x="205445" y="0"/>
                      <a:pt x="217953" y="0"/>
                    </a:cubicBezTo>
                    <a:lnTo>
                      <a:pt x="583949" y="0"/>
                    </a:lnTo>
                    <a:cubicBezTo>
                      <a:pt x="596457" y="0"/>
                      <a:pt x="608020" y="6651"/>
                      <a:pt x="614310" y="17462"/>
                    </a:cubicBezTo>
                    <a:lnTo>
                      <a:pt x="797192" y="331788"/>
                    </a:lnTo>
                    <a:cubicBezTo>
                      <a:pt x="803472" y="342582"/>
                      <a:pt x="803472" y="355918"/>
                      <a:pt x="797192" y="366712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7427" r="-27427"/>
                </a:stretch>
              </a:blipFill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542468" y="8306490"/>
            <a:ext cx="10121367" cy="935226"/>
            <a:chOff x="0" y="0"/>
            <a:chExt cx="7559426" cy="698500"/>
          </a:xfrm>
        </p:grpSpPr>
        <p:sp>
          <p:nvSpPr>
            <p:cNvPr id="15" name="Freeform 15"/>
            <p:cNvSpPr/>
            <p:nvPr/>
          </p:nvSpPr>
          <p:spPr>
            <a:xfrm>
              <a:off x="3095" y="0"/>
              <a:ext cx="7553236" cy="698500"/>
            </a:xfrm>
            <a:custGeom>
              <a:avLst/>
              <a:gdLst/>
              <a:ahLst/>
              <a:cxnLst/>
              <a:rect l="l" t="t" r="r" b="b"/>
              <a:pathLst>
                <a:path w="7553236" h="698500">
                  <a:moveTo>
                    <a:pt x="7550561" y="359167"/>
                  </a:moveTo>
                  <a:lnTo>
                    <a:pt x="7358901" y="688583"/>
                  </a:lnTo>
                  <a:cubicBezTo>
                    <a:pt x="7355329" y="694723"/>
                    <a:pt x="7348761" y="698500"/>
                    <a:pt x="7341657" y="698500"/>
                  </a:cubicBezTo>
                  <a:lnTo>
                    <a:pt x="211579" y="698500"/>
                  </a:lnTo>
                  <a:cubicBezTo>
                    <a:pt x="204475" y="698500"/>
                    <a:pt x="197907" y="694723"/>
                    <a:pt x="194335" y="688583"/>
                  </a:cubicBezTo>
                  <a:lnTo>
                    <a:pt x="2675" y="359167"/>
                  </a:lnTo>
                  <a:cubicBezTo>
                    <a:pt x="-892" y="353037"/>
                    <a:pt x="-892" y="345463"/>
                    <a:pt x="2675" y="339333"/>
                  </a:cubicBezTo>
                  <a:lnTo>
                    <a:pt x="194335" y="9917"/>
                  </a:lnTo>
                  <a:cubicBezTo>
                    <a:pt x="197907" y="3777"/>
                    <a:pt x="204475" y="0"/>
                    <a:pt x="211579" y="0"/>
                  </a:cubicBezTo>
                  <a:lnTo>
                    <a:pt x="7341657" y="0"/>
                  </a:lnTo>
                  <a:cubicBezTo>
                    <a:pt x="7348761" y="0"/>
                    <a:pt x="7355329" y="3777"/>
                    <a:pt x="7358901" y="9917"/>
                  </a:cubicBezTo>
                  <a:lnTo>
                    <a:pt x="7550561" y="339333"/>
                  </a:lnTo>
                  <a:cubicBezTo>
                    <a:pt x="7554128" y="345463"/>
                    <a:pt x="7554128" y="353037"/>
                    <a:pt x="7550561" y="359167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7330826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0806" y="4299870"/>
            <a:ext cx="79578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endParaRPr/>
          </a:p>
        </p:txBody>
      </p:sp>
      <p:grpSp>
        <p:nvGrpSpPr>
          <p:cNvPr id="18" name="Group 18"/>
          <p:cNvGrpSpPr/>
          <p:nvPr/>
        </p:nvGrpSpPr>
        <p:grpSpPr>
          <a:xfrm>
            <a:off x="-1011776" y="1479751"/>
            <a:ext cx="10762716" cy="935226"/>
            <a:chOff x="0" y="0"/>
            <a:chExt cx="8038435" cy="698500"/>
          </a:xfrm>
        </p:grpSpPr>
        <p:sp>
          <p:nvSpPr>
            <p:cNvPr id="19" name="Freeform 19"/>
            <p:cNvSpPr/>
            <p:nvPr/>
          </p:nvSpPr>
          <p:spPr>
            <a:xfrm>
              <a:off x="2910" y="0"/>
              <a:ext cx="8032614" cy="698500"/>
            </a:xfrm>
            <a:custGeom>
              <a:avLst/>
              <a:gdLst/>
              <a:ahLst/>
              <a:cxnLst/>
              <a:rect l="l" t="t" r="r" b="b"/>
              <a:pathLst>
                <a:path w="8032614" h="698500">
                  <a:moveTo>
                    <a:pt x="8030099" y="358576"/>
                  </a:moveTo>
                  <a:lnTo>
                    <a:pt x="7837751" y="689174"/>
                  </a:lnTo>
                  <a:cubicBezTo>
                    <a:pt x="7834391" y="694948"/>
                    <a:pt x="7828215" y="698500"/>
                    <a:pt x="7821535" y="698500"/>
                  </a:cubicBezTo>
                  <a:lnTo>
                    <a:pt x="211080" y="698500"/>
                  </a:lnTo>
                  <a:cubicBezTo>
                    <a:pt x="204400" y="698500"/>
                    <a:pt x="198223" y="694948"/>
                    <a:pt x="194864" y="689174"/>
                  </a:cubicBezTo>
                  <a:lnTo>
                    <a:pt x="2516" y="358576"/>
                  </a:lnTo>
                  <a:cubicBezTo>
                    <a:pt x="-838" y="352811"/>
                    <a:pt x="-838" y="345689"/>
                    <a:pt x="2516" y="339924"/>
                  </a:cubicBezTo>
                  <a:lnTo>
                    <a:pt x="194864" y="9326"/>
                  </a:lnTo>
                  <a:cubicBezTo>
                    <a:pt x="198223" y="3552"/>
                    <a:pt x="204400" y="0"/>
                    <a:pt x="211080" y="0"/>
                  </a:cubicBezTo>
                  <a:lnTo>
                    <a:pt x="7821535" y="0"/>
                  </a:lnTo>
                  <a:cubicBezTo>
                    <a:pt x="7828215" y="0"/>
                    <a:pt x="7834391" y="3552"/>
                    <a:pt x="7837751" y="9326"/>
                  </a:cubicBezTo>
                  <a:lnTo>
                    <a:pt x="8030099" y="339924"/>
                  </a:lnTo>
                  <a:cubicBezTo>
                    <a:pt x="8033453" y="345689"/>
                    <a:pt x="8033453" y="352811"/>
                    <a:pt x="8030099" y="358576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7809835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42468" y="3602427"/>
            <a:ext cx="10121367" cy="935226"/>
            <a:chOff x="0" y="0"/>
            <a:chExt cx="7559426" cy="698500"/>
          </a:xfrm>
        </p:grpSpPr>
        <p:sp>
          <p:nvSpPr>
            <p:cNvPr id="22" name="Freeform 22"/>
            <p:cNvSpPr/>
            <p:nvPr/>
          </p:nvSpPr>
          <p:spPr>
            <a:xfrm>
              <a:off x="3095" y="0"/>
              <a:ext cx="7553236" cy="698500"/>
            </a:xfrm>
            <a:custGeom>
              <a:avLst/>
              <a:gdLst/>
              <a:ahLst/>
              <a:cxnLst/>
              <a:rect l="l" t="t" r="r" b="b"/>
              <a:pathLst>
                <a:path w="7553236" h="698500">
                  <a:moveTo>
                    <a:pt x="7550561" y="359167"/>
                  </a:moveTo>
                  <a:lnTo>
                    <a:pt x="7358901" y="688583"/>
                  </a:lnTo>
                  <a:cubicBezTo>
                    <a:pt x="7355329" y="694723"/>
                    <a:pt x="7348761" y="698500"/>
                    <a:pt x="7341657" y="698500"/>
                  </a:cubicBezTo>
                  <a:lnTo>
                    <a:pt x="211579" y="698500"/>
                  </a:lnTo>
                  <a:cubicBezTo>
                    <a:pt x="204475" y="698500"/>
                    <a:pt x="197907" y="694723"/>
                    <a:pt x="194335" y="688583"/>
                  </a:cubicBezTo>
                  <a:lnTo>
                    <a:pt x="2675" y="359167"/>
                  </a:lnTo>
                  <a:cubicBezTo>
                    <a:pt x="-892" y="353037"/>
                    <a:pt x="-892" y="345463"/>
                    <a:pt x="2675" y="339333"/>
                  </a:cubicBezTo>
                  <a:lnTo>
                    <a:pt x="194335" y="9917"/>
                  </a:lnTo>
                  <a:cubicBezTo>
                    <a:pt x="197907" y="3777"/>
                    <a:pt x="204475" y="0"/>
                    <a:pt x="211579" y="0"/>
                  </a:cubicBezTo>
                  <a:lnTo>
                    <a:pt x="7341657" y="0"/>
                  </a:lnTo>
                  <a:cubicBezTo>
                    <a:pt x="7348761" y="0"/>
                    <a:pt x="7355329" y="3777"/>
                    <a:pt x="7358901" y="9917"/>
                  </a:cubicBezTo>
                  <a:lnTo>
                    <a:pt x="7550561" y="339333"/>
                  </a:lnTo>
                  <a:cubicBezTo>
                    <a:pt x="7554128" y="345463"/>
                    <a:pt x="7554128" y="353037"/>
                    <a:pt x="7550561" y="359167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7330826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370427" y="5994344"/>
            <a:ext cx="10121367" cy="951643"/>
            <a:chOff x="0" y="0"/>
            <a:chExt cx="7559426" cy="710761"/>
          </a:xfrm>
        </p:grpSpPr>
        <p:sp>
          <p:nvSpPr>
            <p:cNvPr id="25" name="Freeform 25"/>
            <p:cNvSpPr/>
            <p:nvPr/>
          </p:nvSpPr>
          <p:spPr>
            <a:xfrm>
              <a:off x="3049" y="0"/>
              <a:ext cx="7553329" cy="710761"/>
            </a:xfrm>
            <a:custGeom>
              <a:avLst/>
              <a:gdLst/>
              <a:ahLst/>
              <a:cxnLst/>
              <a:rect l="l" t="t" r="r" b="b"/>
              <a:pathLst>
                <a:path w="7553329" h="710761">
                  <a:moveTo>
                    <a:pt x="7550682" y="365341"/>
                  </a:moveTo>
                  <a:lnTo>
                    <a:pt x="7358872" y="700801"/>
                  </a:lnTo>
                  <a:cubicBezTo>
                    <a:pt x="7355351" y="706960"/>
                    <a:pt x="7348799" y="710761"/>
                    <a:pt x="7341703" y="710761"/>
                  </a:cubicBezTo>
                  <a:lnTo>
                    <a:pt x="211625" y="710761"/>
                  </a:lnTo>
                  <a:cubicBezTo>
                    <a:pt x="204529" y="710761"/>
                    <a:pt x="197978" y="706960"/>
                    <a:pt x="194456" y="700801"/>
                  </a:cubicBezTo>
                  <a:lnTo>
                    <a:pt x="2646" y="365341"/>
                  </a:lnTo>
                  <a:cubicBezTo>
                    <a:pt x="-883" y="359169"/>
                    <a:pt x="-883" y="351592"/>
                    <a:pt x="2646" y="345420"/>
                  </a:cubicBezTo>
                  <a:lnTo>
                    <a:pt x="194456" y="9960"/>
                  </a:lnTo>
                  <a:cubicBezTo>
                    <a:pt x="197978" y="3801"/>
                    <a:pt x="204529" y="0"/>
                    <a:pt x="211625" y="0"/>
                  </a:cubicBezTo>
                  <a:lnTo>
                    <a:pt x="7341703" y="0"/>
                  </a:lnTo>
                  <a:cubicBezTo>
                    <a:pt x="7348799" y="0"/>
                    <a:pt x="7355351" y="3801"/>
                    <a:pt x="7358872" y="9960"/>
                  </a:cubicBezTo>
                  <a:lnTo>
                    <a:pt x="7550682" y="345420"/>
                  </a:lnTo>
                  <a:cubicBezTo>
                    <a:pt x="7554211" y="351592"/>
                    <a:pt x="7554211" y="359169"/>
                    <a:pt x="7550682" y="365341"/>
                  </a:cubicBezTo>
                  <a:close/>
                </a:path>
              </a:pathLst>
            </a:custGeom>
            <a:solidFill>
              <a:srgbClr val="084C73">
                <a:alpha val="74902"/>
              </a:srgbClr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7330826" cy="748861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30806" y="108788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Fases d’execució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6398" y="8488353"/>
            <a:ext cx="509306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>
                    <a:alpha val="54902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4. Integració estructural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193122" y="8295160"/>
            <a:ext cx="795788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637472" y="2557852"/>
            <a:ext cx="1061022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Realització de proves de funcionament del dron i </a:t>
            </a:r>
            <a:r>
              <a:rPr lang="en-US" sz="190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avaluació de l’acceptació</a:t>
            </a: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la tecnología per part dels </a:t>
            </a:r>
            <a:r>
              <a:rPr lang="en-US" sz="190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professionals i pacients</a:t>
            </a: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6398" y="1675902"/>
            <a:ext cx="880174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1. Validació de la tecnologia - Gener 2025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6398" y="3792927"/>
            <a:ext cx="868676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>
                    <a:alpha val="54902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2. Prova de Concepte (PoC) - Maig 2025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6398" y="4871029"/>
            <a:ext cx="984859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Realització d’un </a:t>
            </a:r>
            <a:r>
              <a:rPr lang="en-US" sz="1900">
                <a:solidFill>
                  <a:srgbClr val="6AD3F3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estudi científic </a:t>
            </a: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amb una mostra petita de pacients avaluant la tecnología i la definició del model d’avaluació.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398" y="6184415"/>
            <a:ext cx="931975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>
                    <a:alpha val="54902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3. Prova pilot i disseny model assistencial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37472" y="7230394"/>
            <a:ext cx="10266469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Ampliació de la mostra de pacients i disseny metodològic d’un </a:t>
            </a:r>
            <a:r>
              <a:rPr lang="en-US" sz="1900">
                <a:solidFill>
                  <a:srgbClr val="6AD3F3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nou model assistencial </a:t>
            </a: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que integri els drons com a eina terapèutica.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7472" y="9384591"/>
            <a:ext cx="1061022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Si es demostren beneficis significatius de l’us de la tecnología, s’avaluarà la possibilitat d’</a:t>
            </a:r>
            <a:r>
              <a:rPr lang="en-US" sz="1900">
                <a:solidFill>
                  <a:srgbClr val="6AD3F3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escalar </a:t>
            </a: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el model a altres patologies o perfils de pacients.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3307" y="450934"/>
            <a:ext cx="16489397" cy="16633250"/>
            <a:chOff x="0" y="0"/>
            <a:chExt cx="692459" cy="698500"/>
          </a:xfrm>
        </p:grpSpPr>
        <p:sp>
          <p:nvSpPr>
            <p:cNvPr id="3" name="Freeform 3"/>
            <p:cNvSpPr/>
            <p:nvPr/>
          </p:nvSpPr>
          <p:spPr>
            <a:xfrm>
              <a:off x="4433" y="0"/>
              <a:ext cx="683594" cy="698500"/>
            </a:xfrm>
            <a:custGeom>
              <a:avLst/>
              <a:gdLst/>
              <a:ahLst/>
              <a:cxnLst/>
              <a:rect l="l" t="t" r="r" b="b"/>
              <a:pathLst>
                <a:path w="683594" h="698500">
                  <a:moveTo>
                    <a:pt x="679762" y="363454"/>
                  </a:moveTo>
                  <a:lnTo>
                    <a:pt x="493090" y="684296"/>
                  </a:lnTo>
                  <a:cubicBezTo>
                    <a:pt x="487974" y="693090"/>
                    <a:pt x="478567" y="698500"/>
                    <a:pt x="468393" y="698500"/>
                  </a:cubicBezTo>
                  <a:lnTo>
                    <a:pt x="215200" y="698500"/>
                  </a:lnTo>
                  <a:cubicBezTo>
                    <a:pt x="205026" y="698500"/>
                    <a:pt x="195619" y="693090"/>
                    <a:pt x="190503" y="684296"/>
                  </a:cubicBezTo>
                  <a:lnTo>
                    <a:pt x="3831" y="363454"/>
                  </a:lnTo>
                  <a:cubicBezTo>
                    <a:pt x="-1277" y="354674"/>
                    <a:pt x="-1277" y="343826"/>
                    <a:pt x="3831" y="335046"/>
                  </a:cubicBezTo>
                  <a:lnTo>
                    <a:pt x="190503" y="14204"/>
                  </a:lnTo>
                  <a:cubicBezTo>
                    <a:pt x="195619" y="5410"/>
                    <a:pt x="205026" y="0"/>
                    <a:pt x="215200" y="0"/>
                  </a:cubicBezTo>
                  <a:lnTo>
                    <a:pt x="468393" y="0"/>
                  </a:lnTo>
                  <a:cubicBezTo>
                    <a:pt x="478567" y="0"/>
                    <a:pt x="487974" y="5410"/>
                    <a:pt x="493090" y="14204"/>
                  </a:cubicBezTo>
                  <a:lnTo>
                    <a:pt x="679762" y="335046"/>
                  </a:lnTo>
                  <a:cubicBezTo>
                    <a:pt x="684870" y="343826"/>
                    <a:pt x="684870" y="354674"/>
                    <a:pt x="679762" y="363454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385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1626" y="2895672"/>
            <a:ext cx="8249243" cy="7089193"/>
            <a:chOff x="0" y="0"/>
            <a:chExt cx="10998991" cy="945225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998991" cy="9452258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8179" y="0"/>
                <a:ext cx="79644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6442" h="698500">
                    <a:moveTo>
                      <a:pt x="789373" y="375458"/>
                    </a:moveTo>
                    <a:lnTo>
                      <a:pt x="616669" y="672292"/>
                    </a:lnTo>
                    <a:cubicBezTo>
                      <a:pt x="607229" y="688518"/>
                      <a:pt x="589872" y="698500"/>
                      <a:pt x="571100" y="698500"/>
                    </a:cubicBezTo>
                    <a:lnTo>
                      <a:pt x="225342" y="698500"/>
                    </a:lnTo>
                    <a:cubicBezTo>
                      <a:pt x="206570" y="698500"/>
                      <a:pt x="189213" y="688518"/>
                      <a:pt x="179773" y="672292"/>
                    </a:cubicBezTo>
                    <a:lnTo>
                      <a:pt x="7069" y="375458"/>
                    </a:lnTo>
                    <a:cubicBezTo>
                      <a:pt x="-2357" y="359257"/>
                      <a:pt x="-2357" y="339243"/>
                      <a:pt x="7069" y="323042"/>
                    </a:cubicBezTo>
                    <a:lnTo>
                      <a:pt x="179773" y="26208"/>
                    </a:lnTo>
                    <a:cubicBezTo>
                      <a:pt x="189213" y="9982"/>
                      <a:pt x="206570" y="0"/>
                      <a:pt x="225342" y="0"/>
                    </a:cubicBezTo>
                    <a:lnTo>
                      <a:pt x="571100" y="0"/>
                    </a:lnTo>
                    <a:cubicBezTo>
                      <a:pt x="589872" y="0"/>
                      <a:pt x="607229" y="9982"/>
                      <a:pt x="616669" y="26208"/>
                    </a:cubicBezTo>
                    <a:lnTo>
                      <a:pt x="789373" y="323042"/>
                    </a:lnTo>
                    <a:cubicBezTo>
                      <a:pt x="798799" y="339243"/>
                      <a:pt x="798799" y="359257"/>
                      <a:pt x="789373" y="375458"/>
                    </a:cubicBezTo>
                    <a:close/>
                  </a:path>
                </a:pathLst>
              </a:custGeom>
              <a:solidFill>
                <a:srgbClr val="084C73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29230" y="454807"/>
              <a:ext cx="9940531" cy="8542644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6464" y="0"/>
                <a:ext cx="79987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9872" h="698500">
                    <a:moveTo>
                      <a:pt x="794285" y="369963"/>
                    </a:moveTo>
                    <a:lnTo>
                      <a:pt x="615187" y="677787"/>
                    </a:lnTo>
                    <a:cubicBezTo>
                      <a:pt x="607726" y="690611"/>
                      <a:pt x="594009" y="698500"/>
                      <a:pt x="579172" y="698500"/>
                    </a:cubicBezTo>
                    <a:lnTo>
                      <a:pt x="220700" y="698500"/>
                    </a:lnTo>
                    <a:cubicBezTo>
                      <a:pt x="205863" y="698500"/>
                      <a:pt x="192146" y="690611"/>
                      <a:pt x="184685" y="677787"/>
                    </a:cubicBezTo>
                    <a:lnTo>
                      <a:pt x="5587" y="369963"/>
                    </a:lnTo>
                    <a:cubicBezTo>
                      <a:pt x="-1862" y="357159"/>
                      <a:pt x="-1862" y="341341"/>
                      <a:pt x="5587" y="328537"/>
                    </a:cubicBezTo>
                    <a:lnTo>
                      <a:pt x="184685" y="20713"/>
                    </a:lnTo>
                    <a:cubicBezTo>
                      <a:pt x="192146" y="7889"/>
                      <a:pt x="205863" y="0"/>
                      <a:pt x="220700" y="0"/>
                    </a:cubicBezTo>
                    <a:lnTo>
                      <a:pt x="579172" y="0"/>
                    </a:lnTo>
                    <a:cubicBezTo>
                      <a:pt x="594009" y="0"/>
                      <a:pt x="607726" y="7889"/>
                      <a:pt x="615187" y="20713"/>
                    </a:cubicBezTo>
                    <a:lnTo>
                      <a:pt x="794285" y="328537"/>
                    </a:lnTo>
                    <a:cubicBezTo>
                      <a:pt x="801734" y="341341"/>
                      <a:pt x="801734" y="357159"/>
                      <a:pt x="794285" y="3699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82804" y="672722"/>
              <a:ext cx="9433382" cy="8106813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449" y="0"/>
                <a:ext cx="80190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1901" h="698500">
                    <a:moveTo>
                      <a:pt x="797192" y="366712"/>
                    </a:moveTo>
                    <a:lnTo>
                      <a:pt x="614310" y="681038"/>
                    </a:lnTo>
                    <a:cubicBezTo>
                      <a:pt x="608020" y="691849"/>
                      <a:pt x="596457" y="698500"/>
                      <a:pt x="583949" y="698500"/>
                    </a:cubicBezTo>
                    <a:lnTo>
                      <a:pt x="217953" y="698500"/>
                    </a:lnTo>
                    <a:cubicBezTo>
                      <a:pt x="205445" y="698500"/>
                      <a:pt x="193881" y="691849"/>
                      <a:pt x="187592" y="681038"/>
                    </a:cubicBezTo>
                    <a:lnTo>
                      <a:pt x="4710" y="366712"/>
                    </a:lnTo>
                    <a:cubicBezTo>
                      <a:pt x="-1570" y="355918"/>
                      <a:pt x="-1570" y="342582"/>
                      <a:pt x="4710" y="331788"/>
                    </a:cubicBezTo>
                    <a:lnTo>
                      <a:pt x="187592" y="17462"/>
                    </a:lnTo>
                    <a:cubicBezTo>
                      <a:pt x="193881" y="6651"/>
                      <a:pt x="205445" y="0"/>
                      <a:pt x="217953" y="0"/>
                    </a:cubicBezTo>
                    <a:lnTo>
                      <a:pt x="583949" y="0"/>
                    </a:lnTo>
                    <a:cubicBezTo>
                      <a:pt x="596457" y="0"/>
                      <a:pt x="608020" y="6651"/>
                      <a:pt x="614310" y="17462"/>
                    </a:cubicBezTo>
                    <a:lnTo>
                      <a:pt x="797192" y="331788"/>
                    </a:lnTo>
                    <a:cubicBezTo>
                      <a:pt x="803472" y="342582"/>
                      <a:pt x="803472" y="355918"/>
                      <a:pt x="797192" y="366712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7427" r="-27427"/>
                </a:stretch>
              </a:blipFill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-542468" y="8306490"/>
            <a:ext cx="10121367" cy="935226"/>
            <a:chOff x="0" y="0"/>
            <a:chExt cx="7559426" cy="698500"/>
          </a:xfrm>
        </p:grpSpPr>
        <p:sp>
          <p:nvSpPr>
            <p:cNvPr id="15" name="Freeform 15"/>
            <p:cNvSpPr/>
            <p:nvPr/>
          </p:nvSpPr>
          <p:spPr>
            <a:xfrm>
              <a:off x="3095" y="0"/>
              <a:ext cx="7553236" cy="698500"/>
            </a:xfrm>
            <a:custGeom>
              <a:avLst/>
              <a:gdLst/>
              <a:ahLst/>
              <a:cxnLst/>
              <a:rect l="l" t="t" r="r" b="b"/>
              <a:pathLst>
                <a:path w="7553236" h="698500">
                  <a:moveTo>
                    <a:pt x="7550561" y="359167"/>
                  </a:moveTo>
                  <a:lnTo>
                    <a:pt x="7358901" y="688583"/>
                  </a:lnTo>
                  <a:cubicBezTo>
                    <a:pt x="7355329" y="694723"/>
                    <a:pt x="7348761" y="698500"/>
                    <a:pt x="7341657" y="698500"/>
                  </a:cubicBezTo>
                  <a:lnTo>
                    <a:pt x="211579" y="698500"/>
                  </a:lnTo>
                  <a:cubicBezTo>
                    <a:pt x="204475" y="698500"/>
                    <a:pt x="197907" y="694723"/>
                    <a:pt x="194335" y="688583"/>
                  </a:cubicBezTo>
                  <a:lnTo>
                    <a:pt x="2675" y="359167"/>
                  </a:lnTo>
                  <a:cubicBezTo>
                    <a:pt x="-892" y="353037"/>
                    <a:pt x="-892" y="345463"/>
                    <a:pt x="2675" y="339333"/>
                  </a:cubicBezTo>
                  <a:lnTo>
                    <a:pt x="194335" y="9917"/>
                  </a:lnTo>
                  <a:cubicBezTo>
                    <a:pt x="197907" y="3777"/>
                    <a:pt x="204475" y="0"/>
                    <a:pt x="211579" y="0"/>
                  </a:cubicBezTo>
                  <a:lnTo>
                    <a:pt x="7341657" y="0"/>
                  </a:lnTo>
                  <a:cubicBezTo>
                    <a:pt x="7348761" y="0"/>
                    <a:pt x="7355329" y="3777"/>
                    <a:pt x="7358901" y="9917"/>
                  </a:cubicBezTo>
                  <a:lnTo>
                    <a:pt x="7550561" y="339333"/>
                  </a:lnTo>
                  <a:cubicBezTo>
                    <a:pt x="7554128" y="345463"/>
                    <a:pt x="7554128" y="353037"/>
                    <a:pt x="7550561" y="359167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7330826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0806" y="4299870"/>
            <a:ext cx="79578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endParaRPr/>
          </a:p>
        </p:txBody>
      </p:sp>
      <p:grpSp>
        <p:nvGrpSpPr>
          <p:cNvPr id="18" name="Group 18"/>
          <p:cNvGrpSpPr/>
          <p:nvPr/>
        </p:nvGrpSpPr>
        <p:grpSpPr>
          <a:xfrm>
            <a:off x="-1011776" y="1479751"/>
            <a:ext cx="10762716" cy="935226"/>
            <a:chOff x="0" y="0"/>
            <a:chExt cx="8038435" cy="698500"/>
          </a:xfrm>
        </p:grpSpPr>
        <p:sp>
          <p:nvSpPr>
            <p:cNvPr id="19" name="Freeform 19"/>
            <p:cNvSpPr/>
            <p:nvPr/>
          </p:nvSpPr>
          <p:spPr>
            <a:xfrm>
              <a:off x="2910" y="0"/>
              <a:ext cx="8032614" cy="698500"/>
            </a:xfrm>
            <a:custGeom>
              <a:avLst/>
              <a:gdLst/>
              <a:ahLst/>
              <a:cxnLst/>
              <a:rect l="l" t="t" r="r" b="b"/>
              <a:pathLst>
                <a:path w="8032614" h="698500">
                  <a:moveTo>
                    <a:pt x="8030099" y="358576"/>
                  </a:moveTo>
                  <a:lnTo>
                    <a:pt x="7837751" y="689174"/>
                  </a:lnTo>
                  <a:cubicBezTo>
                    <a:pt x="7834391" y="694948"/>
                    <a:pt x="7828215" y="698500"/>
                    <a:pt x="7821535" y="698500"/>
                  </a:cubicBezTo>
                  <a:lnTo>
                    <a:pt x="211080" y="698500"/>
                  </a:lnTo>
                  <a:cubicBezTo>
                    <a:pt x="204400" y="698500"/>
                    <a:pt x="198223" y="694948"/>
                    <a:pt x="194864" y="689174"/>
                  </a:cubicBezTo>
                  <a:lnTo>
                    <a:pt x="2516" y="358576"/>
                  </a:lnTo>
                  <a:cubicBezTo>
                    <a:pt x="-838" y="352811"/>
                    <a:pt x="-838" y="345689"/>
                    <a:pt x="2516" y="339924"/>
                  </a:cubicBezTo>
                  <a:lnTo>
                    <a:pt x="194864" y="9326"/>
                  </a:lnTo>
                  <a:cubicBezTo>
                    <a:pt x="198223" y="3552"/>
                    <a:pt x="204400" y="0"/>
                    <a:pt x="211080" y="0"/>
                  </a:cubicBezTo>
                  <a:lnTo>
                    <a:pt x="7821535" y="0"/>
                  </a:lnTo>
                  <a:cubicBezTo>
                    <a:pt x="7828215" y="0"/>
                    <a:pt x="7834391" y="3552"/>
                    <a:pt x="7837751" y="9326"/>
                  </a:cubicBezTo>
                  <a:lnTo>
                    <a:pt x="8030099" y="339924"/>
                  </a:lnTo>
                  <a:cubicBezTo>
                    <a:pt x="8033453" y="345689"/>
                    <a:pt x="8033453" y="352811"/>
                    <a:pt x="8030099" y="358576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7809835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42468" y="3602427"/>
            <a:ext cx="10121367" cy="935226"/>
            <a:chOff x="0" y="0"/>
            <a:chExt cx="7559426" cy="698500"/>
          </a:xfrm>
        </p:grpSpPr>
        <p:sp>
          <p:nvSpPr>
            <p:cNvPr id="22" name="Freeform 22"/>
            <p:cNvSpPr/>
            <p:nvPr/>
          </p:nvSpPr>
          <p:spPr>
            <a:xfrm>
              <a:off x="3095" y="0"/>
              <a:ext cx="7553236" cy="698500"/>
            </a:xfrm>
            <a:custGeom>
              <a:avLst/>
              <a:gdLst/>
              <a:ahLst/>
              <a:cxnLst/>
              <a:rect l="l" t="t" r="r" b="b"/>
              <a:pathLst>
                <a:path w="7553236" h="698500">
                  <a:moveTo>
                    <a:pt x="7550561" y="359167"/>
                  </a:moveTo>
                  <a:lnTo>
                    <a:pt x="7358901" y="688583"/>
                  </a:lnTo>
                  <a:cubicBezTo>
                    <a:pt x="7355329" y="694723"/>
                    <a:pt x="7348761" y="698500"/>
                    <a:pt x="7341657" y="698500"/>
                  </a:cubicBezTo>
                  <a:lnTo>
                    <a:pt x="211579" y="698500"/>
                  </a:lnTo>
                  <a:cubicBezTo>
                    <a:pt x="204475" y="698500"/>
                    <a:pt x="197907" y="694723"/>
                    <a:pt x="194335" y="688583"/>
                  </a:cubicBezTo>
                  <a:lnTo>
                    <a:pt x="2675" y="359167"/>
                  </a:lnTo>
                  <a:cubicBezTo>
                    <a:pt x="-892" y="353037"/>
                    <a:pt x="-892" y="345463"/>
                    <a:pt x="2675" y="339333"/>
                  </a:cubicBezTo>
                  <a:lnTo>
                    <a:pt x="194335" y="9917"/>
                  </a:lnTo>
                  <a:cubicBezTo>
                    <a:pt x="197907" y="3777"/>
                    <a:pt x="204475" y="0"/>
                    <a:pt x="211579" y="0"/>
                  </a:cubicBezTo>
                  <a:lnTo>
                    <a:pt x="7341657" y="0"/>
                  </a:lnTo>
                  <a:cubicBezTo>
                    <a:pt x="7348761" y="0"/>
                    <a:pt x="7355329" y="3777"/>
                    <a:pt x="7358901" y="9917"/>
                  </a:cubicBezTo>
                  <a:lnTo>
                    <a:pt x="7550561" y="339333"/>
                  </a:lnTo>
                  <a:cubicBezTo>
                    <a:pt x="7554128" y="345463"/>
                    <a:pt x="7554128" y="353037"/>
                    <a:pt x="7550561" y="359167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7330826" cy="736600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370427" y="5994344"/>
            <a:ext cx="10121367" cy="951643"/>
            <a:chOff x="0" y="0"/>
            <a:chExt cx="7559426" cy="710761"/>
          </a:xfrm>
        </p:grpSpPr>
        <p:sp>
          <p:nvSpPr>
            <p:cNvPr id="25" name="Freeform 25"/>
            <p:cNvSpPr/>
            <p:nvPr/>
          </p:nvSpPr>
          <p:spPr>
            <a:xfrm>
              <a:off x="3049" y="0"/>
              <a:ext cx="7553329" cy="710761"/>
            </a:xfrm>
            <a:custGeom>
              <a:avLst/>
              <a:gdLst/>
              <a:ahLst/>
              <a:cxnLst/>
              <a:rect l="l" t="t" r="r" b="b"/>
              <a:pathLst>
                <a:path w="7553329" h="710761">
                  <a:moveTo>
                    <a:pt x="7550682" y="365341"/>
                  </a:moveTo>
                  <a:lnTo>
                    <a:pt x="7358872" y="700801"/>
                  </a:lnTo>
                  <a:cubicBezTo>
                    <a:pt x="7355351" y="706960"/>
                    <a:pt x="7348799" y="710761"/>
                    <a:pt x="7341703" y="710761"/>
                  </a:cubicBezTo>
                  <a:lnTo>
                    <a:pt x="211625" y="710761"/>
                  </a:lnTo>
                  <a:cubicBezTo>
                    <a:pt x="204529" y="710761"/>
                    <a:pt x="197978" y="706960"/>
                    <a:pt x="194456" y="700801"/>
                  </a:cubicBezTo>
                  <a:lnTo>
                    <a:pt x="2646" y="365341"/>
                  </a:lnTo>
                  <a:cubicBezTo>
                    <a:pt x="-883" y="359169"/>
                    <a:pt x="-883" y="351592"/>
                    <a:pt x="2646" y="345420"/>
                  </a:cubicBezTo>
                  <a:lnTo>
                    <a:pt x="194456" y="9960"/>
                  </a:lnTo>
                  <a:cubicBezTo>
                    <a:pt x="197978" y="3801"/>
                    <a:pt x="204529" y="0"/>
                    <a:pt x="211625" y="0"/>
                  </a:cubicBezTo>
                  <a:lnTo>
                    <a:pt x="7341703" y="0"/>
                  </a:lnTo>
                  <a:cubicBezTo>
                    <a:pt x="7348799" y="0"/>
                    <a:pt x="7355351" y="3801"/>
                    <a:pt x="7358872" y="9960"/>
                  </a:cubicBezTo>
                  <a:lnTo>
                    <a:pt x="7550682" y="345420"/>
                  </a:lnTo>
                  <a:cubicBezTo>
                    <a:pt x="7554211" y="351592"/>
                    <a:pt x="7554211" y="359169"/>
                    <a:pt x="7550682" y="365341"/>
                  </a:cubicBezTo>
                  <a:close/>
                </a:path>
              </a:pathLst>
            </a:custGeom>
            <a:solidFill>
              <a:srgbClr val="084C73">
                <a:alpha val="74902"/>
              </a:srgbClr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7330826" cy="748861"/>
            </a:xfrm>
            <a:prstGeom prst="rect">
              <a:avLst/>
            </a:prstGeom>
          </p:spPr>
          <p:txBody>
            <a:bodyPr lIns="41901" tIns="41901" rIns="41901" bIns="419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30806" y="108788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Fases d’execució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6398" y="8488353"/>
            <a:ext cx="509306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>
                    <a:alpha val="54902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4. Integració estructural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193122" y="8295160"/>
            <a:ext cx="795788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637472" y="2557852"/>
            <a:ext cx="1061022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Realització de proves de funcionament del dron i </a:t>
            </a:r>
            <a:r>
              <a:rPr lang="en-US" sz="190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avaluació de l’acceptació</a:t>
            </a: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la tecnología per part dels </a:t>
            </a:r>
            <a:r>
              <a:rPr lang="en-US" sz="190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professionals i pacients</a:t>
            </a: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6398" y="1675902"/>
            <a:ext cx="880174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1. Validació de la tecnologia - Gener 2025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6398" y="3792927"/>
            <a:ext cx="868676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2. Prova de Concepte (PoC) - Maig 2025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6398" y="4871029"/>
            <a:ext cx="984859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Realització d’un </a:t>
            </a:r>
            <a:r>
              <a:rPr lang="en-US" sz="1900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estudi científic </a:t>
            </a:r>
            <a:r>
              <a:rPr lang="en-US" sz="19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amb una mostra petita de pacients avaluant la tecnología i la definició del model d’avaluació.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398" y="6184415"/>
            <a:ext cx="931975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>
                    <a:alpha val="54902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3. Prova pilot i disseny model assistencial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37472" y="7230394"/>
            <a:ext cx="10266469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Ampliació de la mostra de pacients i disseny metodològic d’un </a:t>
            </a:r>
            <a:r>
              <a:rPr lang="en-US" sz="1900">
                <a:solidFill>
                  <a:srgbClr val="6AD3F3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nou model assistencial </a:t>
            </a: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que integri els drons com a eina terapèutica.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7472" y="9384591"/>
            <a:ext cx="1061022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Si es demostren beneficis significatius de l’us de la tecnología, s’avaluarà la possibilitat d’</a:t>
            </a:r>
            <a:r>
              <a:rPr lang="en-US" sz="1900">
                <a:solidFill>
                  <a:srgbClr val="6AD3F3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escalar </a:t>
            </a:r>
            <a:r>
              <a:rPr lang="en-US" sz="1900">
                <a:solidFill>
                  <a:srgbClr val="FFFFFF">
                    <a:alpha val="54902"/>
                  </a:srgbClr>
                </a:solidFill>
                <a:latin typeface="Garet"/>
                <a:ea typeface="Garet"/>
                <a:cs typeface="Garet"/>
                <a:sym typeface="Garet"/>
              </a:rPr>
              <a:t>el model a altres patologies o perfils de pacients.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0888" y="3540236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5" y="0"/>
                </a:lnTo>
                <a:lnTo>
                  <a:pt x="2802395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1028700" y="5833989"/>
            <a:ext cx="3866842" cy="1922216"/>
            <a:chOff x="0" y="0"/>
            <a:chExt cx="1018428" cy="5062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8428" cy="506263"/>
            </a:xfrm>
            <a:custGeom>
              <a:avLst/>
              <a:gdLst/>
              <a:ahLst/>
              <a:cxnLst/>
              <a:rect l="l" t="t" r="r" b="b"/>
              <a:pathLst>
                <a:path w="1018428" h="506263">
                  <a:moveTo>
                    <a:pt x="30032" y="0"/>
                  </a:moveTo>
                  <a:lnTo>
                    <a:pt x="988396" y="0"/>
                  </a:lnTo>
                  <a:cubicBezTo>
                    <a:pt x="996361" y="0"/>
                    <a:pt x="1003999" y="3164"/>
                    <a:pt x="1009631" y="8796"/>
                  </a:cubicBezTo>
                  <a:cubicBezTo>
                    <a:pt x="1015264" y="14428"/>
                    <a:pt x="1018428" y="22067"/>
                    <a:pt x="1018428" y="30032"/>
                  </a:cubicBezTo>
                  <a:lnTo>
                    <a:pt x="1018428" y="476231"/>
                  </a:lnTo>
                  <a:cubicBezTo>
                    <a:pt x="1018428" y="484196"/>
                    <a:pt x="1015264" y="491834"/>
                    <a:pt x="1009631" y="497466"/>
                  </a:cubicBezTo>
                  <a:cubicBezTo>
                    <a:pt x="1003999" y="503099"/>
                    <a:pt x="996361" y="506263"/>
                    <a:pt x="988396" y="506263"/>
                  </a:cubicBezTo>
                  <a:lnTo>
                    <a:pt x="30032" y="506263"/>
                  </a:lnTo>
                  <a:cubicBezTo>
                    <a:pt x="22067" y="506263"/>
                    <a:pt x="14428" y="503099"/>
                    <a:pt x="8796" y="497466"/>
                  </a:cubicBezTo>
                  <a:cubicBezTo>
                    <a:pt x="3164" y="491834"/>
                    <a:pt x="0" y="484196"/>
                    <a:pt x="0" y="476231"/>
                  </a:cubicBezTo>
                  <a:lnTo>
                    <a:pt x="0" y="30032"/>
                  </a:lnTo>
                  <a:cubicBezTo>
                    <a:pt x="0" y="22067"/>
                    <a:pt x="3164" y="14428"/>
                    <a:pt x="8796" y="8796"/>
                  </a:cubicBezTo>
                  <a:cubicBezTo>
                    <a:pt x="14428" y="3164"/>
                    <a:pt x="22067" y="0"/>
                    <a:pt x="300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8428" cy="54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6083" y="5833989"/>
            <a:ext cx="3866842" cy="1922216"/>
            <a:chOff x="0" y="0"/>
            <a:chExt cx="1018428" cy="5062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428" cy="506263"/>
            </a:xfrm>
            <a:custGeom>
              <a:avLst/>
              <a:gdLst/>
              <a:ahLst/>
              <a:cxnLst/>
              <a:rect l="l" t="t" r="r" b="b"/>
              <a:pathLst>
                <a:path w="1018428" h="506263">
                  <a:moveTo>
                    <a:pt x="30032" y="0"/>
                  </a:moveTo>
                  <a:lnTo>
                    <a:pt x="988396" y="0"/>
                  </a:lnTo>
                  <a:cubicBezTo>
                    <a:pt x="996361" y="0"/>
                    <a:pt x="1003999" y="3164"/>
                    <a:pt x="1009631" y="8796"/>
                  </a:cubicBezTo>
                  <a:cubicBezTo>
                    <a:pt x="1015264" y="14428"/>
                    <a:pt x="1018428" y="22067"/>
                    <a:pt x="1018428" y="30032"/>
                  </a:cubicBezTo>
                  <a:lnTo>
                    <a:pt x="1018428" y="476231"/>
                  </a:lnTo>
                  <a:cubicBezTo>
                    <a:pt x="1018428" y="484196"/>
                    <a:pt x="1015264" y="491834"/>
                    <a:pt x="1009631" y="497466"/>
                  </a:cubicBezTo>
                  <a:cubicBezTo>
                    <a:pt x="1003999" y="503099"/>
                    <a:pt x="996361" y="506263"/>
                    <a:pt x="988396" y="506263"/>
                  </a:cubicBezTo>
                  <a:lnTo>
                    <a:pt x="30032" y="506263"/>
                  </a:lnTo>
                  <a:cubicBezTo>
                    <a:pt x="22067" y="506263"/>
                    <a:pt x="14428" y="503099"/>
                    <a:pt x="8796" y="497466"/>
                  </a:cubicBezTo>
                  <a:cubicBezTo>
                    <a:pt x="3164" y="491834"/>
                    <a:pt x="0" y="484196"/>
                    <a:pt x="0" y="476231"/>
                  </a:cubicBezTo>
                  <a:lnTo>
                    <a:pt x="0" y="30032"/>
                  </a:lnTo>
                  <a:cubicBezTo>
                    <a:pt x="0" y="22067"/>
                    <a:pt x="3164" y="14428"/>
                    <a:pt x="8796" y="8796"/>
                  </a:cubicBezTo>
                  <a:cubicBezTo>
                    <a:pt x="14428" y="3164"/>
                    <a:pt x="22067" y="0"/>
                    <a:pt x="300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18428" cy="54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43465" y="5833989"/>
            <a:ext cx="3866842" cy="1922216"/>
            <a:chOff x="0" y="0"/>
            <a:chExt cx="1018428" cy="5062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8428" cy="506263"/>
            </a:xfrm>
            <a:custGeom>
              <a:avLst/>
              <a:gdLst/>
              <a:ahLst/>
              <a:cxnLst/>
              <a:rect l="l" t="t" r="r" b="b"/>
              <a:pathLst>
                <a:path w="1018428" h="506263">
                  <a:moveTo>
                    <a:pt x="30032" y="0"/>
                  </a:moveTo>
                  <a:lnTo>
                    <a:pt x="988396" y="0"/>
                  </a:lnTo>
                  <a:cubicBezTo>
                    <a:pt x="996361" y="0"/>
                    <a:pt x="1003999" y="3164"/>
                    <a:pt x="1009631" y="8796"/>
                  </a:cubicBezTo>
                  <a:cubicBezTo>
                    <a:pt x="1015264" y="14428"/>
                    <a:pt x="1018428" y="22067"/>
                    <a:pt x="1018428" y="30032"/>
                  </a:cubicBezTo>
                  <a:lnTo>
                    <a:pt x="1018428" y="476231"/>
                  </a:lnTo>
                  <a:cubicBezTo>
                    <a:pt x="1018428" y="484196"/>
                    <a:pt x="1015264" y="491834"/>
                    <a:pt x="1009631" y="497466"/>
                  </a:cubicBezTo>
                  <a:cubicBezTo>
                    <a:pt x="1003999" y="503099"/>
                    <a:pt x="996361" y="506263"/>
                    <a:pt x="988396" y="506263"/>
                  </a:cubicBezTo>
                  <a:lnTo>
                    <a:pt x="30032" y="506263"/>
                  </a:lnTo>
                  <a:cubicBezTo>
                    <a:pt x="22067" y="506263"/>
                    <a:pt x="14428" y="503099"/>
                    <a:pt x="8796" y="497466"/>
                  </a:cubicBezTo>
                  <a:cubicBezTo>
                    <a:pt x="3164" y="491834"/>
                    <a:pt x="0" y="484196"/>
                    <a:pt x="0" y="476231"/>
                  </a:cubicBezTo>
                  <a:lnTo>
                    <a:pt x="0" y="30032"/>
                  </a:lnTo>
                  <a:cubicBezTo>
                    <a:pt x="0" y="22067"/>
                    <a:pt x="3164" y="14428"/>
                    <a:pt x="8796" y="8796"/>
                  </a:cubicBezTo>
                  <a:cubicBezTo>
                    <a:pt x="14428" y="3164"/>
                    <a:pt x="22067" y="0"/>
                    <a:pt x="300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18428" cy="54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50848" y="5833989"/>
            <a:ext cx="3866842" cy="1922216"/>
            <a:chOff x="0" y="0"/>
            <a:chExt cx="1018428" cy="5062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18428" cy="506263"/>
            </a:xfrm>
            <a:custGeom>
              <a:avLst/>
              <a:gdLst/>
              <a:ahLst/>
              <a:cxnLst/>
              <a:rect l="l" t="t" r="r" b="b"/>
              <a:pathLst>
                <a:path w="1018428" h="506263">
                  <a:moveTo>
                    <a:pt x="30032" y="0"/>
                  </a:moveTo>
                  <a:lnTo>
                    <a:pt x="988396" y="0"/>
                  </a:lnTo>
                  <a:cubicBezTo>
                    <a:pt x="996361" y="0"/>
                    <a:pt x="1003999" y="3164"/>
                    <a:pt x="1009631" y="8796"/>
                  </a:cubicBezTo>
                  <a:cubicBezTo>
                    <a:pt x="1015264" y="14428"/>
                    <a:pt x="1018428" y="22067"/>
                    <a:pt x="1018428" y="30032"/>
                  </a:cubicBezTo>
                  <a:lnTo>
                    <a:pt x="1018428" y="476231"/>
                  </a:lnTo>
                  <a:cubicBezTo>
                    <a:pt x="1018428" y="484196"/>
                    <a:pt x="1015264" y="491834"/>
                    <a:pt x="1009631" y="497466"/>
                  </a:cubicBezTo>
                  <a:cubicBezTo>
                    <a:pt x="1003999" y="503099"/>
                    <a:pt x="996361" y="506263"/>
                    <a:pt x="988396" y="506263"/>
                  </a:cubicBezTo>
                  <a:lnTo>
                    <a:pt x="30032" y="506263"/>
                  </a:lnTo>
                  <a:cubicBezTo>
                    <a:pt x="22067" y="506263"/>
                    <a:pt x="14428" y="503099"/>
                    <a:pt x="8796" y="497466"/>
                  </a:cubicBezTo>
                  <a:cubicBezTo>
                    <a:pt x="3164" y="491834"/>
                    <a:pt x="0" y="484196"/>
                    <a:pt x="0" y="476231"/>
                  </a:cubicBezTo>
                  <a:lnTo>
                    <a:pt x="0" y="30032"/>
                  </a:lnTo>
                  <a:cubicBezTo>
                    <a:pt x="0" y="22067"/>
                    <a:pt x="3164" y="14428"/>
                    <a:pt x="8796" y="8796"/>
                  </a:cubicBezTo>
                  <a:cubicBezTo>
                    <a:pt x="14428" y="3164"/>
                    <a:pt x="22067" y="0"/>
                    <a:pt x="300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18428" cy="54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70310" y="568460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Objectiu principal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6860" y="6228053"/>
            <a:ext cx="293052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Reduir el procés rehabilitador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04242" y="6304531"/>
            <a:ext cx="2930523" cy="78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ca-ES" sz="2199" b="1" dirty="0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Personalitzar les intervencions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676340" y="-183565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2241050"/>
            <a:ext cx="1648899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L’ús de drons pot transformar el procés de </a:t>
            </a:r>
            <a:r>
              <a:rPr lang="en-US" sz="21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neurorehabilitació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, oferint intervencions més eficients i adaptades a les necessitats individuals. Els aspectes clau a millorar inclouen: velocitat cognitiva, capacitat d’atenció sostinguda, estat anímic i control de la conducta.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11625" y="6228053"/>
            <a:ext cx="2930523" cy="117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ca-ES" sz="2199" b="1" dirty="0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Millorar la integració assistencial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19008" y="6218528"/>
            <a:ext cx="2930523" cy="91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7"/>
              </a:lnSpc>
              <a:spcBef>
                <a:spcPct val="0"/>
              </a:spcBef>
            </a:pPr>
            <a:r>
              <a:rPr lang="ca-ES" sz="2199" b="1" dirty="0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Comparar </a:t>
            </a:r>
          </a:p>
          <a:p>
            <a:pPr algn="ctr">
              <a:lnSpc>
                <a:spcPts val="3747"/>
              </a:lnSpc>
              <a:spcBef>
                <a:spcPct val="0"/>
              </a:spcBef>
            </a:pPr>
            <a:r>
              <a:rPr lang="ca-ES" sz="2199" b="1" dirty="0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teràpies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0310" y="4229481"/>
            <a:ext cx="10385330" cy="79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5"/>
              </a:lnSpc>
            </a:pPr>
            <a:r>
              <a:rPr lang="en-US" sz="54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Objectius secundaris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6936" y="8137205"/>
            <a:ext cx="384860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Assolir els objectius terapèutics en </a:t>
            </a:r>
            <a:r>
              <a:rPr lang="en-US" sz="21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menys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sessions.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95394" y="8137205"/>
            <a:ext cx="384860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Centrar l’atenció en les </a:t>
            </a:r>
            <a:r>
              <a:rPr lang="en-US" sz="21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necessitats específiques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de cada pacient.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44050" y="8137205"/>
            <a:ext cx="384860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Assolir els objectius terapèutics garantint la </a:t>
            </a:r>
            <a:r>
              <a:rPr lang="en-US" sz="21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coordinació assistencial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50972" y="8137205"/>
            <a:ext cx="3466594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Valorar si les teràpies amb drons generen</a:t>
            </a:r>
            <a:r>
              <a:rPr lang="en-US" sz="21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 més guanys 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que les teràpies convencionals.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9007" y="5500655"/>
            <a:ext cx="21381097" cy="5781740"/>
            <a:chOff x="0" y="0"/>
            <a:chExt cx="5631235" cy="1522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31235" cy="1522763"/>
            </a:xfrm>
            <a:custGeom>
              <a:avLst/>
              <a:gdLst/>
              <a:ahLst/>
              <a:cxnLst/>
              <a:rect l="l" t="t" r="r" b="b"/>
              <a:pathLst>
                <a:path w="5631235" h="1522763">
                  <a:moveTo>
                    <a:pt x="0" y="0"/>
                  </a:moveTo>
                  <a:lnTo>
                    <a:pt x="5631235" y="0"/>
                  </a:lnTo>
                  <a:lnTo>
                    <a:pt x="5631235" y="1522763"/>
                  </a:lnTo>
                  <a:lnTo>
                    <a:pt x="0" y="1522763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31235" cy="1560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09518" y="1605229"/>
            <a:ext cx="8234522" cy="7076543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5072" y="0"/>
              <a:ext cx="802656" cy="698500"/>
            </a:xfrm>
            <a:custGeom>
              <a:avLst/>
              <a:gdLst/>
              <a:ahLst/>
              <a:cxnLst/>
              <a:rect l="l" t="t" r="r" b="b"/>
              <a:pathLst>
                <a:path w="802656" h="698500">
                  <a:moveTo>
                    <a:pt x="798272" y="365503"/>
                  </a:moveTo>
                  <a:lnTo>
                    <a:pt x="613984" y="682247"/>
                  </a:lnTo>
                  <a:cubicBezTo>
                    <a:pt x="608130" y="692310"/>
                    <a:pt x="597366" y="698500"/>
                    <a:pt x="585724" y="698500"/>
                  </a:cubicBezTo>
                  <a:lnTo>
                    <a:pt x="216932" y="698500"/>
                  </a:lnTo>
                  <a:cubicBezTo>
                    <a:pt x="205290" y="698500"/>
                    <a:pt x="194526" y="692310"/>
                    <a:pt x="188672" y="682247"/>
                  </a:cubicBezTo>
                  <a:lnTo>
                    <a:pt x="4384" y="365503"/>
                  </a:lnTo>
                  <a:cubicBezTo>
                    <a:pt x="-1461" y="355456"/>
                    <a:pt x="-1461" y="343044"/>
                    <a:pt x="4384" y="332997"/>
                  </a:cubicBezTo>
                  <a:lnTo>
                    <a:pt x="188672" y="16253"/>
                  </a:lnTo>
                  <a:cubicBezTo>
                    <a:pt x="194526" y="6190"/>
                    <a:pt x="205290" y="0"/>
                    <a:pt x="216932" y="0"/>
                  </a:cubicBezTo>
                  <a:lnTo>
                    <a:pt x="585724" y="0"/>
                  </a:lnTo>
                  <a:cubicBezTo>
                    <a:pt x="597366" y="0"/>
                    <a:pt x="608130" y="6190"/>
                    <a:pt x="613984" y="16253"/>
                  </a:cubicBezTo>
                  <a:lnTo>
                    <a:pt x="798272" y="332997"/>
                  </a:lnTo>
                  <a:cubicBezTo>
                    <a:pt x="804117" y="343044"/>
                    <a:pt x="804117" y="355456"/>
                    <a:pt x="798272" y="365503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60000"/>
                  </a:srgbClr>
                </a:gs>
                <a:gs pos="100000">
                  <a:srgbClr val="088395">
                    <a:alpha val="60000"/>
                  </a:srgbClr>
                </a:gs>
              </a:gsLst>
              <a:lin ang="2700000"/>
            </a:gradFill>
            <a:ln w="38100" cap="sq">
              <a:solidFill>
                <a:srgbClr val="FFFFFF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6885" y="167240"/>
            <a:ext cx="11581115" cy="9952521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6311" y="0"/>
              <a:ext cx="800177" cy="698500"/>
            </a:xfrm>
            <a:custGeom>
              <a:avLst/>
              <a:gdLst/>
              <a:ahLst/>
              <a:cxnLst/>
              <a:rect l="l" t="t" r="r" b="b"/>
              <a:pathLst>
                <a:path w="800177" h="698500">
                  <a:moveTo>
                    <a:pt x="794723" y="369473"/>
                  </a:moveTo>
                  <a:lnTo>
                    <a:pt x="615055" y="678277"/>
                  </a:lnTo>
                  <a:cubicBezTo>
                    <a:pt x="607771" y="690797"/>
                    <a:pt x="594377" y="698500"/>
                    <a:pt x="579892" y="698500"/>
                  </a:cubicBezTo>
                  <a:lnTo>
                    <a:pt x="220286" y="698500"/>
                  </a:lnTo>
                  <a:cubicBezTo>
                    <a:pt x="205801" y="698500"/>
                    <a:pt x="192407" y="690797"/>
                    <a:pt x="185123" y="678277"/>
                  </a:cubicBezTo>
                  <a:lnTo>
                    <a:pt x="5455" y="369473"/>
                  </a:lnTo>
                  <a:cubicBezTo>
                    <a:pt x="-1818" y="356972"/>
                    <a:pt x="-1818" y="341528"/>
                    <a:pt x="5455" y="329027"/>
                  </a:cubicBezTo>
                  <a:lnTo>
                    <a:pt x="185123" y="20223"/>
                  </a:lnTo>
                  <a:cubicBezTo>
                    <a:pt x="192407" y="7703"/>
                    <a:pt x="205801" y="0"/>
                    <a:pt x="220286" y="0"/>
                  </a:cubicBezTo>
                  <a:lnTo>
                    <a:pt x="579892" y="0"/>
                  </a:lnTo>
                  <a:cubicBezTo>
                    <a:pt x="594377" y="0"/>
                    <a:pt x="607771" y="7703"/>
                    <a:pt x="615055" y="20223"/>
                  </a:cubicBezTo>
                  <a:lnTo>
                    <a:pt x="794723" y="329027"/>
                  </a:lnTo>
                  <a:cubicBezTo>
                    <a:pt x="801996" y="341528"/>
                    <a:pt x="801996" y="356972"/>
                    <a:pt x="794723" y="369473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31119" y="875566"/>
            <a:ext cx="9932646" cy="8535868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4205" y="0"/>
              <a:ext cx="804390" cy="698500"/>
            </a:xfrm>
            <a:custGeom>
              <a:avLst/>
              <a:gdLst/>
              <a:ahLst/>
              <a:cxnLst/>
              <a:rect l="l" t="t" r="r" b="b"/>
              <a:pathLst>
                <a:path w="804390" h="698500">
                  <a:moveTo>
                    <a:pt x="800755" y="362724"/>
                  </a:moveTo>
                  <a:lnTo>
                    <a:pt x="613235" y="685026"/>
                  </a:lnTo>
                  <a:cubicBezTo>
                    <a:pt x="608381" y="693368"/>
                    <a:pt x="599458" y="698500"/>
                    <a:pt x="589806" y="698500"/>
                  </a:cubicBezTo>
                  <a:lnTo>
                    <a:pt x="214584" y="698500"/>
                  </a:lnTo>
                  <a:cubicBezTo>
                    <a:pt x="204932" y="698500"/>
                    <a:pt x="196009" y="693368"/>
                    <a:pt x="191155" y="685026"/>
                  </a:cubicBezTo>
                  <a:lnTo>
                    <a:pt x="3635" y="362724"/>
                  </a:lnTo>
                  <a:cubicBezTo>
                    <a:pt x="-1212" y="354395"/>
                    <a:pt x="-1212" y="344105"/>
                    <a:pt x="3635" y="335776"/>
                  </a:cubicBezTo>
                  <a:lnTo>
                    <a:pt x="191155" y="13474"/>
                  </a:lnTo>
                  <a:cubicBezTo>
                    <a:pt x="196009" y="5132"/>
                    <a:pt x="204932" y="0"/>
                    <a:pt x="214584" y="0"/>
                  </a:cubicBezTo>
                  <a:lnTo>
                    <a:pt x="589806" y="0"/>
                  </a:lnTo>
                  <a:cubicBezTo>
                    <a:pt x="599458" y="0"/>
                    <a:pt x="608381" y="5132"/>
                    <a:pt x="613235" y="13474"/>
                  </a:cubicBezTo>
                  <a:lnTo>
                    <a:pt x="800755" y="335776"/>
                  </a:lnTo>
                  <a:cubicBezTo>
                    <a:pt x="805602" y="344105"/>
                    <a:pt x="805602" y="354395"/>
                    <a:pt x="800755" y="362724"/>
                  </a:cubicBezTo>
                  <a:close/>
                </a:path>
              </a:pathLst>
            </a:custGeom>
            <a:blipFill>
              <a:blip r:embed="rId2"/>
              <a:stretch>
                <a:fillRect l="-52488" r="-52488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68050" y="6899665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14" name="Group 14"/>
          <p:cNvGrpSpPr/>
          <p:nvPr/>
        </p:nvGrpSpPr>
        <p:grpSpPr>
          <a:xfrm>
            <a:off x="391819" y="1605229"/>
            <a:ext cx="7032393" cy="1030994"/>
            <a:chOff x="0" y="0"/>
            <a:chExt cx="9376524" cy="137465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9376524" cy="1374659"/>
              <a:chOff x="0" y="0"/>
              <a:chExt cx="1852153" cy="27153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52153" cy="271538"/>
              </a:xfrm>
              <a:custGeom>
                <a:avLst/>
                <a:gdLst/>
                <a:ahLst/>
                <a:cxnLst/>
                <a:rect l="l" t="t" r="r" b="b"/>
                <a:pathLst>
                  <a:path w="1852153" h="271538">
                    <a:moveTo>
                      <a:pt x="16513" y="0"/>
                    </a:moveTo>
                    <a:lnTo>
                      <a:pt x="1835640" y="0"/>
                    </a:lnTo>
                    <a:cubicBezTo>
                      <a:pt x="1840019" y="0"/>
                      <a:pt x="1844219" y="1740"/>
                      <a:pt x="1847316" y="4837"/>
                    </a:cubicBezTo>
                    <a:cubicBezTo>
                      <a:pt x="1850413" y="7934"/>
                      <a:pt x="1852153" y="12134"/>
                      <a:pt x="1852153" y="16513"/>
                    </a:cubicBezTo>
                    <a:lnTo>
                      <a:pt x="1852153" y="255024"/>
                    </a:lnTo>
                    <a:cubicBezTo>
                      <a:pt x="1852153" y="259404"/>
                      <a:pt x="1850413" y="263604"/>
                      <a:pt x="1847316" y="266701"/>
                    </a:cubicBezTo>
                    <a:cubicBezTo>
                      <a:pt x="1844219" y="269798"/>
                      <a:pt x="1840019" y="271538"/>
                      <a:pt x="1835640" y="271538"/>
                    </a:cubicBezTo>
                    <a:lnTo>
                      <a:pt x="16513" y="271538"/>
                    </a:lnTo>
                    <a:cubicBezTo>
                      <a:pt x="12134" y="271538"/>
                      <a:pt x="7934" y="269798"/>
                      <a:pt x="4837" y="266701"/>
                    </a:cubicBezTo>
                    <a:cubicBezTo>
                      <a:pt x="1740" y="263604"/>
                      <a:pt x="0" y="259404"/>
                      <a:pt x="0" y="255024"/>
                    </a:cubicBezTo>
                    <a:lnTo>
                      <a:pt x="0" y="16513"/>
                    </a:lnTo>
                    <a:cubicBezTo>
                      <a:pt x="0" y="12134"/>
                      <a:pt x="1740" y="7934"/>
                      <a:pt x="4837" y="4837"/>
                    </a:cubicBezTo>
                    <a:cubicBezTo>
                      <a:pt x="7934" y="1740"/>
                      <a:pt x="12134" y="0"/>
                      <a:pt x="165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71952">
                      <a:alpha val="100000"/>
                    </a:srgbClr>
                  </a:gs>
                  <a:gs pos="100000">
                    <a:srgbClr val="088395">
                      <a:alpha val="100000"/>
                    </a:srgbClr>
                  </a:gs>
                </a:gsLst>
                <a:lin ang="2700000"/>
              </a:gra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52153" cy="309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79988" y="286999"/>
              <a:ext cx="8816549" cy="71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4"/>
                </a:lnSpc>
                <a:spcBef>
                  <a:spcPct val="0"/>
                </a:spcBef>
              </a:pPr>
              <a:r>
                <a:rPr lang="en-US" sz="3245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Característiques del dron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91819" y="3252180"/>
            <a:ext cx="6581398" cy="668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just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Especificacions del dron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Dimensions: 92x92x29 mm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Pes: 27g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Càrrega màxima: 15g</a:t>
            </a:r>
          </a:p>
          <a:p>
            <a:pPr marL="453388" lvl="1" indent="-226694" algn="just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Components bàsics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IMU (mesura la posició/orientació del dron) : </a:t>
            </a:r>
          </a:p>
          <a:p>
            <a:pPr marL="1360165" lvl="3" indent="-340041" algn="just">
              <a:lnSpc>
                <a:spcPts val="2939"/>
              </a:lnSpc>
              <a:buFont typeface="Arial"/>
              <a:buChar char="￭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Acceleròmetre/Giroscopi </a:t>
            </a:r>
          </a:p>
          <a:p>
            <a:pPr marL="1360165" lvl="3" indent="-340041" algn="just">
              <a:lnSpc>
                <a:spcPts val="2939"/>
              </a:lnSpc>
              <a:buFont typeface="Arial"/>
              <a:buChar char="￭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Sensor de pressió</a:t>
            </a:r>
          </a:p>
          <a:p>
            <a:pPr marL="453388" lvl="1" indent="-226694" algn="just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Capacitat d’afegir sensors addicionals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Flow deck v2 (Optical flow): Sensor de navegació òptic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Multi-ranger deck: permet mesurar distancies5 direccions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AI deck 1.1: Càmera amb microcontrolador amb WIFI i IA</a:t>
            </a:r>
          </a:p>
          <a:p>
            <a:pPr marL="906777" lvl="2" indent="-302259" algn="just">
              <a:lnSpc>
                <a:spcPts val="2939"/>
              </a:lnSpc>
              <a:buFont typeface="Arial"/>
              <a:buChar char="⚬"/>
            </a:pPr>
            <a:r>
              <a:rPr lang="en-US" sz="20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LED-ring deck: Anell multicolor de LEDs</a:t>
            </a:r>
          </a:p>
          <a:p>
            <a:pPr algn="just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2870"/>
            <a:ext cx="18288000" cy="5246370"/>
            <a:chOff x="0" y="0"/>
            <a:chExt cx="283329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812800"/>
            </a:xfrm>
            <a:custGeom>
              <a:avLst/>
              <a:gdLst/>
              <a:ahLst/>
              <a:cxnLst/>
              <a:rect l="l" t="t" r="r" b="b"/>
              <a:pathLst>
                <a:path w="2833290" h="812800">
                  <a:moveTo>
                    <a:pt x="0" y="0"/>
                  </a:moveTo>
                  <a:lnTo>
                    <a:pt x="2833290" y="0"/>
                  </a:lnTo>
                  <a:lnTo>
                    <a:pt x="283329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48039" b="-48039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71289" y="1155233"/>
            <a:ext cx="12654808" cy="1228099"/>
            <a:chOff x="0" y="0"/>
            <a:chExt cx="3332953" cy="323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2954" cy="323450"/>
            </a:xfrm>
            <a:custGeom>
              <a:avLst/>
              <a:gdLst/>
              <a:ahLst/>
              <a:cxnLst/>
              <a:rect l="l" t="t" r="r" b="b"/>
              <a:pathLst>
                <a:path w="3332954" h="323450">
                  <a:moveTo>
                    <a:pt x="0" y="0"/>
                  </a:moveTo>
                  <a:lnTo>
                    <a:pt x="3332954" y="0"/>
                  </a:lnTo>
                  <a:lnTo>
                    <a:pt x="3332954" y="323450"/>
                  </a:lnTo>
                  <a:lnTo>
                    <a:pt x="0" y="32345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32953" cy="361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600005" y="2580837"/>
            <a:ext cx="9720074" cy="1579512"/>
          </a:xfrm>
          <a:custGeom>
            <a:avLst/>
            <a:gdLst/>
            <a:ahLst/>
            <a:cxnLst/>
            <a:rect l="l" t="t" r="r" b="b"/>
            <a:pathLst>
              <a:path w="9720074" h="1579512">
                <a:moveTo>
                  <a:pt x="0" y="0"/>
                </a:moveTo>
                <a:lnTo>
                  <a:pt x="9720074" y="0"/>
                </a:lnTo>
                <a:lnTo>
                  <a:pt x="9720074" y="1579512"/>
                </a:lnTo>
                <a:lnTo>
                  <a:pt x="0" y="1579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8" name="Group 8"/>
          <p:cNvGrpSpPr/>
          <p:nvPr/>
        </p:nvGrpSpPr>
        <p:grpSpPr>
          <a:xfrm>
            <a:off x="813456" y="2726638"/>
            <a:ext cx="13064335" cy="2123724"/>
            <a:chOff x="0" y="0"/>
            <a:chExt cx="17419113" cy="28316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419113" cy="2831633"/>
              <a:chOff x="0" y="0"/>
              <a:chExt cx="3440812" cy="55933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40812" cy="559335"/>
              </a:xfrm>
              <a:custGeom>
                <a:avLst/>
                <a:gdLst/>
                <a:ahLst/>
                <a:cxnLst/>
                <a:rect l="l" t="t" r="r" b="b"/>
                <a:pathLst>
                  <a:path w="3440812" h="559335">
                    <a:moveTo>
                      <a:pt x="11852" y="0"/>
                    </a:moveTo>
                    <a:lnTo>
                      <a:pt x="3428960" y="0"/>
                    </a:lnTo>
                    <a:cubicBezTo>
                      <a:pt x="3432104" y="0"/>
                      <a:pt x="3435118" y="1249"/>
                      <a:pt x="3437341" y="3471"/>
                    </a:cubicBezTo>
                    <a:cubicBezTo>
                      <a:pt x="3439564" y="5694"/>
                      <a:pt x="3440812" y="8709"/>
                      <a:pt x="3440812" y="11852"/>
                    </a:cubicBezTo>
                    <a:lnTo>
                      <a:pt x="3440812" y="547483"/>
                    </a:lnTo>
                    <a:cubicBezTo>
                      <a:pt x="3440812" y="554029"/>
                      <a:pt x="3435506" y="559335"/>
                      <a:pt x="3428960" y="559335"/>
                    </a:cubicBezTo>
                    <a:lnTo>
                      <a:pt x="11852" y="559335"/>
                    </a:lnTo>
                    <a:cubicBezTo>
                      <a:pt x="5306" y="559335"/>
                      <a:pt x="0" y="554029"/>
                      <a:pt x="0" y="547483"/>
                    </a:cubicBezTo>
                    <a:lnTo>
                      <a:pt x="0" y="11852"/>
                    </a:lnTo>
                    <a:cubicBezTo>
                      <a:pt x="0" y="5306"/>
                      <a:pt x="5306" y="0"/>
                      <a:pt x="1185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440812" cy="5974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62757" y="405981"/>
              <a:ext cx="16493598" cy="2103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19"/>
                </a:lnSpc>
                <a:spcBef>
                  <a:spcPct val="0"/>
                </a:spcBef>
              </a:pPr>
              <a:r>
                <a:rPr lang="en-US" sz="22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El disseny del software està liderat per la Universitat Politècnica de Catalunya (UPC) i té com a objectiu desenvolupar una </a:t>
              </a:r>
              <a:r>
                <a:rPr lang="en-US" sz="2299">
                  <a:solidFill>
                    <a:srgbClr val="6AD3F3"/>
                  </a:solidFill>
                  <a:latin typeface="Garet"/>
                  <a:ea typeface="Garet"/>
                  <a:cs typeface="Garet"/>
                  <a:sym typeface="Garet"/>
                </a:rPr>
                <a:t>plataforma tecnològica</a:t>
              </a:r>
              <a:r>
                <a:rPr lang="en-US" sz="22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que integri el dron en el procés de neurorehabilitació de manera segura, adaptable i clínicament útil.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76401" y="5707834"/>
            <a:ext cx="3236284" cy="4062716"/>
            <a:chOff x="0" y="0"/>
            <a:chExt cx="852355" cy="1070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2355" cy="1070016"/>
            </a:xfrm>
            <a:custGeom>
              <a:avLst/>
              <a:gdLst/>
              <a:ahLst/>
              <a:cxnLst/>
              <a:rect l="l" t="t" r="r" b="b"/>
              <a:pathLst>
                <a:path w="852355" h="1070016">
                  <a:moveTo>
                    <a:pt x="47845" y="0"/>
                  </a:moveTo>
                  <a:lnTo>
                    <a:pt x="804510" y="0"/>
                  </a:lnTo>
                  <a:cubicBezTo>
                    <a:pt x="817199" y="0"/>
                    <a:pt x="829369" y="5041"/>
                    <a:pt x="838341" y="14013"/>
                  </a:cubicBezTo>
                  <a:cubicBezTo>
                    <a:pt x="847314" y="22986"/>
                    <a:pt x="852355" y="35155"/>
                    <a:pt x="852355" y="47845"/>
                  </a:cubicBezTo>
                  <a:lnTo>
                    <a:pt x="852355" y="1022171"/>
                  </a:lnTo>
                  <a:cubicBezTo>
                    <a:pt x="852355" y="1048595"/>
                    <a:pt x="830934" y="1070016"/>
                    <a:pt x="804510" y="1070016"/>
                  </a:cubicBezTo>
                  <a:lnTo>
                    <a:pt x="47845" y="1070016"/>
                  </a:lnTo>
                  <a:cubicBezTo>
                    <a:pt x="35155" y="1070016"/>
                    <a:pt x="22986" y="1064975"/>
                    <a:pt x="14013" y="1056003"/>
                  </a:cubicBezTo>
                  <a:cubicBezTo>
                    <a:pt x="5041" y="1047030"/>
                    <a:pt x="0" y="1034861"/>
                    <a:pt x="0" y="1022171"/>
                  </a:cubicBezTo>
                  <a:lnTo>
                    <a:pt x="0" y="47845"/>
                  </a:lnTo>
                  <a:cubicBezTo>
                    <a:pt x="0" y="35155"/>
                    <a:pt x="5041" y="22986"/>
                    <a:pt x="14013" y="14013"/>
                  </a:cubicBezTo>
                  <a:cubicBezTo>
                    <a:pt x="22986" y="5041"/>
                    <a:pt x="35155" y="0"/>
                    <a:pt x="478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52355" cy="11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75315" y="5707834"/>
            <a:ext cx="3236284" cy="4062716"/>
            <a:chOff x="0" y="0"/>
            <a:chExt cx="852355" cy="10700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2355" cy="1070016"/>
            </a:xfrm>
            <a:custGeom>
              <a:avLst/>
              <a:gdLst/>
              <a:ahLst/>
              <a:cxnLst/>
              <a:rect l="l" t="t" r="r" b="b"/>
              <a:pathLst>
                <a:path w="852355" h="1070016">
                  <a:moveTo>
                    <a:pt x="47845" y="0"/>
                  </a:moveTo>
                  <a:lnTo>
                    <a:pt x="804510" y="0"/>
                  </a:lnTo>
                  <a:cubicBezTo>
                    <a:pt x="817199" y="0"/>
                    <a:pt x="829369" y="5041"/>
                    <a:pt x="838341" y="14013"/>
                  </a:cubicBezTo>
                  <a:cubicBezTo>
                    <a:pt x="847314" y="22986"/>
                    <a:pt x="852355" y="35155"/>
                    <a:pt x="852355" y="47845"/>
                  </a:cubicBezTo>
                  <a:lnTo>
                    <a:pt x="852355" y="1022171"/>
                  </a:lnTo>
                  <a:cubicBezTo>
                    <a:pt x="852355" y="1048595"/>
                    <a:pt x="830934" y="1070016"/>
                    <a:pt x="804510" y="1070016"/>
                  </a:cubicBezTo>
                  <a:lnTo>
                    <a:pt x="47845" y="1070016"/>
                  </a:lnTo>
                  <a:cubicBezTo>
                    <a:pt x="35155" y="1070016"/>
                    <a:pt x="22986" y="1064975"/>
                    <a:pt x="14013" y="1056003"/>
                  </a:cubicBezTo>
                  <a:cubicBezTo>
                    <a:pt x="5041" y="1047030"/>
                    <a:pt x="0" y="1034861"/>
                    <a:pt x="0" y="1022171"/>
                  </a:cubicBezTo>
                  <a:lnTo>
                    <a:pt x="0" y="47845"/>
                  </a:lnTo>
                  <a:cubicBezTo>
                    <a:pt x="0" y="35155"/>
                    <a:pt x="5041" y="22986"/>
                    <a:pt x="14013" y="14013"/>
                  </a:cubicBezTo>
                  <a:cubicBezTo>
                    <a:pt x="22986" y="5041"/>
                    <a:pt x="35155" y="0"/>
                    <a:pt x="478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52355" cy="11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88822" y="5707834"/>
            <a:ext cx="3236284" cy="4062716"/>
            <a:chOff x="0" y="0"/>
            <a:chExt cx="852355" cy="10700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2355" cy="1070016"/>
            </a:xfrm>
            <a:custGeom>
              <a:avLst/>
              <a:gdLst/>
              <a:ahLst/>
              <a:cxnLst/>
              <a:rect l="l" t="t" r="r" b="b"/>
              <a:pathLst>
                <a:path w="852355" h="1070016">
                  <a:moveTo>
                    <a:pt x="47845" y="0"/>
                  </a:moveTo>
                  <a:lnTo>
                    <a:pt x="804510" y="0"/>
                  </a:lnTo>
                  <a:cubicBezTo>
                    <a:pt x="817199" y="0"/>
                    <a:pt x="829369" y="5041"/>
                    <a:pt x="838341" y="14013"/>
                  </a:cubicBezTo>
                  <a:cubicBezTo>
                    <a:pt x="847314" y="22986"/>
                    <a:pt x="852355" y="35155"/>
                    <a:pt x="852355" y="47845"/>
                  </a:cubicBezTo>
                  <a:lnTo>
                    <a:pt x="852355" y="1022171"/>
                  </a:lnTo>
                  <a:cubicBezTo>
                    <a:pt x="852355" y="1048595"/>
                    <a:pt x="830934" y="1070016"/>
                    <a:pt x="804510" y="1070016"/>
                  </a:cubicBezTo>
                  <a:lnTo>
                    <a:pt x="47845" y="1070016"/>
                  </a:lnTo>
                  <a:cubicBezTo>
                    <a:pt x="35155" y="1070016"/>
                    <a:pt x="22986" y="1064975"/>
                    <a:pt x="14013" y="1056003"/>
                  </a:cubicBezTo>
                  <a:cubicBezTo>
                    <a:pt x="5041" y="1047030"/>
                    <a:pt x="0" y="1034861"/>
                    <a:pt x="0" y="1022171"/>
                  </a:cubicBezTo>
                  <a:lnTo>
                    <a:pt x="0" y="47845"/>
                  </a:lnTo>
                  <a:cubicBezTo>
                    <a:pt x="0" y="35155"/>
                    <a:pt x="5041" y="22986"/>
                    <a:pt x="14013" y="14013"/>
                  </a:cubicBezTo>
                  <a:cubicBezTo>
                    <a:pt x="22986" y="5041"/>
                    <a:pt x="35155" y="0"/>
                    <a:pt x="47845" y="0"/>
                  </a:cubicBezTo>
                  <a:close/>
                </a:path>
              </a:pathLst>
            </a:custGeom>
            <a:solidFill>
              <a:srgbClr val="072153">
                <a:alpha val="75686"/>
              </a:srgbClr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52355" cy="11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3456" y="1256837"/>
            <a:ext cx="9894195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Disseny tecnològic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93305" y="7295414"/>
            <a:ext cx="280247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ca-ES" sz="1400" dirty="0">
                <a:solidFill>
                  <a:srgbClr val="010F1F"/>
                </a:solidFill>
                <a:latin typeface="Montserrat"/>
                <a:ea typeface="Montserrat"/>
                <a:cs typeface="Montserrat"/>
                <a:sym typeface="Montserrat"/>
              </a:rPr>
              <a:t>Permet la </a:t>
            </a:r>
            <a:r>
              <a:rPr lang="ca-ES" sz="1400" dirty="0">
                <a:solidFill>
                  <a:srgbClr val="6AD3F3"/>
                </a:solidFill>
                <a:latin typeface="Montserrat"/>
                <a:ea typeface="Montserrat"/>
                <a:cs typeface="Montserrat"/>
                <a:sym typeface="Montserrat"/>
              </a:rPr>
              <a:t>gestió del vol</a:t>
            </a:r>
            <a:r>
              <a:rPr lang="ca-ES" sz="1400" dirty="0">
                <a:solidFill>
                  <a:srgbClr val="010F1F"/>
                </a:solidFill>
                <a:latin typeface="Montserrat"/>
                <a:ea typeface="Montserrat"/>
                <a:cs typeface="Montserrat"/>
                <a:sym typeface="Montserrat"/>
              </a:rPr>
              <a:t> i la interacció amb el pacient durant les sessions terapèutiques. Inclou funcionalitats de control de trajectòria, velocitat i resposta del dron als estímuls o moviments del pacient.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38032" y="7377211"/>
            <a:ext cx="26589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ca-ES" sz="1400" dirty="0">
                <a:solidFill>
                  <a:srgbClr val="010F1F"/>
                </a:solidFill>
                <a:latin typeface="Montserrat"/>
                <a:ea typeface="Montserrat"/>
                <a:cs typeface="Montserrat"/>
                <a:sym typeface="Montserrat"/>
              </a:rPr>
              <a:t>Recull </a:t>
            </a:r>
            <a:r>
              <a:rPr lang="ca-ES" sz="1400" dirty="0">
                <a:solidFill>
                  <a:srgbClr val="6AD3F3"/>
                </a:solidFill>
                <a:latin typeface="Montserrat"/>
                <a:ea typeface="Montserrat"/>
                <a:cs typeface="Montserrat"/>
                <a:sym typeface="Montserrat"/>
              </a:rPr>
              <a:t>informació de cada sessió</a:t>
            </a:r>
            <a:r>
              <a:rPr lang="ca-ES" sz="1400" dirty="0">
                <a:solidFill>
                  <a:srgbClr val="010F1F"/>
                </a:solidFill>
                <a:latin typeface="Montserrat"/>
                <a:ea typeface="Montserrat"/>
                <a:cs typeface="Montserrat"/>
                <a:sym typeface="Montserrat"/>
              </a:rPr>
              <a:t> (moviments, temps de resposta, errors, repeticions, etc.), permetent generar indicadors clínics que ajudin a monitoritzar l’evolució del pacient i avaluar l’impacte terapèutic de la tecnologia</a:t>
            </a:r>
            <a:r>
              <a:rPr lang="ca-ES" sz="1299" dirty="0">
                <a:solidFill>
                  <a:srgbClr val="010F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75104" y="7377211"/>
            <a:ext cx="26637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ca-E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Permet als professionals </a:t>
            </a:r>
            <a:r>
              <a:rPr lang="ca-ES" sz="1400" dirty="0">
                <a:solidFill>
                  <a:srgbClr val="6AD3F3"/>
                </a:solidFill>
                <a:latin typeface="Montserrat"/>
                <a:ea typeface="Montserrat"/>
                <a:cs typeface="Montserrat"/>
                <a:sym typeface="Montserrat"/>
              </a:rPr>
              <a:t>configurar diferents activitats </a:t>
            </a:r>
            <a:r>
              <a:rPr lang="ca-E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rehabilitació (circuits, exercicis de coordinació, tasques de precisió, etc.), adaptant-ne la dificultat segons les capacitats funcionals del pacient.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39799" y="5990844"/>
            <a:ext cx="2436096" cy="67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8"/>
              </a:lnSpc>
            </a:pPr>
            <a:r>
              <a:rPr lang="en-US" sz="1934" b="1">
                <a:solidFill>
                  <a:srgbClr val="010F1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de control del dron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90788" y="5990844"/>
            <a:ext cx="2134248" cy="101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8"/>
              </a:lnSpc>
            </a:pPr>
            <a:r>
              <a:rPr lang="en-US" sz="1934" b="1">
                <a:solidFill>
                  <a:srgbClr val="010F1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de registre i anàlisi de dades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51880" y="5990844"/>
            <a:ext cx="2510168" cy="101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8"/>
              </a:lnSpc>
            </a:pPr>
            <a:r>
              <a:rPr lang="en-US" sz="193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Plataforma de disseny d’exercicis terapèutics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3307" y="450934"/>
            <a:ext cx="16489397" cy="16633250"/>
            <a:chOff x="0" y="0"/>
            <a:chExt cx="692459" cy="698500"/>
          </a:xfrm>
        </p:grpSpPr>
        <p:sp>
          <p:nvSpPr>
            <p:cNvPr id="3" name="Freeform 3"/>
            <p:cNvSpPr/>
            <p:nvPr/>
          </p:nvSpPr>
          <p:spPr>
            <a:xfrm>
              <a:off x="4433" y="0"/>
              <a:ext cx="683594" cy="698500"/>
            </a:xfrm>
            <a:custGeom>
              <a:avLst/>
              <a:gdLst/>
              <a:ahLst/>
              <a:cxnLst/>
              <a:rect l="l" t="t" r="r" b="b"/>
              <a:pathLst>
                <a:path w="683594" h="698500">
                  <a:moveTo>
                    <a:pt x="679762" y="363454"/>
                  </a:moveTo>
                  <a:lnTo>
                    <a:pt x="493090" y="684296"/>
                  </a:lnTo>
                  <a:cubicBezTo>
                    <a:pt x="487974" y="693090"/>
                    <a:pt x="478567" y="698500"/>
                    <a:pt x="468393" y="698500"/>
                  </a:cubicBezTo>
                  <a:lnTo>
                    <a:pt x="215200" y="698500"/>
                  </a:lnTo>
                  <a:cubicBezTo>
                    <a:pt x="205026" y="698500"/>
                    <a:pt x="195619" y="693090"/>
                    <a:pt x="190503" y="684296"/>
                  </a:cubicBezTo>
                  <a:lnTo>
                    <a:pt x="3831" y="363454"/>
                  </a:lnTo>
                  <a:cubicBezTo>
                    <a:pt x="-1277" y="354674"/>
                    <a:pt x="-1277" y="343826"/>
                    <a:pt x="3831" y="335046"/>
                  </a:cubicBezTo>
                  <a:lnTo>
                    <a:pt x="190503" y="14204"/>
                  </a:lnTo>
                  <a:cubicBezTo>
                    <a:pt x="195619" y="5410"/>
                    <a:pt x="205026" y="0"/>
                    <a:pt x="215200" y="0"/>
                  </a:cubicBezTo>
                  <a:lnTo>
                    <a:pt x="468393" y="0"/>
                  </a:lnTo>
                  <a:cubicBezTo>
                    <a:pt x="478567" y="0"/>
                    <a:pt x="487974" y="5410"/>
                    <a:pt x="493090" y="14204"/>
                  </a:cubicBezTo>
                  <a:lnTo>
                    <a:pt x="679762" y="335046"/>
                  </a:lnTo>
                  <a:cubicBezTo>
                    <a:pt x="684870" y="343826"/>
                    <a:pt x="684870" y="354674"/>
                    <a:pt x="679762" y="363454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46385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41626" y="2895672"/>
            <a:ext cx="8249243" cy="7089193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8860" y="0"/>
              <a:ext cx="795079" cy="698500"/>
            </a:xfrm>
            <a:custGeom>
              <a:avLst/>
              <a:gdLst/>
              <a:ahLst/>
              <a:cxnLst/>
              <a:rect l="l" t="t" r="r" b="b"/>
              <a:pathLst>
                <a:path w="795079" h="698500">
                  <a:moveTo>
                    <a:pt x="787421" y="377642"/>
                  </a:moveTo>
                  <a:lnTo>
                    <a:pt x="617259" y="670108"/>
                  </a:lnTo>
                  <a:cubicBezTo>
                    <a:pt x="607032" y="687686"/>
                    <a:pt x="588229" y="698500"/>
                    <a:pt x="567892" y="698500"/>
                  </a:cubicBezTo>
                  <a:lnTo>
                    <a:pt x="227188" y="698500"/>
                  </a:lnTo>
                  <a:cubicBezTo>
                    <a:pt x="206851" y="698500"/>
                    <a:pt x="188048" y="687686"/>
                    <a:pt x="177821" y="670108"/>
                  </a:cubicBezTo>
                  <a:lnTo>
                    <a:pt x="7659" y="377642"/>
                  </a:lnTo>
                  <a:cubicBezTo>
                    <a:pt x="-2552" y="360091"/>
                    <a:pt x="-2552" y="338409"/>
                    <a:pt x="7659" y="320858"/>
                  </a:cubicBezTo>
                  <a:lnTo>
                    <a:pt x="177821" y="28392"/>
                  </a:lnTo>
                  <a:cubicBezTo>
                    <a:pt x="188048" y="10814"/>
                    <a:pt x="206851" y="0"/>
                    <a:pt x="227188" y="0"/>
                  </a:cubicBezTo>
                  <a:lnTo>
                    <a:pt x="567892" y="0"/>
                  </a:lnTo>
                  <a:cubicBezTo>
                    <a:pt x="588229" y="0"/>
                    <a:pt x="607032" y="10814"/>
                    <a:pt x="617259" y="28392"/>
                  </a:cubicBezTo>
                  <a:lnTo>
                    <a:pt x="787421" y="320858"/>
                  </a:lnTo>
                  <a:cubicBezTo>
                    <a:pt x="797632" y="338409"/>
                    <a:pt x="797632" y="360091"/>
                    <a:pt x="787421" y="377642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46893" tIns="46893" rIns="46893" bIns="4689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38548" y="3236778"/>
            <a:ext cx="7455398" cy="6406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7003" y="0"/>
              <a:ext cx="798795" cy="698500"/>
            </a:xfrm>
            <a:custGeom>
              <a:avLst/>
              <a:gdLst/>
              <a:ahLst/>
              <a:cxnLst/>
              <a:rect l="l" t="t" r="r" b="b"/>
              <a:pathLst>
                <a:path w="798795" h="698500">
                  <a:moveTo>
                    <a:pt x="792741" y="371689"/>
                  </a:moveTo>
                  <a:lnTo>
                    <a:pt x="615653" y="676061"/>
                  </a:lnTo>
                  <a:cubicBezTo>
                    <a:pt x="607570" y="689953"/>
                    <a:pt x="592709" y="698500"/>
                    <a:pt x="576636" y="698500"/>
                  </a:cubicBezTo>
                  <a:lnTo>
                    <a:pt x="222158" y="698500"/>
                  </a:lnTo>
                  <a:cubicBezTo>
                    <a:pt x="206085" y="698500"/>
                    <a:pt x="191224" y="689953"/>
                    <a:pt x="183141" y="676061"/>
                  </a:cubicBezTo>
                  <a:lnTo>
                    <a:pt x="6053" y="371689"/>
                  </a:lnTo>
                  <a:cubicBezTo>
                    <a:pt x="-2018" y="357818"/>
                    <a:pt x="-2018" y="340682"/>
                    <a:pt x="6053" y="326811"/>
                  </a:cubicBezTo>
                  <a:lnTo>
                    <a:pt x="183141" y="22439"/>
                  </a:lnTo>
                  <a:cubicBezTo>
                    <a:pt x="191224" y="8547"/>
                    <a:pt x="206085" y="0"/>
                    <a:pt x="222158" y="0"/>
                  </a:cubicBezTo>
                  <a:lnTo>
                    <a:pt x="576636" y="0"/>
                  </a:lnTo>
                  <a:cubicBezTo>
                    <a:pt x="592709" y="0"/>
                    <a:pt x="607570" y="8547"/>
                    <a:pt x="615653" y="22439"/>
                  </a:cubicBezTo>
                  <a:lnTo>
                    <a:pt x="792741" y="326811"/>
                  </a:lnTo>
                  <a:cubicBezTo>
                    <a:pt x="800812" y="340682"/>
                    <a:pt x="800812" y="357818"/>
                    <a:pt x="792741" y="37168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46893" tIns="46893" rIns="46893" bIns="4689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228729" y="3400214"/>
            <a:ext cx="7075037" cy="6080110"/>
            <a:chOff x="0" y="0"/>
            <a:chExt cx="812800" cy="698500"/>
          </a:xfrm>
        </p:grpSpPr>
        <p:sp>
          <p:nvSpPr>
            <p:cNvPr id="12" name="Freeform 12">
              <a:hlinkClick r:id="rId2" tooltip="https://www.3cat.cat/3cat/lhospital-dolot-utilitza-drons-en-la-neurorehabilitacio-de-pacients-amb-dany-cerebral/video/6347152/"/>
            </p:cNvPr>
            <p:cNvSpPr/>
            <p:nvPr/>
          </p:nvSpPr>
          <p:spPr>
            <a:xfrm>
              <a:off x="5903" y="0"/>
              <a:ext cx="800993" cy="698500"/>
            </a:xfrm>
            <a:custGeom>
              <a:avLst/>
              <a:gdLst/>
              <a:ahLst/>
              <a:cxnLst/>
              <a:rect l="l" t="t" r="r" b="b"/>
              <a:pathLst>
                <a:path w="800993" h="698500">
                  <a:moveTo>
                    <a:pt x="795891" y="368166"/>
                  </a:moveTo>
                  <a:lnTo>
                    <a:pt x="614703" y="679584"/>
                  </a:lnTo>
                  <a:cubicBezTo>
                    <a:pt x="607889" y="691295"/>
                    <a:pt x="595361" y="698500"/>
                    <a:pt x="581812" y="698500"/>
                  </a:cubicBezTo>
                  <a:lnTo>
                    <a:pt x="219182" y="698500"/>
                  </a:lnTo>
                  <a:cubicBezTo>
                    <a:pt x="205633" y="698500"/>
                    <a:pt x="193105" y="691295"/>
                    <a:pt x="186291" y="679584"/>
                  </a:cubicBezTo>
                  <a:lnTo>
                    <a:pt x="5103" y="368166"/>
                  </a:lnTo>
                  <a:cubicBezTo>
                    <a:pt x="-1700" y="356473"/>
                    <a:pt x="-1700" y="342027"/>
                    <a:pt x="5103" y="330334"/>
                  </a:cubicBezTo>
                  <a:lnTo>
                    <a:pt x="186291" y="18916"/>
                  </a:lnTo>
                  <a:cubicBezTo>
                    <a:pt x="193105" y="7205"/>
                    <a:pt x="205633" y="0"/>
                    <a:pt x="219182" y="0"/>
                  </a:cubicBezTo>
                  <a:lnTo>
                    <a:pt x="581812" y="0"/>
                  </a:lnTo>
                  <a:cubicBezTo>
                    <a:pt x="595361" y="0"/>
                    <a:pt x="607889" y="7205"/>
                    <a:pt x="614703" y="18916"/>
                  </a:cubicBezTo>
                  <a:lnTo>
                    <a:pt x="795891" y="330334"/>
                  </a:lnTo>
                  <a:cubicBezTo>
                    <a:pt x="802694" y="342027"/>
                    <a:pt x="802694" y="356473"/>
                    <a:pt x="795891" y="368166"/>
                  </a:cubicBezTo>
                  <a:close/>
                </a:path>
              </a:pathLst>
            </a:custGeom>
            <a:blipFill>
              <a:blip r:embed="rId3"/>
              <a:stretch>
                <a:fillRect t="-38085" r="-7610" b="-26448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0806" y="4299870"/>
            <a:ext cx="79578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-193122" y="8295160"/>
            <a:ext cx="795788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-909537" y="2272103"/>
            <a:ext cx="11551162" cy="6397708"/>
            <a:chOff x="0" y="0"/>
            <a:chExt cx="15401550" cy="853027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911249" cy="1246969"/>
              <a:chOff x="0" y="0"/>
              <a:chExt cx="7792504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002" y="0"/>
                <a:ext cx="77865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786500" h="698500">
                    <a:moveTo>
                      <a:pt x="7783905" y="358871"/>
                    </a:moveTo>
                    <a:lnTo>
                      <a:pt x="7591900" y="688879"/>
                    </a:lnTo>
                    <a:cubicBezTo>
                      <a:pt x="7588434" y="694836"/>
                      <a:pt x="7582063" y="698500"/>
                      <a:pt x="7575172" y="698500"/>
                    </a:cubicBezTo>
                    <a:lnTo>
                      <a:pt x="211328" y="698500"/>
                    </a:lnTo>
                    <a:cubicBezTo>
                      <a:pt x="204437" y="698500"/>
                      <a:pt x="198066" y="694836"/>
                      <a:pt x="194601" y="688879"/>
                    </a:cubicBezTo>
                    <a:lnTo>
                      <a:pt x="2595" y="358871"/>
                    </a:lnTo>
                    <a:cubicBezTo>
                      <a:pt x="-865" y="352924"/>
                      <a:pt x="-865" y="345576"/>
                      <a:pt x="2595" y="339629"/>
                    </a:cubicBezTo>
                    <a:lnTo>
                      <a:pt x="194601" y="9621"/>
                    </a:lnTo>
                    <a:cubicBezTo>
                      <a:pt x="198066" y="3664"/>
                      <a:pt x="204437" y="0"/>
                      <a:pt x="211328" y="0"/>
                    </a:cubicBezTo>
                    <a:lnTo>
                      <a:pt x="7575172" y="0"/>
                    </a:lnTo>
                    <a:cubicBezTo>
                      <a:pt x="7582063" y="0"/>
                      <a:pt x="7588434" y="3664"/>
                      <a:pt x="7591900" y="9621"/>
                    </a:cubicBezTo>
                    <a:lnTo>
                      <a:pt x="7783905" y="339629"/>
                    </a:lnTo>
                    <a:cubicBezTo>
                      <a:pt x="7787365" y="345576"/>
                      <a:pt x="7787365" y="352924"/>
                      <a:pt x="7783905" y="358871"/>
                    </a:cubicBezTo>
                    <a:close/>
                  </a:path>
                </a:pathLst>
              </a:custGeom>
              <a:solidFill>
                <a:srgbClr val="084C73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38100"/>
                <a:ext cx="7563904" cy="736600"/>
              </a:xfrm>
              <a:prstGeom prst="rect">
                <a:avLst/>
              </a:prstGeom>
            </p:spPr>
            <p:txBody>
              <a:bodyPr lIns="41901" tIns="41901" rIns="41901" bIns="4190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06599" y="2830235"/>
              <a:ext cx="13082280" cy="1246969"/>
              <a:chOff x="0" y="0"/>
              <a:chExt cx="7328150" cy="698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193" y="0"/>
                <a:ext cx="7321764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321764" h="698500">
                    <a:moveTo>
                      <a:pt x="7319004" y="359480"/>
                    </a:moveTo>
                    <a:lnTo>
                      <a:pt x="7127709" y="688270"/>
                    </a:lnTo>
                    <a:cubicBezTo>
                      <a:pt x="7124024" y="694604"/>
                      <a:pt x="7117248" y="698500"/>
                      <a:pt x="7109921" y="698500"/>
                    </a:cubicBezTo>
                    <a:lnTo>
                      <a:pt x="211843" y="698500"/>
                    </a:lnTo>
                    <a:cubicBezTo>
                      <a:pt x="204515" y="698500"/>
                      <a:pt x="197740" y="694604"/>
                      <a:pt x="194055" y="688270"/>
                    </a:cubicBezTo>
                    <a:lnTo>
                      <a:pt x="2759" y="359480"/>
                    </a:lnTo>
                    <a:cubicBezTo>
                      <a:pt x="-920" y="353156"/>
                      <a:pt x="-920" y="345344"/>
                      <a:pt x="2759" y="339020"/>
                    </a:cubicBezTo>
                    <a:lnTo>
                      <a:pt x="194055" y="10230"/>
                    </a:lnTo>
                    <a:cubicBezTo>
                      <a:pt x="197740" y="3896"/>
                      <a:pt x="204515" y="0"/>
                      <a:pt x="211843" y="0"/>
                    </a:cubicBezTo>
                    <a:lnTo>
                      <a:pt x="7109921" y="0"/>
                    </a:lnTo>
                    <a:cubicBezTo>
                      <a:pt x="7117248" y="0"/>
                      <a:pt x="7124024" y="3896"/>
                      <a:pt x="7127709" y="10230"/>
                    </a:cubicBezTo>
                    <a:lnTo>
                      <a:pt x="7319004" y="339020"/>
                    </a:lnTo>
                    <a:cubicBezTo>
                      <a:pt x="7322684" y="345344"/>
                      <a:pt x="7322684" y="353156"/>
                      <a:pt x="7319004" y="359480"/>
                    </a:cubicBezTo>
                    <a:close/>
                  </a:path>
                </a:pathLst>
              </a:custGeom>
              <a:solidFill>
                <a:srgbClr val="084C73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14300" y="-38100"/>
                <a:ext cx="7099550" cy="736600"/>
              </a:xfrm>
              <a:prstGeom prst="rect">
                <a:avLst/>
              </a:prstGeom>
            </p:spPr>
            <p:txBody>
              <a:bodyPr lIns="41901" tIns="41901" rIns="41901" bIns="4190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828969" y="6019457"/>
              <a:ext cx="13082280" cy="1268857"/>
              <a:chOff x="0" y="0"/>
              <a:chExt cx="7328150" cy="7107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3145" y="0"/>
                <a:ext cx="7321860" cy="710761"/>
              </a:xfrm>
              <a:custGeom>
                <a:avLst/>
                <a:gdLst/>
                <a:ahLst/>
                <a:cxnLst/>
                <a:rect l="l" t="t" r="r" b="b"/>
                <a:pathLst>
                  <a:path w="7321860" h="710761">
                    <a:moveTo>
                      <a:pt x="7319130" y="365655"/>
                    </a:moveTo>
                    <a:lnTo>
                      <a:pt x="7127679" y="700486"/>
                    </a:lnTo>
                    <a:cubicBezTo>
                      <a:pt x="7124046" y="706840"/>
                      <a:pt x="7117288" y="710761"/>
                      <a:pt x="7109969" y="710761"/>
                    </a:cubicBezTo>
                    <a:lnTo>
                      <a:pt x="211891" y="710761"/>
                    </a:lnTo>
                    <a:cubicBezTo>
                      <a:pt x="204572" y="710761"/>
                      <a:pt x="197813" y="706840"/>
                      <a:pt x="194180" y="700486"/>
                    </a:cubicBezTo>
                    <a:lnTo>
                      <a:pt x="2730" y="365655"/>
                    </a:lnTo>
                    <a:cubicBezTo>
                      <a:pt x="-910" y="359289"/>
                      <a:pt x="-910" y="351472"/>
                      <a:pt x="2730" y="345106"/>
                    </a:cubicBezTo>
                    <a:lnTo>
                      <a:pt x="194180" y="10275"/>
                    </a:lnTo>
                    <a:cubicBezTo>
                      <a:pt x="197813" y="3921"/>
                      <a:pt x="204572" y="0"/>
                      <a:pt x="211891" y="0"/>
                    </a:cubicBezTo>
                    <a:lnTo>
                      <a:pt x="7109969" y="0"/>
                    </a:lnTo>
                    <a:cubicBezTo>
                      <a:pt x="7117288" y="0"/>
                      <a:pt x="7124046" y="3921"/>
                      <a:pt x="7127679" y="10275"/>
                    </a:cubicBezTo>
                    <a:lnTo>
                      <a:pt x="7319130" y="345106"/>
                    </a:lnTo>
                    <a:cubicBezTo>
                      <a:pt x="7322770" y="351472"/>
                      <a:pt x="7322770" y="359289"/>
                      <a:pt x="7319130" y="365655"/>
                    </a:cubicBezTo>
                    <a:close/>
                  </a:path>
                </a:pathLst>
              </a:custGeom>
              <a:solidFill>
                <a:srgbClr val="084C73"/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14300" y="-38100"/>
                <a:ext cx="7099550" cy="748861"/>
              </a:xfrm>
              <a:prstGeom prst="rect">
                <a:avLst/>
              </a:prstGeom>
            </p:spPr>
            <p:txBody>
              <a:bodyPr lIns="41901" tIns="41901" rIns="41901" bIns="4190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131720" y="1446994"/>
              <a:ext cx="12676618" cy="853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Seguiment d’un </a:t>
              </a:r>
              <a:r>
                <a:rPr lang="en-US" sz="1900">
                  <a:solidFill>
                    <a:srgbClr val="6AD3F3"/>
                  </a:solidFill>
                  <a:latin typeface="Garet"/>
                  <a:ea typeface="Garet"/>
                  <a:cs typeface="Garet"/>
                  <a:sym typeface="Garet"/>
                </a:rPr>
                <a:t>circuit de vol programat</a:t>
              </a: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, que permet treballar mobilitat, orientació espacial i coordinació motora.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078629" y="277409"/>
              <a:ext cx="922920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 1. Circuit amb dron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78629" y="3103285"/>
              <a:ext cx="841984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2. Vol amb cos i comandes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078629" y="4531229"/>
              <a:ext cx="12729708" cy="853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Control del dron mitjançant </a:t>
              </a:r>
              <a:r>
                <a:rPr lang="en-US" sz="1900">
                  <a:solidFill>
                    <a:srgbClr val="6AD3F3"/>
                  </a:solidFill>
                  <a:latin typeface="Garet"/>
                  <a:ea typeface="Garet"/>
                  <a:cs typeface="Garet"/>
                  <a:sym typeface="Garet"/>
                </a:rPr>
                <a:t>moviments corporals i de les extremitats superiors,</a:t>
              </a: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 detectats per la càmera i associats a comandes de vol.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78629" y="6291935"/>
              <a:ext cx="1204616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3. Vol amb mans i comandes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31720" y="7677049"/>
              <a:ext cx="13269830" cy="853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Control del dron a través de</a:t>
              </a:r>
              <a:r>
                <a:rPr lang="en-US" sz="1900">
                  <a:solidFill>
                    <a:srgbClr val="6AD3F3"/>
                  </a:solidFill>
                  <a:latin typeface="Garet"/>
                  <a:ea typeface="Garet"/>
                  <a:cs typeface="Garet"/>
                  <a:sym typeface="Garet"/>
                </a:rPr>
                <a:t> gestos de la mà i dels dits</a:t>
              </a:r>
              <a:r>
                <a:rPr lang="en-US" sz="19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, orientat a treballar motricitat fina, precisió gestual i coordinació ull-mà.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22504" y="923925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Sessió clínica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7531" y="-140487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TextBox 3"/>
          <p:cNvSpPr txBox="1"/>
          <p:nvPr/>
        </p:nvSpPr>
        <p:spPr>
          <a:xfrm>
            <a:off x="770310" y="1164438"/>
            <a:ext cx="9448293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Interpretacions funcionals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70310" y="2240991"/>
            <a:ext cx="5521649" cy="7804963"/>
            <a:chOff x="0" y="0"/>
            <a:chExt cx="1454262" cy="20556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4262" cy="2055628"/>
            </a:xfrm>
            <a:custGeom>
              <a:avLst/>
              <a:gdLst/>
              <a:ahLst/>
              <a:cxnLst/>
              <a:rect l="l" t="t" r="r" b="b"/>
              <a:pathLst>
                <a:path w="1454262" h="2055628">
                  <a:moveTo>
                    <a:pt x="28042" y="0"/>
                  </a:moveTo>
                  <a:lnTo>
                    <a:pt x="1426219" y="0"/>
                  </a:lnTo>
                  <a:cubicBezTo>
                    <a:pt x="1433657" y="0"/>
                    <a:pt x="1440789" y="2954"/>
                    <a:pt x="1446048" y="8213"/>
                  </a:cubicBezTo>
                  <a:cubicBezTo>
                    <a:pt x="1451307" y="13472"/>
                    <a:pt x="1454262" y="20605"/>
                    <a:pt x="1454262" y="28042"/>
                  </a:cubicBezTo>
                  <a:lnTo>
                    <a:pt x="1454262" y="2027586"/>
                  </a:lnTo>
                  <a:cubicBezTo>
                    <a:pt x="1454262" y="2035023"/>
                    <a:pt x="1451307" y="2042156"/>
                    <a:pt x="1446048" y="2047415"/>
                  </a:cubicBezTo>
                  <a:cubicBezTo>
                    <a:pt x="1440789" y="2052674"/>
                    <a:pt x="1433657" y="2055628"/>
                    <a:pt x="1426219" y="2055628"/>
                  </a:cubicBezTo>
                  <a:lnTo>
                    <a:pt x="28042" y="2055628"/>
                  </a:lnTo>
                  <a:cubicBezTo>
                    <a:pt x="20605" y="2055628"/>
                    <a:pt x="13472" y="2052674"/>
                    <a:pt x="8213" y="2047415"/>
                  </a:cubicBezTo>
                  <a:cubicBezTo>
                    <a:pt x="2954" y="2042156"/>
                    <a:pt x="0" y="2035023"/>
                    <a:pt x="0" y="2027586"/>
                  </a:cubicBezTo>
                  <a:lnTo>
                    <a:pt x="0" y="28042"/>
                  </a:lnTo>
                  <a:cubicBezTo>
                    <a:pt x="0" y="20605"/>
                    <a:pt x="2954" y="13472"/>
                    <a:pt x="8213" y="8213"/>
                  </a:cubicBezTo>
                  <a:cubicBezTo>
                    <a:pt x="13472" y="2954"/>
                    <a:pt x="20605" y="0"/>
                    <a:pt x="280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54262" cy="2093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70380" y="2612729"/>
            <a:ext cx="352150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10F1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Circuit amb dron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8276" y="3601085"/>
            <a:ext cx="4978370" cy="56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Aprenentatge motor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Progressiva familiarització amb el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control del dron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Millora en la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gestió del trajecte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 dels punts del circuit.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Adaptació a la complexitat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Adaptació a circuits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progressivament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més complexos.</a:t>
            </a:r>
          </a:p>
          <a:p>
            <a:pPr marL="410209" lvl="1" indent="-205105" algn="l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Millora en la gestió del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trajecte complet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Millora funcional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Millora en la coordinació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visuomotora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en-US" sz="1899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estabilitat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en el control del dron.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637670" y="2240991"/>
            <a:ext cx="5504312" cy="7804963"/>
            <a:chOff x="0" y="0"/>
            <a:chExt cx="1449695" cy="20556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9695" cy="2055628"/>
            </a:xfrm>
            <a:custGeom>
              <a:avLst/>
              <a:gdLst/>
              <a:ahLst/>
              <a:cxnLst/>
              <a:rect l="l" t="t" r="r" b="b"/>
              <a:pathLst>
                <a:path w="1449695" h="2055628">
                  <a:moveTo>
                    <a:pt x="28130" y="0"/>
                  </a:moveTo>
                  <a:lnTo>
                    <a:pt x="1421565" y="0"/>
                  </a:lnTo>
                  <a:cubicBezTo>
                    <a:pt x="1437101" y="0"/>
                    <a:pt x="1449695" y="12594"/>
                    <a:pt x="1449695" y="28130"/>
                  </a:cubicBezTo>
                  <a:lnTo>
                    <a:pt x="1449695" y="2027498"/>
                  </a:lnTo>
                  <a:cubicBezTo>
                    <a:pt x="1449695" y="2043034"/>
                    <a:pt x="1437101" y="2055628"/>
                    <a:pt x="1421565" y="2055628"/>
                  </a:cubicBezTo>
                  <a:lnTo>
                    <a:pt x="28130" y="2055628"/>
                  </a:lnTo>
                  <a:cubicBezTo>
                    <a:pt x="12594" y="2055628"/>
                    <a:pt x="0" y="2043034"/>
                    <a:pt x="0" y="2027498"/>
                  </a:cubicBezTo>
                  <a:lnTo>
                    <a:pt x="0" y="28130"/>
                  </a:lnTo>
                  <a:cubicBezTo>
                    <a:pt x="0" y="12594"/>
                    <a:pt x="12594" y="0"/>
                    <a:pt x="28130" y="0"/>
                  </a:cubicBezTo>
                  <a:close/>
                </a:path>
              </a:pathLst>
            </a:custGeom>
            <a:solidFill>
              <a:srgbClr val="072153">
                <a:alpha val="75686"/>
              </a:srgbClr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49695" cy="2093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37172" y="2612729"/>
            <a:ext cx="350530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Mans i comandes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87693" y="2240991"/>
            <a:ext cx="5504312" cy="7804963"/>
            <a:chOff x="0" y="0"/>
            <a:chExt cx="1449695" cy="20556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9695" cy="2055628"/>
            </a:xfrm>
            <a:custGeom>
              <a:avLst/>
              <a:gdLst/>
              <a:ahLst/>
              <a:cxnLst/>
              <a:rect l="l" t="t" r="r" b="b"/>
              <a:pathLst>
                <a:path w="1449695" h="2055628">
                  <a:moveTo>
                    <a:pt x="28130" y="0"/>
                  </a:moveTo>
                  <a:lnTo>
                    <a:pt x="1421565" y="0"/>
                  </a:lnTo>
                  <a:cubicBezTo>
                    <a:pt x="1437101" y="0"/>
                    <a:pt x="1449695" y="12594"/>
                    <a:pt x="1449695" y="28130"/>
                  </a:cubicBezTo>
                  <a:lnTo>
                    <a:pt x="1449695" y="2027498"/>
                  </a:lnTo>
                  <a:cubicBezTo>
                    <a:pt x="1449695" y="2043034"/>
                    <a:pt x="1437101" y="2055628"/>
                    <a:pt x="1421565" y="2055628"/>
                  </a:cubicBezTo>
                  <a:lnTo>
                    <a:pt x="28130" y="2055628"/>
                  </a:lnTo>
                  <a:cubicBezTo>
                    <a:pt x="12594" y="2055628"/>
                    <a:pt x="0" y="2043034"/>
                    <a:pt x="0" y="2027498"/>
                  </a:cubicBezTo>
                  <a:lnTo>
                    <a:pt x="0" y="28130"/>
                  </a:lnTo>
                  <a:cubicBezTo>
                    <a:pt x="0" y="12594"/>
                    <a:pt x="12594" y="0"/>
                    <a:pt x="281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49695" cy="2093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1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552813" y="2612729"/>
            <a:ext cx="32461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10F1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 i comandes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2738" y="3434397"/>
            <a:ext cx="5080221" cy="632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Aprenentatge</a:t>
            </a:r>
            <a:r>
              <a:rPr lang="en-US" sz="18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motor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Millora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la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interpretació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de les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instruccions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rapidesa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la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resposta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motora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manual.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Execució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més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fluïda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 les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seqüències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moviments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en-US" sz="18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Adaptació</a:t>
            </a:r>
            <a:r>
              <a:rPr lang="en-US" sz="18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 la </a:t>
            </a:r>
            <a:r>
              <a:rPr lang="en-US" sz="18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complexitat</a:t>
            </a:r>
            <a:endParaRPr lang="en-US" sz="1899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Adaptació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seqüències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més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llargues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comandes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capacitat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d’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atenció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coordinació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manual.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Millora </a:t>
            </a:r>
            <a:r>
              <a:rPr lang="en-US" sz="18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funcional</a:t>
            </a:r>
            <a:endParaRPr lang="en-US" sz="1899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Millora de la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coordinació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motora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fina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agilitat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la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resposta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 les </a:t>
            </a:r>
            <a:r>
              <a:rPr lang="en-US" sz="18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instruccions</a:t>
            </a: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723007" y="3434397"/>
            <a:ext cx="5080221" cy="657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ca-ES" sz="18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Aprenentatge motor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 coordinació entre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instrucció i moviment corporal.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seguretat </a:t>
            </a: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 l’execució dels moviments.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Millora en la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planificació</a:t>
            </a: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del moviment.</a:t>
            </a:r>
          </a:p>
          <a:p>
            <a:pPr algn="l">
              <a:lnSpc>
                <a:spcPts val="2659"/>
              </a:lnSpc>
            </a:pPr>
            <a:endParaRPr lang="ca-E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endParaRPr lang="ca-E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ca-ES" sz="18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Adaptació a la complexitat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Adaptació a moviments corporals més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variats</a:t>
            </a: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en-US" sz="1899" dirty="0" err="1">
                <a:latin typeface="Canva Sans"/>
                <a:ea typeface="Canva Sans"/>
                <a:cs typeface="Canva Sans"/>
                <a:sym typeface="Canva Sans"/>
              </a:rPr>
              <a:t>capacitat</a:t>
            </a:r>
            <a:r>
              <a:rPr lang="en-US" sz="1899" dirty="0"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d’atenció</a:t>
            </a:r>
            <a:r>
              <a:rPr lang="en-U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 i </a:t>
            </a:r>
            <a:r>
              <a:rPr lang="en-US" sz="1899" dirty="0" err="1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coordinació</a:t>
            </a:r>
            <a:r>
              <a:rPr lang="en-US" sz="1899" dirty="0"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ca-E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ca-E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659"/>
              </a:lnSpc>
            </a:pPr>
            <a:r>
              <a:rPr lang="ca-ES" sz="18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Millora funcional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Millora de la coordinació corporal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global</a:t>
            </a: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Major </a:t>
            </a:r>
            <a:r>
              <a:rPr lang="ca-ES" sz="1899" dirty="0">
                <a:solidFill>
                  <a:srgbClr val="6AD3F3"/>
                </a:solidFill>
                <a:latin typeface="Canva Sans"/>
                <a:ea typeface="Canva Sans"/>
                <a:cs typeface="Canva Sans"/>
                <a:sym typeface="Canva Sans"/>
              </a:rPr>
              <a:t>control postural </a:t>
            </a:r>
            <a:r>
              <a:rPr lang="ca-E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durant l’exercici.</a:t>
            </a:r>
          </a:p>
          <a:p>
            <a:pPr algn="l">
              <a:lnSpc>
                <a:spcPts val="2659"/>
              </a:lnSpc>
            </a:pPr>
            <a:endParaRPr lang="ca-E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03331" y="-352425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12186949" y="0"/>
            <a:ext cx="6101051" cy="10287000"/>
            <a:chOff x="0" y="0"/>
            <a:chExt cx="945212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5212" cy="1593725"/>
            </a:xfrm>
            <a:custGeom>
              <a:avLst/>
              <a:gdLst/>
              <a:ahLst/>
              <a:cxnLst/>
              <a:rect l="l" t="t" r="r" b="b"/>
              <a:pathLst>
                <a:path w="945212" h="1593725">
                  <a:moveTo>
                    <a:pt x="0" y="0"/>
                  </a:moveTo>
                  <a:lnTo>
                    <a:pt x="945212" y="0"/>
                  </a:lnTo>
                  <a:lnTo>
                    <a:pt x="94521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r="-153073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86949" y="-115553"/>
            <a:ext cx="1027760" cy="10518106"/>
            <a:chOff x="0" y="0"/>
            <a:chExt cx="270686" cy="27702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686" cy="2770201"/>
            </a:xfrm>
            <a:custGeom>
              <a:avLst/>
              <a:gdLst/>
              <a:ahLst/>
              <a:cxnLst/>
              <a:rect l="l" t="t" r="r" b="b"/>
              <a:pathLst>
                <a:path w="270686" h="2770201">
                  <a:moveTo>
                    <a:pt x="0" y="0"/>
                  </a:moveTo>
                  <a:lnTo>
                    <a:pt x="270686" y="0"/>
                  </a:lnTo>
                  <a:lnTo>
                    <a:pt x="270686" y="2770201"/>
                  </a:lnTo>
                  <a:lnTo>
                    <a:pt x="0" y="2770201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686" cy="280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70310" y="3230529"/>
            <a:ext cx="10923806" cy="544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Transformació de la neurorehabilitació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els drons permeten desenvolupar teràpies més personalitzades, accessibles i eficients.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Benefici per a pacients i famílies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reducció dels temps de rehabilitació i millora de la logística, afavorint l’autonomia i la reintegració social i laboral.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Impacte clínic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noves metodologies terapèutiques, millor seguiment dels progressos i major coordinació entre professionals.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Eficiència del sistema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optimització de recursos i reducció de costos associats al transport i a l’organització assistencial.</a:t>
            </a:r>
          </a:p>
          <a:p>
            <a:pPr algn="just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6AD3F3"/>
                </a:solidFill>
                <a:latin typeface="Garet Bold"/>
                <a:ea typeface="Garet Bold"/>
                <a:cs typeface="Garet Bold"/>
                <a:sym typeface="Garet Bold"/>
              </a:rPr>
              <a:t>Visió de futur</a:t>
            </a: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possibilitat d’escalar el model a altres centres i territoris, impulsant noves aplicacions terapèutiques i projectes de recerca.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310" y="952500"/>
            <a:ext cx="944829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Impacte i el futur de la tecnologia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45B2737-8071-2707-EE2D-DD126340BFD5}"/>
              </a:ext>
            </a:extLst>
          </p:cNvPr>
          <p:cNvSpPr/>
          <p:nvPr/>
        </p:nvSpPr>
        <p:spPr>
          <a:xfrm>
            <a:off x="0" y="9791700"/>
            <a:ext cx="18364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D29858E0-8297-2C2D-E7DE-296F978D5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438151"/>
            <a:ext cx="2135958" cy="27445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2BEDF5F-AF71-F153-762D-3787C89F9B1D}"/>
              </a:ext>
            </a:extLst>
          </p:cNvPr>
          <p:cNvSpPr txBox="1"/>
          <p:nvPr/>
        </p:nvSpPr>
        <p:spPr>
          <a:xfrm>
            <a:off x="7630515" y="3703638"/>
            <a:ext cx="15163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PPT FTSS</a:t>
            </a:r>
            <a:endParaRPr lang="ca-E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5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78874" y="2025264"/>
            <a:ext cx="14746157" cy="6530707"/>
            <a:chOff x="0" y="0"/>
            <a:chExt cx="1577194" cy="698500"/>
          </a:xfrm>
        </p:grpSpPr>
        <p:sp>
          <p:nvSpPr>
            <p:cNvPr id="3" name="Freeform 3"/>
            <p:cNvSpPr/>
            <p:nvPr/>
          </p:nvSpPr>
          <p:spPr>
            <a:xfrm>
              <a:off x="4957" y="0"/>
              <a:ext cx="1567280" cy="698500"/>
            </a:xfrm>
            <a:custGeom>
              <a:avLst/>
              <a:gdLst/>
              <a:ahLst/>
              <a:cxnLst/>
              <a:rect l="l" t="t" r="r" b="b"/>
              <a:pathLst>
                <a:path w="1567280" h="698500">
                  <a:moveTo>
                    <a:pt x="1562996" y="365133"/>
                  </a:moveTo>
                  <a:lnTo>
                    <a:pt x="1378278" y="682617"/>
                  </a:lnTo>
                  <a:cubicBezTo>
                    <a:pt x="1372556" y="692451"/>
                    <a:pt x="1362038" y="698500"/>
                    <a:pt x="1350661" y="698500"/>
                  </a:cubicBezTo>
                  <a:lnTo>
                    <a:pt x="216618" y="698500"/>
                  </a:lnTo>
                  <a:cubicBezTo>
                    <a:pt x="205242" y="698500"/>
                    <a:pt x="194723" y="692451"/>
                    <a:pt x="189002" y="682617"/>
                  </a:cubicBezTo>
                  <a:lnTo>
                    <a:pt x="4284" y="365133"/>
                  </a:lnTo>
                  <a:cubicBezTo>
                    <a:pt x="-1428" y="355315"/>
                    <a:pt x="-1428" y="343185"/>
                    <a:pt x="4284" y="333367"/>
                  </a:cubicBezTo>
                  <a:lnTo>
                    <a:pt x="189002" y="15883"/>
                  </a:lnTo>
                  <a:cubicBezTo>
                    <a:pt x="194723" y="6049"/>
                    <a:pt x="205242" y="0"/>
                    <a:pt x="216618" y="0"/>
                  </a:cubicBezTo>
                  <a:lnTo>
                    <a:pt x="1350661" y="0"/>
                  </a:lnTo>
                  <a:cubicBezTo>
                    <a:pt x="1362038" y="0"/>
                    <a:pt x="1372556" y="6049"/>
                    <a:pt x="1378278" y="15883"/>
                  </a:cubicBezTo>
                  <a:lnTo>
                    <a:pt x="1562996" y="333367"/>
                  </a:lnTo>
                  <a:cubicBezTo>
                    <a:pt x="1568708" y="343185"/>
                    <a:pt x="1568708" y="355315"/>
                    <a:pt x="1562996" y="365133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34859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88509" y="-5614"/>
            <a:ext cx="12299491" cy="1056987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5943" y="0"/>
              <a:ext cx="800915" cy="698500"/>
            </a:xfrm>
            <a:custGeom>
              <a:avLst/>
              <a:gdLst/>
              <a:ahLst/>
              <a:cxnLst/>
              <a:rect l="l" t="t" r="r" b="b"/>
              <a:pathLst>
                <a:path w="800915" h="698500">
                  <a:moveTo>
                    <a:pt x="795778" y="368292"/>
                  </a:moveTo>
                  <a:lnTo>
                    <a:pt x="614736" y="679458"/>
                  </a:lnTo>
                  <a:cubicBezTo>
                    <a:pt x="607877" y="691247"/>
                    <a:pt x="595266" y="698500"/>
                    <a:pt x="581626" y="698500"/>
                  </a:cubicBezTo>
                  <a:lnTo>
                    <a:pt x="219288" y="698500"/>
                  </a:lnTo>
                  <a:cubicBezTo>
                    <a:pt x="205648" y="698500"/>
                    <a:pt x="193037" y="691247"/>
                    <a:pt x="186178" y="679458"/>
                  </a:cubicBezTo>
                  <a:lnTo>
                    <a:pt x="5136" y="368292"/>
                  </a:lnTo>
                  <a:cubicBezTo>
                    <a:pt x="-1713" y="356521"/>
                    <a:pt x="-1713" y="341979"/>
                    <a:pt x="5136" y="330208"/>
                  </a:cubicBezTo>
                  <a:lnTo>
                    <a:pt x="186178" y="19042"/>
                  </a:lnTo>
                  <a:cubicBezTo>
                    <a:pt x="193037" y="7253"/>
                    <a:pt x="205648" y="0"/>
                    <a:pt x="219288" y="0"/>
                  </a:cubicBezTo>
                  <a:lnTo>
                    <a:pt x="581626" y="0"/>
                  </a:lnTo>
                  <a:cubicBezTo>
                    <a:pt x="595266" y="0"/>
                    <a:pt x="607877" y="7253"/>
                    <a:pt x="614736" y="19042"/>
                  </a:cubicBezTo>
                  <a:lnTo>
                    <a:pt x="795778" y="330208"/>
                  </a:lnTo>
                  <a:cubicBezTo>
                    <a:pt x="802627" y="341979"/>
                    <a:pt x="802627" y="356521"/>
                    <a:pt x="795778" y="368292"/>
                  </a:cubicBezTo>
                  <a:close/>
                </a:path>
              </a:pathLst>
            </a:custGeom>
            <a:solidFill>
              <a:srgbClr val="084C73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80314" y="502968"/>
            <a:ext cx="11115881" cy="955271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4697" y="0"/>
              <a:ext cx="803407" cy="698500"/>
            </a:xfrm>
            <a:custGeom>
              <a:avLst/>
              <a:gdLst/>
              <a:ahLst/>
              <a:cxnLst/>
              <a:rect l="l" t="t" r="r" b="b"/>
              <a:pathLst>
                <a:path w="803407" h="698500">
                  <a:moveTo>
                    <a:pt x="799347" y="364300"/>
                  </a:moveTo>
                  <a:lnTo>
                    <a:pt x="613659" y="683450"/>
                  </a:lnTo>
                  <a:cubicBezTo>
                    <a:pt x="608238" y="692768"/>
                    <a:pt x="598271" y="698500"/>
                    <a:pt x="587491" y="698500"/>
                  </a:cubicBezTo>
                  <a:lnTo>
                    <a:pt x="215915" y="698500"/>
                  </a:lnTo>
                  <a:cubicBezTo>
                    <a:pt x="205135" y="698500"/>
                    <a:pt x="195168" y="692768"/>
                    <a:pt x="189747" y="683450"/>
                  </a:cubicBezTo>
                  <a:lnTo>
                    <a:pt x="4059" y="364300"/>
                  </a:lnTo>
                  <a:cubicBezTo>
                    <a:pt x="-1353" y="354997"/>
                    <a:pt x="-1353" y="343503"/>
                    <a:pt x="4059" y="334200"/>
                  </a:cubicBezTo>
                  <a:lnTo>
                    <a:pt x="189747" y="15050"/>
                  </a:lnTo>
                  <a:cubicBezTo>
                    <a:pt x="195168" y="5732"/>
                    <a:pt x="205135" y="0"/>
                    <a:pt x="215915" y="0"/>
                  </a:cubicBezTo>
                  <a:lnTo>
                    <a:pt x="587491" y="0"/>
                  </a:lnTo>
                  <a:cubicBezTo>
                    <a:pt x="598271" y="0"/>
                    <a:pt x="608238" y="5732"/>
                    <a:pt x="613659" y="15050"/>
                  </a:cubicBezTo>
                  <a:lnTo>
                    <a:pt x="799347" y="334200"/>
                  </a:lnTo>
                  <a:cubicBezTo>
                    <a:pt x="804760" y="343503"/>
                    <a:pt x="804760" y="354997"/>
                    <a:pt x="799347" y="364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63870" y="746649"/>
            <a:ext cx="10548768" cy="9065348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3959" y="0"/>
              <a:ext cx="804881" cy="698500"/>
            </a:xfrm>
            <a:custGeom>
              <a:avLst/>
              <a:gdLst/>
              <a:ahLst/>
              <a:cxnLst/>
              <a:rect l="l" t="t" r="r" b="b"/>
              <a:pathLst>
                <a:path w="804881" h="698500">
                  <a:moveTo>
                    <a:pt x="801459" y="361937"/>
                  </a:moveTo>
                  <a:lnTo>
                    <a:pt x="613023" y="685813"/>
                  </a:lnTo>
                  <a:cubicBezTo>
                    <a:pt x="608453" y="693668"/>
                    <a:pt x="600050" y="698500"/>
                    <a:pt x="590963" y="698500"/>
                  </a:cubicBezTo>
                  <a:lnTo>
                    <a:pt x="213919" y="698500"/>
                  </a:lnTo>
                  <a:cubicBezTo>
                    <a:pt x="204832" y="698500"/>
                    <a:pt x="196429" y="693668"/>
                    <a:pt x="191859" y="685813"/>
                  </a:cubicBezTo>
                  <a:lnTo>
                    <a:pt x="3423" y="361937"/>
                  </a:lnTo>
                  <a:cubicBezTo>
                    <a:pt x="-1140" y="354094"/>
                    <a:pt x="-1140" y="344406"/>
                    <a:pt x="3423" y="336563"/>
                  </a:cubicBezTo>
                  <a:lnTo>
                    <a:pt x="191859" y="12687"/>
                  </a:lnTo>
                  <a:cubicBezTo>
                    <a:pt x="196429" y="4832"/>
                    <a:pt x="204832" y="0"/>
                    <a:pt x="213919" y="0"/>
                  </a:cubicBezTo>
                  <a:lnTo>
                    <a:pt x="590963" y="0"/>
                  </a:lnTo>
                  <a:cubicBezTo>
                    <a:pt x="600050" y="0"/>
                    <a:pt x="608453" y="4832"/>
                    <a:pt x="613023" y="12687"/>
                  </a:cubicBezTo>
                  <a:lnTo>
                    <a:pt x="801459" y="336563"/>
                  </a:lnTo>
                  <a:cubicBezTo>
                    <a:pt x="806022" y="344406"/>
                    <a:pt x="806022" y="354094"/>
                    <a:pt x="801459" y="361937"/>
                  </a:cubicBezTo>
                  <a:close/>
                </a:path>
              </a:pathLst>
            </a:custGeom>
            <a:blipFill>
              <a:blip r:embed="rId2"/>
              <a:stretch>
                <a:fillRect t="-52199" b="-52199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8177307"/>
            <a:ext cx="8544518" cy="734741"/>
            <a:chOff x="0" y="0"/>
            <a:chExt cx="4323544" cy="3717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3544" cy="371780"/>
            </a:xfrm>
            <a:custGeom>
              <a:avLst/>
              <a:gdLst/>
              <a:ahLst/>
              <a:cxnLst/>
              <a:rect l="l" t="t" r="r" b="b"/>
              <a:pathLst>
                <a:path w="4323544" h="371780">
                  <a:moveTo>
                    <a:pt x="4120344" y="0"/>
                  </a:moveTo>
                  <a:cubicBezTo>
                    <a:pt x="4232568" y="0"/>
                    <a:pt x="4323544" y="83226"/>
                    <a:pt x="4323544" y="185890"/>
                  </a:cubicBezTo>
                  <a:cubicBezTo>
                    <a:pt x="4323544" y="288555"/>
                    <a:pt x="4232568" y="371780"/>
                    <a:pt x="4120344" y="371780"/>
                  </a:cubicBezTo>
                  <a:lnTo>
                    <a:pt x="203200" y="371780"/>
                  </a:lnTo>
                  <a:cubicBezTo>
                    <a:pt x="90976" y="371780"/>
                    <a:pt x="0" y="288555"/>
                    <a:pt x="0" y="185890"/>
                  </a:cubicBezTo>
                  <a:cubicBezTo>
                    <a:pt x="0" y="8322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323544" cy="409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48372" y="8358290"/>
            <a:ext cx="3676972" cy="367025"/>
            <a:chOff x="0" y="0"/>
            <a:chExt cx="4902629" cy="489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9367" cy="489367"/>
            </a:xfrm>
            <a:custGeom>
              <a:avLst/>
              <a:gdLst/>
              <a:ahLst/>
              <a:cxnLst/>
              <a:rect l="l" t="t" r="r" b="b"/>
              <a:pathLst>
                <a:path w="489367" h="489367">
                  <a:moveTo>
                    <a:pt x="0" y="0"/>
                  </a:moveTo>
                  <a:lnTo>
                    <a:pt x="489367" y="0"/>
                  </a:lnTo>
                  <a:lnTo>
                    <a:pt x="489367" y="489367"/>
                  </a:lnTo>
                  <a:lnTo>
                    <a:pt x="0" y="48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79184" y="18675"/>
              <a:ext cx="4223445" cy="384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65"/>
                </a:lnSpc>
                <a:spcBef>
                  <a:spcPct val="0"/>
                </a:spcBef>
              </a:pPr>
              <a:r>
                <a:rPr lang="en-US" sz="176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www.hospiolot.com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5074" y="8358290"/>
            <a:ext cx="2784919" cy="395362"/>
            <a:chOff x="0" y="0"/>
            <a:chExt cx="3713225" cy="5271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27150" cy="527150"/>
            </a:xfrm>
            <a:custGeom>
              <a:avLst/>
              <a:gdLst/>
              <a:ahLst/>
              <a:cxnLst/>
              <a:rect l="l" t="t" r="r" b="b"/>
              <a:pathLst>
                <a:path w="527150" h="527150">
                  <a:moveTo>
                    <a:pt x="0" y="0"/>
                  </a:moveTo>
                  <a:lnTo>
                    <a:pt x="527150" y="0"/>
                  </a:lnTo>
                  <a:lnTo>
                    <a:pt x="527150" y="527150"/>
                  </a:lnTo>
                  <a:lnTo>
                    <a:pt x="0" y="527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46855" y="52090"/>
              <a:ext cx="2966370" cy="384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65"/>
                </a:lnSpc>
                <a:spcBef>
                  <a:spcPct val="0"/>
                </a:spcBef>
              </a:pPr>
              <a:r>
                <a:rPr lang="en-US" sz="176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@hospitolot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08890" y="8372578"/>
            <a:ext cx="2770631" cy="366787"/>
            <a:chOff x="0" y="0"/>
            <a:chExt cx="3694175" cy="4890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9050" cy="489050"/>
            </a:xfrm>
            <a:custGeom>
              <a:avLst/>
              <a:gdLst/>
              <a:ahLst/>
              <a:cxnLst/>
              <a:rect l="l" t="t" r="r" b="b"/>
              <a:pathLst>
                <a:path w="489050" h="489050">
                  <a:moveTo>
                    <a:pt x="0" y="0"/>
                  </a:moveTo>
                  <a:lnTo>
                    <a:pt x="489050" y="0"/>
                  </a:lnTo>
                  <a:lnTo>
                    <a:pt x="489050" y="489050"/>
                  </a:lnTo>
                  <a:lnTo>
                    <a:pt x="0" y="48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27805" y="33040"/>
              <a:ext cx="2966370" cy="384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65"/>
                </a:lnSpc>
                <a:spcBef>
                  <a:spcPct val="0"/>
                </a:spcBef>
              </a:pPr>
              <a:r>
                <a:rPr lang="en-US" sz="176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@hospitolot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038489" y="3437956"/>
            <a:ext cx="5209882" cy="3682736"/>
          </a:xfrm>
          <a:custGeom>
            <a:avLst/>
            <a:gdLst/>
            <a:ahLst/>
            <a:cxnLst/>
            <a:rect l="l" t="t" r="r" b="b"/>
            <a:pathLst>
              <a:path w="5209882" h="3682736">
                <a:moveTo>
                  <a:pt x="0" y="0"/>
                </a:moveTo>
                <a:lnTo>
                  <a:pt x="5209883" y="0"/>
                </a:lnTo>
                <a:lnTo>
                  <a:pt x="5209883" y="3682735"/>
                </a:lnTo>
                <a:lnTo>
                  <a:pt x="0" y="3682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26" name="Freeform 26"/>
          <p:cNvSpPr/>
          <p:nvPr/>
        </p:nvSpPr>
        <p:spPr>
          <a:xfrm>
            <a:off x="1613520" y="6755259"/>
            <a:ext cx="334054" cy="334054"/>
          </a:xfrm>
          <a:custGeom>
            <a:avLst/>
            <a:gdLst/>
            <a:ahLst/>
            <a:cxnLst/>
            <a:rect l="l" t="t" r="r" b="b"/>
            <a:pathLst>
              <a:path w="334054" h="334054">
                <a:moveTo>
                  <a:pt x="0" y="0"/>
                </a:moveTo>
                <a:lnTo>
                  <a:pt x="334054" y="0"/>
                </a:lnTo>
                <a:lnTo>
                  <a:pt x="334054" y="334053"/>
                </a:lnTo>
                <a:lnTo>
                  <a:pt x="0" y="3340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27" name="TextBox 27"/>
          <p:cNvSpPr txBox="1"/>
          <p:nvPr/>
        </p:nvSpPr>
        <p:spPr>
          <a:xfrm>
            <a:off x="2116976" y="6776985"/>
            <a:ext cx="12252752" cy="2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3"/>
              </a:lnSpc>
            </a:pPr>
            <a:r>
              <a:rPr lang="en-US" sz="1909" spc="89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ndomenech@hospiolot.cat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5B27E-2805-E795-32AA-E230DFED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reloj en el medio&#10;&#10;El contenido generado por IA puede ser incorrecto.">
            <a:extLst>
              <a:ext uri="{FF2B5EF4-FFF2-40B4-BE49-F238E27FC236}">
                <a16:creationId xmlns:a16="http://schemas.microsoft.com/office/drawing/2014/main" id="{E90939BB-9DEF-E2D4-5A5B-D328C86C2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8100"/>
            <a:ext cx="14744700" cy="9829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9028DE3-DA5F-6D47-4B02-9B79FDFC01CE}"/>
              </a:ext>
            </a:extLst>
          </p:cNvPr>
          <p:cNvSpPr/>
          <p:nvPr/>
        </p:nvSpPr>
        <p:spPr>
          <a:xfrm>
            <a:off x="0" y="0"/>
            <a:ext cx="9126276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3B7BA32-1EA4-A307-D1B6-222851DE043A}"/>
              </a:ext>
            </a:extLst>
          </p:cNvPr>
          <p:cNvSpPr txBox="1"/>
          <p:nvPr/>
        </p:nvSpPr>
        <p:spPr>
          <a:xfrm>
            <a:off x="900982" y="2757043"/>
            <a:ext cx="140147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 Sistema de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Salut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Sanitaries de Lleida i 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 Aran</a:t>
            </a:r>
            <a:endParaRPr lang="ca-ES" sz="40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46401A-D4D1-D783-644B-6830EF220638}"/>
              </a:ext>
            </a:extLst>
          </p:cNvPr>
          <p:cNvSpPr txBox="1"/>
          <p:nvPr/>
        </p:nvSpPr>
        <p:spPr>
          <a:xfrm>
            <a:off x="895120" y="876300"/>
            <a:ext cx="510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de març de 2026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271938B-6917-8F3A-D497-E32AE29F830F}"/>
              </a:ext>
            </a:extLst>
          </p:cNvPr>
          <p:cNvSpPr/>
          <p:nvPr/>
        </p:nvSpPr>
        <p:spPr>
          <a:xfrm>
            <a:off x="0" y="9791700"/>
            <a:ext cx="21031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913C7D-A06E-F54C-C412-9D6E4717E72C}"/>
              </a:ext>
            </a:extLst>
          </p:cNvPr>
          <p:cNvSpPr txBox="1"/>
          <p:nvPr/>
        </p:nvSpPr>
        <p:spPr>
          <a:xfrm>
            <a:off x="838200" y="5901944"/>
            <a:ext cx="1012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2800" spc="15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Forma DJR Text 1 Bold"/>
              </a:rPr>
              <a:t>Reptes operatius per al desplegament</a:t>
            </a:r>
            <a:endParaRPr lang="ca-ES" sz="2800" b="1" spc="150" noProof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Forma DJR Text 1 Bol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E1C1F7-A26B-1373-AF28-818DEFB6C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" y="8623300"/>
            <a:ext cx="3162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39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58DF-27D7-4866-48F7-7C65766E9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A89AF3D-08BE-633C-999B-F10D8D8FC478}"/>
              </a:ext>
            </a:extLst>
          </p:cNvPr>
          <p:cNvSpPr/>
          <p:nvPr/>
        </p:nvSpPr>
        <p:spPr>
          <a:xfrm>
            <a:off x="0" y="9791700"/>
            <a:ext cx="18364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1B0288DA-E84C-F13F-5B48-1E9153D5F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438151"/>
            <a:ext cx="2135958" cy="27445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4CB30E7A-998B-D9DF-A4DB-C7A15969FF10}"/>
              </a:ext>
            </a:extLst>
          </p:cNvPr>
          <p:cNvSpPr txBox="1"/>
          <p:nvPr/>
        </p:nvSpPr>
        <p:spPr>
          <a:xfrm>
            <a:off x="5562600" y="3695700"/>
            <a:ext cx="15163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br>
              <a:rPr lang="es-ES" dirty="0"/>
            </a:br>
            <a:endParaRPr lang="es-ES" dirty="0"/>
          </a:p>
          <a:p>
            <a:r>
              <a:rPr lang="es-ES" b="1" dirty="0"/>
              <a:t>Del </a:t>
            </a:r>
            <a:r>
              <a:rPr lang="es-ES" b="1" dirty="0" err="1"/>
              <a:t>pilot</a:t>
            </a:r>
            <a:r>
              <a:rPr lang="es-ES" b="1" dirty="0"/>
              <a:t> al </a:t>
            </a:r>
            <a:r>
              <a:rPr lang="es-ES" b="1" dirty="0" err="1"/>
              <a:t>servei</a:t>
            </a:r>
            <a:r>
              <a:rPr lang="es-ES" b="1" dirty="0"/>
              <a:t>: Logística </a:t>
            </a:r>
            <a:r>
              <a:rPr lang="es-ES" b="1" dirty="0" err="1"/>
              <a:t>sanitàriaamb</a:t>
            </a:r>
            <a:r>
              <a:rPr lang="es-ES" b="1" dirty="0"/>
              <a:t> </a:t>
            </a:r>
            <a:r>
              <a:rPr lang="es-ES" b="1" dirty="0" err="1"/>
              <a:t>drons</a:t>
            </a:r>
            <a:r>
              <a:rPr lang="es-ES" b="1" dirty="0"/>
              <a:t> a la zona Lleida-</a:t>
            </a:r>
            <a:r>
              <a:rPr lang="es-ES" b="1" dirty="0" err="1"/>
              <a:t>Pirineus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3366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7B829-4D73-E7A3-E4F5-C4F1840AA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reloj en el medio&#10;&#10;El contenido generado por IA puede ser incorrecto.">
            <a:extLst>
              <a:ext uri="{FF2B5EF4-FFF2-40B4-BE49-F238E27FC236}">
                <a16:creationId xmlns:a16="http://schemas.microsoft.com/office/drawing/2014/main" id="{C48CAB8F-A86B-7B0C-0048-0259CF8E4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8100"/>
            <a:ext cx="14744700" cy="9829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A6FAE98-3CD5-6752-54CB-9404B0942D7E}"/>
              </a:ext>
            </a:extLst>
          </p:cNvPr>
          <p:cNvSpPr/>
          <p:nvPr/>
        </p:nvSpPr>
        <p:spPr>
          <a:xfrm>
            <a:off x="0" y="0"/>
            <a:ext cx="9126276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48847D6-E64E-1D46-2506-5F7F6B50413A}"/>
              </a:ext>
            </a:extLst>
          </p:cNvPr>
          <p:cNvSpPr txBox="1"/>
          <p:nvPr/>
        </p:nvSpPr>
        <p:spPr>
          <a:xfrm>
            <a:off x="900982" y="2757043"/>
            <a:ext cx="140147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 Sistema de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Salut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Sanitaries de Lleida i 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 Aran</a:t>
            </a:r>
            <a:endParaRPr lang="ca-ES" sz="40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46D455-4D59-6DAA-CBFB-94B26AC0E3EE}"/>
              </a:ext>
            </a:extLst>
          </p:cNvPr>
          <p:cNvSpPr txBox="1"/>
          <p:nvPr/>
        </p:nvSpPr>
        <p:spPr>
          <a:xfrm>
            <a:off x="895120" y="876300"/>
            <a:ext cx="510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de març de 2026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A73ABC-F882-B557-2088-E41C2251DF2F}"/>
              </a:ext>
            </a:extLst>
          </p:cNvPr>
          <p:cNvSpPr/>
          <p:nvPr/>
        </p:nvSpPr>
        <p:spPr>
          <a:xfrm>
            <a:off x="0" y="9791700"/>
            <a:ext cx="21031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3914E6-E296-A6AB-F789-371BE164FB1C}"/>
              </a:ext>
            </a:extLst>
          </p:cNvPr>
          <p:cNvSpPr txBox="1"/>
          <p:nvPr/>
        </p:nvSpPr>
        <p:spPr>
          <a:xfrm>
            <a:off x="838200" y="5901944"/>
            <a:ext cx="1012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2800" spc="15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Forma DJR Text 1 Bold"/>
              </a:rPr>
              <a:t>Reptes operatius per al desplegament</a:t>
            </a:r>
            <a:endParaRPr lang="ca-ES" sz="2800" b="1" spc="150" noProof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Forma DJR Text 1 Bol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66EEFA-B127-AE32-29ED-2849E68C9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" y="8623300"/>
            <a:ext cx="3162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7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1C202-207F-4587-55A9-7D5B21FD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DB1462D-4F94-1816-148E-39448B01AF07}"/>
              </a:ext>
            </a:extLst>
          </p:cNvPr>
          <p:cNvSpPr/>
          <p:nvPr/>
        </p:nvSpPr>
        <p:spPr>
          <a:xfrm>
            <a:off x="0" y="9791700"/>
            <a:ext cx="18364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CD2D0094-8DA7-251C-FC17-93886C500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438151"/>
            <a:ext cx="2135958" cy="27445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C68CB5-4991-3214-37FB-9BBB79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8896"/>
          <a:stretch>
            <a:fillRect/>
          </a:stretch>
        </p:blipFill>
        <p:spPr bwMode="auto">
          <a:xfrm>
            <a:off x="14403606" y="8861267"/>
            <a:ext cx="2587188" cy="69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Lara Iglesia, CEO de Pirineos Drone. EE">
            <a:extLst>
              <a:ext uri="{FF2B5EF4-FFF2-40B4-BE49-F238E27FC236}">
                <a16:creationId xmlns:a16="http://schemas.microsoft.com/office/drawing/2014/main" id="{377925AE-C6FA-12CB-1B09-39422A3A0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r="6831"/>
          <a:stretch>
            <a:fillRect/>
          </a:stretch>
        </p:blipFill>
        <p:spPr bwMode="auto">
          <a:xfrm>
            <a:off x="14390098" y="1751854"/>
            <a:ext cx="2862000" cy="40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🗣 Jordi Gabaldà, responsable de Salut del CTTI, Servei ...">
            <a:extLst>
              <a:ext uri="{FF2B5EF4-FFF2-40B4-BE49-F238E27FC236}">
                <a16:creationId xmlns:a16="http://schemas.microsoft.com/office/drawing/2014/main" id="{5B8357CB-1D4F-C0FD-B2B4-DD6F95C53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25000"/>
          <a:stretch>
            <a:fillRect/>
          </a:stretch>
        </p:blipFill>
        <p:spPr bwMode="auto">
          <a:xfrm>
            <a:off x="4351760" y="1714500"/>
            <a:ext cx="2860164" cy="40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ristina Ramos Pagès - Digital Innovation Manager en i2CAT Foundation |  Responsable de la comunidad de Drones de la Digital Catalonia Alliance (DCA)  | LinkedIn">
            <a:extLst>
              <a:ext uri="{FF2B5EF4-FFF2-40B4-BE49-F238E27FC236}">
                <a16:creationId xmlns:a16="http://schemas.microsoft.com/office/drawing/2014/main" id="{29DD0CFB-29B4-5753-5A2B-0424FB2AA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8473"/>
          <a:stretch>
            <a:fillRect/>
          </a:stretch>
        </p:blipFill>
        <p:spPr bwMode="auto">
          <a:xfrm>
            <a:off x="520340" y="2139891"/>
            <a:ext cx="2689517" cy="40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30F085-E25A-3F22-09E3-A657C0D2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97" y="8983644"/>
            <a:ext cx="3228106" cy="6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FDC7C0-CA4A-69B8-34FA-27B0B2E71C41}"/>
              </a:ext>
            </a:extLst>
          </p:cNvPr>
          <p:cNvSpPr txBox="1"/>
          <p:nvPr/>
        </p:nvSpPr>
        <p:spPr>
          <a:xfrm>
            <a:off x="4267200" y="5924589"/>
            <a:ext cx="294630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Jordi </a:t>
            </a:r>
            <a:r>
              <a:rPr lang="ca-ES" sz="2400" b="1" dirty="0" err="1"/>
              <a:t>Gabaldà</a:t>
            </a:r>
            <a:r>
              <a:rPr lang="ca-ES" sz="2400" b="1" dirty="0"/>
              <a:t> </a:t>
            </a:r>
          </a:p>
          <a:p>
            <a:pPr algn="ctr"/>
            <a:r>
              <a:rPr lang="ca-ES" sz="2000" dirty="0"/>
              <a:t>Responsable Àrea Digital de Salut, Social i Igualtat i Feminisme. </a:t>
            </a:r>
          </a:p>
          <a:p>
            <a:pPr algn="ctr"/>
            <a:r>
              <a:rPr lang="ca-ES" sz="2000" i="1" dirty="0"/>
              <a:t>Centre de Telecomunicacions i Tecnologies de la Informació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9A1B62-F82D-C269-BF88-B9A25C2694BE}"/>
              </a:ext>
            </a:extLst>
          </p:cNvPr>
          <p:cNvSpPr txBox="1"/>
          <p:nvPr/>
        </p:nvSpPr>
        <p:spPr>
          <a:xfrm>
            <a:off x="304800" y="6463942"/>
            <a:ext cx="3228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Cristina Ramos</a:t>
            </a:r>
          </a:p>
          <a:p>
            <a:pPr algn="ctr"/>
            <a:r>
              <a:rPr lang="ca-ES" sz="2000" dirty="0"/>
              <a:t>Coordinadora de Drons </a:t>
            </a:r>
            <a:r>
              <a:rPr lang="ca-ES" sz="2000" i="1" dirty="0"/>
              <a:t>Digital Catalonia Allianace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D7469C-CA61-C9D9-18A5-BE7A582A2301}"/>
              </a:ext>
            </a:extLst>
          </p:cNvPr>
          <p:cNvSpPr txBox="1"/>
          <p:nvPr/>
        </p:nvSpPr>
        <p:spPr>
          <a:xfrm>
            <a:off x="10878751" y="5921927"/>
            <a:ext cx="32281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Rafael </a:t>
            </a:r>
            <a:r>
              <a:rPr lang="ca-ES" sz="2400" b="1" dirty="0" err="1"/>
              <a:t>Caliz</a:t>
            </a:r>
            <a:endParaRPr lang="ca-ES" sz="2400" b="1" dirty="0"/>
          </a:p>
          <a:p>
            <a:pPr algn="ctr"/>
            <a:r>
              <a:rPr lang="ca-ES" sz="2000" dirty="0"/>
              <a:t>Tècnic de Suport Aeri Remot de l’Àrea de Drons i Mitjans Aeris.</a:t>
            </a:r>
          </a:p>
          <a:p>
            <a:pPr algn="ctr"/>
            <a:r>
              <a:rPr lang="ca-ES" sz="2000" i="1" dirty="0"/>
              <a:t>Sistema d'Emergències Mèdiques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4E2FC2-165B-7D6C-4E97-6ABB8BB37FF0}"/>
              </a:ext>
            </a:extLst>
          </p:cNvPr>
          <p:cNvSpPr txBox="1"/>
          <p:nvPr/>
        </p:nvSpPr>
        <p:spPr>
          <a:xfrm>
            <a:off x="14390098" y="5921927"/>
            <a:ext cx="28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Lara Iglesia</a:t>
            </a:r>
          </a:p>
          <a:p>
            <a:pPr algn="ctr"/>
            <a:r>
              <a:rPr lang="ca-ES" sz="2000" dirty="0"/>
              <a:t>CEO</a:t>
            </a:r>
          </a:p>
          <a:p>
            <a:pPr algn="ctr"/>
            <a:r>
              <a:rPr lang="ca-ES" sz="2000" i="1" dirty="0" err="1"/>
              <a:t>Pirineos</a:t>
            </a:r>
            <a:r>
              <a:rPr lang="ca-ES" sz="2000" i="1" dirty="0"/>
              <a:t> </a:t>
            </a:r>
            <a:r>
              <a:rPr lang="ca-ES" sz="2000" i="1" dirty="0" err="1"/>
              <a:t>Drone</a:t>
            </a:r>
            <a:endParaRPr lang="ca-ES" sz="2000" i="1" dirty="0"/>
          </a:p>
        </p:txBody>
      </p:sp>
      <p:pic>
        <p:nvPicPr>
          <p:cNvPr id="1026" name="Picture 2" descr="Directora de los centros de la Xarxa d'Hospitals del Alt Pirineu">
            <a:extLst>
              <a:ext uri="{FF2B5EF4-FFF2-40B4-BE49-F238E27FC236}">
                <a16:creationId xmlns:a16="http://schemas.microsoft.com/office/drawing/2014/main" id="{AAB704CC-80DA-B48E-6ACC-6609F9523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0" r="30554"/>
          <a:stretch>
            <a:fillRect/>
          </a:stretch>
        </p:blipFill>
        <p:spPr bwMode="auto">
          <a:xfrm>
            <a:off x="7707241" y="1725626"/>
            <a:ext cx="2860164" cy="40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AE12E6D-BA0F-A35F-22C9-40F6FF8CB21C}"/>
              </a:ext>
            </a:extLst>
          </p:cNvPr>
          <p:cNvSpPr txBox="1"/>
          <p:nvPr/>
        </p:nvSpPr>
        <p:spPr>
          <a:xfrm>
            <a:off x="7664172" y="5873537"/>
            <a:ext cx="29463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 err="1"/>
              <a:t>Palmira</a:t>
            </a:r>
            <a:r>
              <a:rPr lang="ca-ES" sz="2400" b="1" dirty="0"/>
              <a:t> Borràs</a:t>
            </a:r>
          </a:p>
          <a:p>
            <a:pPr algn="ctr"/>
            <a:r>
              <a:rPr lang="ca-ES" sz="2000" dirty="0"/>
              <a:t>Adjunta a Gerència</a:t>
            </a:r>
          </a:p>
          <a:p>
            <a:pPr algn="ctr"/>
            <a:r>
              <a:rPr lang="ca-ES" sz="2000" i="1" dirty="0"/>
              <a:t>Gestió de Serveis Sanitaris i Directora dels Hospitals de l’Alt Pirineu.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661DA65B-C894-67BC-7A4B-4F0E7E96DE29}"/>
              </a:ext>
            </a:extLst>
          </p:cNvPr>
          <p:cNvSpPr txBox="1"/>
          <p:nvPr/>
        </p:nvSpPr>
        <p:spPr>
          <a:xfrm>
            <a:off x="204524" y="130685"/>
            <a:ext cx="1516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drons al Sistema de Salut: </a:t>
            </a:r>
            <a:r>
              <a:rPr lang="es-E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Regió</a:t>
            </a:r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Sanitària</a:t>
            </a:r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Lleida i </a:t>
            </a:r>
            <a:r>
              <a:rPr lang="es-E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l'Alt</a:t>
            </a:r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-Aran.</a:t>
            </a:r>
            <a:endParaRPr lang="ca-E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Picture 2" descr="SEMES_ @bomberscat @SoCMUE ☝🏽 Nova Taula a #SEMES2023, &quot;UAV como nuevas  tecnologías de atención sanitaria en urgencias y emergencias sanitarias&quot;.  Hi participa com a ponent en Rafael Cáliz Muñoz, amb &quot;Triaje Sanitario">
            <a:extLst>
              <a:ext uri="{FF2B5EF4-FFF2-40B4-BE49-F238E27FC236}">
                <a16:creationId xmlns:a16="http://schemas.microsoft.com/office/drawing/2014/main" id="{9CD31060-B08F-D6E1-1E62-A48209F6A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30715" r="76470" b="31062"/>
          <a:stretch>
            <a:fillRect/>
          </a:stretch>
        </p:blipFill>
        <p:spPr bwMode="auto">
          <a:xfrm>
            <a:off x="11069180" y="1725626"/>
            <a:ext cx="2867060" cy="41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ierta la convocatoria para la Bolsa de Trabajo de Gestión de Servicios  Sanitarios (GSS) | Col·legi de Fisioterapeutes de Catalunya">
            <a:extLst>
              <a:ext uri="{FF2B5EF4-FFF2-40B4-BE49-F238E27FC236}">
                <a16:creationId xmlns:a16="http://schemas.microsoft.com/office/drawing/2014/main" id="{39C551A6-F774-178B-5788-0F325F7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42" y="8487892"/>
            <a:ext cx="2321316" cy="12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15B959-C3EA-4EC7-0D14-0AD988282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904" y="8666703"/>
            <a:ext cx="2741888" cy="1062324"/>
          </a:xfrm>
          <a:prstGeom prst="rect">
            <a:avLst/>
          </a:prstGeom>
        </p:spPr>
      </p:pic>
      <p:pic>
        <p:nvPicPr>
          <p:cNvPr id="1030" name="Picture 6" descr="Sistema d'Emergències Mèdiques (@sem.gencat) • Instagram photos and videos">
            <a:extLst>
              <a:ext uri="{FF2B5EF4-FFF2-40B4-BE49-F238E27FC236}">
                <a16:creationId xmlns:a16="http://schemas.microsoft.com/office/drawing/2014/main" id="{10CCF804-4BBC-1479-99DB-7C3AC01A3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3"/>
          <a:stretch>
            <a:fillRect/>
          </a:stretch>
        </p:blipFill>
        <p:spPr bwMode="auto">
          <a:xfrm>
            <a:off x="11600411" y="8308665"/>
            <a:ext cx="1784785" cy="13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56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5E6A3-05E2-2368-E6E0-18D6F3F2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reloj en el medio&#10;&#10;El contenido generado por IA puede ser incorrecto.">
            <a:extLst>
              <a:ext uri="{FF2B5EF4-FFF2-40B4-BE49-F238E27FC236}">
                <a16:creationId xmlns:a16="http://schemas.microsoft.com/office/drawing/2014/main" id="{2B1FC03D-2C0D-CE8D-4192-DD74999F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8100"/>
            <a:ext cx="14744700" cy="9829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366C72F-842A-08B8-189F-F324BB0D222E}"/>
              </a:ext>
            </a:extLst>
          </p:cNvPr>
          <p:cNvSpPr/>
          <p:nvPr/>
        </p:nvSpPr>
        <p:spPr>
          <a:xfrm>
            <a:off x="0" y="0"/>
            <a:ext cx="9126276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7781475-4DA3-3E42-796D-C8284ABE56DC}"/>
              </a:ext>
            </a:extLst>
          </p:cNvPr>
          <p:cNvSpPr txBox="1"/>
          <p:nvPr/>
        </p:nvSpPr>
        <p:spPr>
          <a:xfrm>
            <a:off x="900982" y="2757043"/>
            <a:ext cx="140147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 Sistema de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Salut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Sanitaries de Lleida i 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 Aran</a:t>
            </a:r>
            <a:endParaRPr lang="ca-ES" sz="40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E61343E-625C-C254-3E09-31A6061CAFA7}"/>
              </a:ext>
            </a:extLst>
          </p:cNvPr>
          <p:cNvSpPr txBox="1"/>
          <p:nvPr/>
        </p:nvSpPr>
        <p:spPr>
          <a:xfrm>
            <a:off x="895120" y="876300"/>
            <a:ext cx="510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de març de 2026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8BD08B-EF01-9AC4-748F-3F411F4C75B9}"/>
              </a:ext>
            </a:extLst>
          </p:cNvPr>
          <p:cNvSpPr/>
          <p:nvPr/>
        </p:nvSpPr>
        <p:spPr>
          <a:xfrm>
            <a:off x="0" y="9791700"/>
            <a:ext cx="21031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BA7912-92DD-29AE-209C-F467C38A4E1F}"/>
              </a:ext>
            </a:extLst>
          </p:cNvPr>
          <p:cNvSpPr txBox="1"/>
          <p:nvPr/>
        </p:nvSpPr>
        <p:spPr>
          <a:xfrm>
            <a:off x="838200" y="5901944"/>
            <a:ext cx="1012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2800" spc="15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Forma DJR Text 1 Bold"/>
              </a:rPr>
              <a:t>Reptes operatius per al desplegament</a:t>
            </a:r>
            <a:endParaRPr lang="ca-ES" sz="2800" b="1" spc="150" noProof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Forma DJR Text 1 Bol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C6BAF3-E6EF-FE4A-DD5D-A34C6C018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" y="8623300"/>
            <a:ext cx="3162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reloj en el medio&#10;&#10;El contenido generado por IA puede ser incorrecto.">
            <a:extLst>
              <a:ext uri="{FF2B5EF4-FFF2-40B4-BE49-F238E27FC236}">
                <a16:creationId xmlns:a16="http://schemas.microsoft.com/office/drawing/2014/main" id="{499EDC16-6223-6556-7EEA-5DEBCD44D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8100"/>
            <a:ext cx="14744700" cy="9829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8928AA6-8BF8-BCB3-9DA2-E8994454143A}"/>
              </a:ext>
            </a:extLst>
          </p:cNvPr>
          <p:cNvSpPr/>
          <p:nvPr/>
        </p:nvSpPr>
        <p:spPr>
          <a:xfrm>
            <a:off x="0" y="0"/>
            <a:ext cx="9126276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TextBox 3"/>
          <p:cNvSpPr txBox="1"/>
          <p:nvPr/>
        </p:nvSpPr>
        <p:spPr>
          <a:xfrm>
            <a:off x="900982" y="2757043"/>
            <a:ext cx="140147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Integració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 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 Sistema de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Salut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Regions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Sanitaries de Lleida i </a:t>
            </a:r>
          </a:p>
          <a:p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 </a:t>
            </a:r>
            <a:r>
              <a:rPr lang="es-ES" sz="40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Pirineu</a:t>
            </a:r>
            <a:r>
              <a:rPr lang="es-ES" sz="40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 Aran</a:t>
            </a:r>
            <a:endParaRPr lang="ca-ES" sz="40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240EA27-7214-AC88-0823-7AF2FE73EFD7}"/>
              </a:ext>
            </a:extLst>
          </p:cNvPr>
          <p:cNvSpPr txBox="1"/>
          <p:nvPr/>
        </p:nvSpPr>
        <p:spPr>
          <a:xfrm>
            <a:off x="895120" y="876300"/>
            <a:ext cx="510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noProof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de març de 2026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309AB7B-7A32-6BE3-E86D-9792619EB98D}"/>
              </a:ext>
            </a:extLst>
          </p:cNvPr>
          <p:cNvSpPr/>
          <p:nvPr/>
        </p:nvSpPr>
        <p:spPr>
          <a:xfrm>
            <a:off x="0" y="9791700"/>
            <a:ext cx="21031200" cy="49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0AFFF1-1F83-50D6-2190-CA7CC70BBB13}"/>
              </a:ext>
            </a:extLst>
          </p:cNvPr>
          <p:cNvSpPr txBox="1"/>
          <p:nvPr/>
        </p:nvSpPr>
        <p:spPr>
          <a:xfrm>
            <a:off x="838200" y="5901944"/>
            <a:ext cx="1012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a-ES" sz="2800" spc="15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Forma DJR Text 1 Bold"/>
              </a:rPr>
              <a:t>Reptes operatius per al desplegament</a:t>
            </a:r>
            <a:endParaRPr lang="ca-ES" sz="2800" b="1" spc="150" noProof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Forma DJR Text 1 Bold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6A302C-241F-8415-616D-1E0B4D7D2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9" y="8623300"/>
            <a:ext cx="3162300" cy="78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3430"/>
            <a:ext cx="5866302" cy="3798431"/>
          </a:xfrm>
          <a:custGeom>
            <a:avLst/>
            <a:gdLst/>
            <a:ahLst/>
            <a:cxnLst/>
            <a:rect l="l" t="t" r="r" b="b"/>
            <a:pathLst>
              <a:path w="5866302" h="3798431">
                <a:moveTo>
                  <a:pt x="0" y="0"/>
                </a:moveTo>
                <a:lnTo>
                  <a:pt x="5866302" y="0"/>
                </a:lnTo>
                <a:lnTo>
                  <a:pt x="5866302" y="3798431"/>
                </a:lnTo>
                <a:lnTo>
                  <a:pt x="0" y="37984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380216" y="2013970"/>
            <a:ext cx="20849692" cy="5344469"/>
            <a:chOff x="0" y="0"/>
            <a:chExt cx="2230005" cy="571624"/>
          </a:xfrm>
        </p:grpSpPr>
        <p:sp>
          <p:nvSpPr>
            <p:cNvPr id="4" name="Freeform 4"/>
            <p:cNvSpPr/>
            <p:nvPr/>
          </p:nvSpPr>
          <p:spPr>
            <a:xfrm>
              <a:off x="4149" y="0"/>
              <a:ext cx="2221707" cy="571624"/>
            </a:xfrm>
            <a:custGeom>
              <a:avLst/>
              <a:gdLst/>
              <a:ahLst/>
              <a:cxnLst/>
              <a:rect l="l" t="t" r="r" b="b"/>
              <a:pathLst>
                <a:path w="2221707" h="571624">
                  <a:moveTo>
                    <a:pt x="2218325" y="296404"/>
                  </a:moveTo>
                  <a:lnTo>
                    <a:pt x="2030187" y="561032"/>
                  </a:lnTo>
                  <a:cubicBezTo>
                    <a:pt x="2025462" y="567677"/>
                    <a:pt x="2017813" y="571624"/>
                    <a:pt x="2009660" y="571624"/>
                  </a:cubicBezTo>
                  <a:lnTo>
                    <a:pt x="212047" y="571624"/>
                  </a:lnTo>
                  <a:cubicBezTo>
                    <a:pt x="203894" y="571624"/>
                    <a:pt x="196245" y="567677"/>
                    <a:pt x="191520" y="561032"/>
                  </a:cubicBezTo>
                  <a:lnTo>
                    <a:pt x="3382" y="296404"/>
                  </a:lnTo>
                  <a:cubicBezTo>
                    <a:pt x="-1127" y="290063"/>
                    <a:pt x="-1127" y="281562"/>
                    <a:pt x="3382" y="275220"/>
                  </a:cubicBezTo>
                  <a:lnTo>
                    <a:pt x="191520" y="10592"/>
                  </a:lnTo>
                  <a:cubicBezTo>
                    <a:pt x="196245" y="3947"/>
                    <a:pt x="203894" y="0"/>
                    <a:pt x="212047" y="0"/>
                  </a:cubicBezTo>
                  <a:lnTo>
                    <a:pt x="2009660" y="0"/>
                  </a:lnTo>
                  <a:cubicBezTo>
                    <a:pt x="2017813" y="0"/>
                    <a:pt x="2025462" y="3947"/>
                    <a:pt x="2030187" y="10592"/>
                  </a:cubicBezTo>
                  <a:lnTo>
                    <a:pt x="2218325" y="275220"/>
                  </a:lnTo>
                  <a:cubicBezTo>
                    <a:pt x="2222834" y="281562"/>
                    <a:pt x="2222834" y="290063"/>
                    <a:pt x="2218325" y="2964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2001405" cy="60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05748" y="4703862"/>
            <a:ext cx="15286607" cy="803159"/>
            <a:chOff x="0" y="0"/>
            <a:chExt cx="773505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35055" cy="406400"/>
            </a:xfrm>
            <a:custGeom>
              <a:avLst/>
              <a:gdLst/>
              <a:ahLst/>
              <a:cxnLst/>
              <a:rect l="l" t="t" r="r" b="b"/>
              <a:pathLst>
                <a:path w="7735055" h="406400">
                  <a:moveTo>
                    <a:pt x="7531855" y="0"/>
                  </a:moveTo>
                  <a:cubicBezTo>
                    <a:pt x="7644079" y="0"/>
                    <a:pt x="7735055" y="90976"/>
                    <a:pt x="7735055" y="203200"/>
                  </a:cubicBezTo>
                  <a:cubicBezTo>
                    <a:pt x="7735055" y="315424"/>
                    <a:pt x="7644079" y="406400"/>
                    <a:pt x="753185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50000"/>
                  </a:srgbClr>
                </a:gs>
                <a:gs pos="100000">
                  <a:srgbClr val="088395">
                    <a:alpha val="50000"/>
                  </a:srgbClr>
                </a:gs>
              </a:gsLst>
              <a:lin ang="2700000"/>
            </a:gradFill>
            <a:ln w="19050" cap="sq">
              <a:solidFill>
                <a:srgbClr val="FFFFFF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73505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51010" y="8029335"/>
            <a:ext cx="3341345" cy="1778191"/>
          </a:xfrm>
          <a:custGeom>
            <a:avLst/>
            <a:gdLst/>
            <a:ahLst/>
            <a:cxnLst/>
            <a:rect l="l" t="t" r="r" b="b"/>
            <a:pathLst>
              <a:path w="3341345" h="1778191">
                <a:moveTo>
                  <a:pt x="0" y="0"/>
                </a:moveTo>
                <a:lnTo>
                  <a:pt x="3341345" y="0"/>
                </a:lnTo>
                <a:lnTo>
                  <a:pt x="3341345" y="1778191"/>
                </a:lnTo>
                <a:lnTo>
                  <a:pt x="0" y="177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>
          <a:xfrm>
            <a:off x="9306882" y="8920802"/>
            <a:ext cx="4722318" cy="886723"/>
          </a:xfrm>
          <a:custGeom>
            <a:avLst/>
            <a:gdLst/>
            <a:ahLst/>
            <a:cxnLst/>
            <a:rect l="l" t="t" r="r" b="b"/>
            <a:pathLst>
              <a:path w="4722318" h="886723">
                <a:moveTo>
                  <a:pt x="0" y="0"/>
                </a:moveTo>
                <a:lnTo>
                  <a:pt x="4722318" y="0"/>
                </a:lnTo>
                <a:lnTo>
                  <a:pt x="4722318" y="886724"/>
                </a:lnTo>
                <a:lnTo>
                  <a:pt x="0" y="88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2" name="TextBox 12"/>
          <p:cNvSpPr txBox="1"/>
          <p:nvPr/>
        </p:nvSpPr>
        <p:spPr>
          <a:xfrm>
            <a:off x="2688851" y="6197943"/>
            <a:ext cx="767450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Neus Domènech Oller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13 de març de 2026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88851" y="4803458"/>
            <a:ext cx="1588264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 spc="36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 pacients amb afectacions dany cerebral vascular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88851" y="2802823"/>
            <a:ext cx="12901366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sz="5667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Disseny</a:t>
            </a:r>
            <a:r>
              <a:rPr lang="en-US" sz="566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</a:t>
            </a:r>
            <a:r>
              <a:rPr lang="en-US" sz="5667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l’avaluació</a:t>
            </a:r>
            <a:r>
              <a:rPr lang="en-US" sz="566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</a:t>
            </a:r>
            <a:r>
              <a:rPr lang="en-US" sz="5667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l’aplicació</a:t>
            </a:r>
            <a:r>
              <a:rPr lang="en-US" sz="566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667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clínica</a:t>
            </a:r>
            <a:r>
              <a:rPr lang="en-US" sz="566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dels </a:t>
            </a:r>
            <a:r>
              <a:rPr lang="en-US" sz="5667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drons</a:t>
            </a:r>
            <a:r>
              <a:rPr lang="en-US" sz="566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DEF43C-3936-76F9-B712-69822D487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6" y="8920802"/>
            <a:ext cx="6273931" cy="7946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03331" y="-352425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12186949" y="0"/>
            <a:ext cx="6101051" cy="10287000"/>
            <a:chOff x="0" y="0"/>
            <a:chExt cx="945212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5212" cy="1593725"/>
            </a:xfrm>
            <a:custGeom>
              <a:avLst/>
              <a:gdLst/>
              <a:ahLst/>
              <a:cxnLst/>
              <a:rect l="l" t="t" r="r" b="b"/>
              <a:pathLst>
                <a:path w="945212" h="1593725">
                  <a:moveTo>
                    <a:pt x="0" y="0"/>
                  </a:moveTo>
                  <a:lnTo>
                    <a:pt x="945212" y="0"/>
                  </a:lnTo>
                  <a:lnTo>
                    <a:pt x="94521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2679" b="-2679"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2335655" cy="10518106"/>
            <a:chOff x="0" y="0"/>
            <a:chExt cx="615152" cy="27702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152" cy="2770201"/>
            </a:xfrm>
            <a:custGeom>
              <a:avLst/>
              <a:gdLst/>
              <a:ahLst/>
              <a:cxnLst/>
              <a:rect l="l" t="t" r="r" b="b"/>
              <a:pathLst>
                <a:path w="615152" h="2770201">
                  <a:moveTo>
                    <a:pt x="0" y="0"/>
                  </a:moveTo>
                  <a:lnTo>
                    <a:pt x="615152" y="0"/>
                  </a:lnTo>
                  <a:lnTo>
                    <a:pt x="615152" y="2770201"/>
                  </a:lnTo>
                  <a:lnTo>
                    <a:pt x="0" y="2770201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15152" cy="2808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70310" y="5211428"/>
            <a:ext cx="9858853" cy="283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La Fundació Hospital d’Olot s’ha posicionat com el centre </a:t>
            </a:r>
            <a:r>
              <a:rPr lang="en-US" sz="2699">
                <a:solidFill>
                  <a:srgbClr val="6AD3F3"/>
                </a:solidFill>
                <a:latin typeface="Garet"/>
                <a:ea typeface="Garet"/>
                <a:cs typeface="Garet"/>
                <a:sym typeface="Garet"/>
              </a:rPr>
              <a:t>pioner a Catalunya</a:t>
            </a:r>
            <a:r>
              <a:rPr lang="en-US" sz="26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en l’ús de drons aplicats a la salut, liderant amb èxit una prova pilot per al transport de mostres biològiques que ha demostrat beneficis logístics i operatius per al sistema sanitari.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70310" y="3014758"/>
            <a:ext cx="6460778" cy="1693998"/>
            <a:chOff x="0" y="0"/>
            <a:chExt cx="8614371" cy="22586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614371" cy="2258664"/>
              <a:chOff x="0" y="0"/>
              <a:chExt cx="1701604" cy="4461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1604" cy="446156"/>
              </a:xfrm>
              <a:custGeom>
                <a:avLst/>
                <a:gdLst/>
                <a:ahLst/>
                <a:cxnLst/>
                <a:rect l="l" t="t" r="r" b="b"/>
                <a:pathLst>
                  <a:path w="1701604" h="446156">
                    <a:moveTo>
                      <a:pt x="17974" y="0"/>
                    </a:moveTo>
                    <a:lnTo>
                      <a:pt x="1683630" y="0"/>
                    </a:lnTo>
                    <a:cubicBezTo>
                      <a:pt x="1693557" y="0"/>
                      <a:pt x="1701604" y="8047"/>
                      <a:pt x="1701604" y="17974"/>
                    </a:cubicBezTo>
                    <a:lnTo>
                      <a:pt x="1701604" y="428181"/>
                    </a:lnTo>
                    <a:cubicBezTo>
                      <a:pt x="1701604" y="438108"/>
                      <a:pt x="1693557" y="446156"/>
                      <a:pt x="1683630" y="446156"/>
                    </a:cubicBezTo>
                    <a:lnTo>
                      <a:pt x="17974" y="446156"/>
                    </a:lnTo>
                    <a:cubicBezTo>
                      <a:pt x="13207" y="446156"/>
                      <a:pt x="8635" y="444262"/>
                      <a:pt x="5265" y="440891"/>
                    </a:cubicBezTo>
                    <a:cubicBezTo>
                      <a:pt x="1894" y="437520"/>
                      <a:pt x="0" y="432948"/>
                      <a:pt x="0" y="428181"/>
                    </a:cubicBezTo>
                    <a:lnTo>
                      <a:pt x="0" y="17974"/>
                    </a:lnTo>
                    <a:cubicBezTo>
                      <a:pt x="0" y="8047"/>
                      <a:pt x="8047" y="0"/>
                      <a:pt x="179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71952">
                      <a:alpha val="100000"/>
                    </a:srgbClr>
                  </a:gs>
                  <a:gs pos="100000">
                    <a:srgbClr val="088395">
                      <a:alpha val="100000"/>
                    </a:srgbClr>
                  </a:gs>
                </a:gsLst>
                <a:lin ang="2700000"/>
              </a:gra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701604" cy="484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63452" y="294619"/>
              <a:ext cx="8059189" cy="1528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4"/>
                </a:lnSpc>
                <a:spcBef>
                  <a:spcPct val="0"/>
                </a:spcBef>
              </a:pPr>
              <a:r>
                <a:rPr lang="en-US" sz="3345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Drons pel transport mostres biològiques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8102" y="7702889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6" y="0"/>
                </a:lnTo>
                <a:lnTo>
                  <a:pt x="2802396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-416005" y="-2762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1086552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Resultats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PoC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juny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2024</a:t>
            </a:r>
          </a:p>
        </p:txBody>
      </p:sp>
      <p:grpSp>
        <p:nvGrpSpPr>
          <p:cNvPr id="263" name="Group 55">
            <a:extLst>
              <a:ext uri="{FF2B5EF4-FFF2-40B4-BE49-F238E27FC236}">
                <a16:creationId xmlns:a16="http://schemas.microsoft.com/office/drawing/2014/main" id="{644AD7E1-D039-49F3-A0CC-C582E83CD793}"/>
              </a:ext>
            </a:extLst>
          </p:cNvPr>
          <p:cNvGrpSpPr/>
          <p:nvPr/>
        </p:nvGrpSpPr>
        <p:grpSpPr>
          <a:xfrm>
            <a:off x="2264713" y="3885234"/>
            <a:ext cx="13593389" cy="3966288"/>
            <a:chOff x="1569694" y="2410088"/>
            <a:chExt cx="8687157" cy="2534744"/>
          </a:xfrm>
        </p:grpSpPr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B2548E30-877D-4AE6-9C36-997936C3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61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4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1561AB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</a:rPr>
                <a:t>01</a:t>
              </a:r>
            </a:p>
          </p:txBody>
        </p:sp>
        <p:sp>
          <p:nvSpPr>
            <p:cNvPr id="269" name="TextBox 21">
              <a:extLst>
                <a:ext uri="{FF2B5EF4-FFF2-40B4-BE49-F238E27FC236}">
                  <a16:creationId xmlns:a16="http://schemas.microsoft.com/office/drawing/2014/main" id="{7C2E06D5-4C9F-483F-897C-6194675B9A3E}"/>
                </a:ext>
              </a:extLst>
            </p:cNvPr>
            <p:cNvSpPr txBox="1"/>
            <p:nvPr/>
          </p:nvSpPr>
          <p:spPr>
            <a:xfrm>
              <a:off x="1569694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endParaRPr lang="en-IN" sz="3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0" name="TextBox 22">
              <a:extLst>
                <a:ext uri="{FF2B5EF4-FFF2-40B4-BE49-F238E27FC236}">
                  <a16:creationId xmlns:a16="http://schemas.microsoft.com/office/drawing/2014/main" id="{D4A8ABCC-C84A-421D-98C5-13160B3EAF55}"/>
                </a:ext>
              </a:extLst>
            </p:cNvPr>
            <p:cNvSpPr txBox="1"/>
            <p:nvPr/>
          </p:nvSpPr>
          <p:spPr>
            <a:xfrm>
              <a:off x="10138795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en-IN" sz="3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4" name="Straight Connector 25">
              <a:extLst>
                <a:ext uri="{FF2B5EF4-FFF2-40B4-BE49-F238E27FC236}">
                  <a16:creationId xmlns:a16="http://schemas.microsoft.com/office/drawing/2014/main" id="{ABDE001F-F19D-443D-9ACC-D1893126B95A}"/>
                </a:ext>
              </a:extLst>
            </p:cNvPr>
            <p:cNvCxnSpPr/>
            <p:nvPr/>
          </p:nvCxnSpPr>
          <p:spPr>
            <a:xfrm flipV="1">
              <a:off x="2782044" y="2410088"/>
              <a:ext cx="0" cy="792088"/>
            </a:xfrm>
            <a:prstGeom prst="line">
              <a:avLst/>
            </a:prstGeom>
            <a:ln w="12700"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45">
              <a:extLst>
                <a:ext uri="{FF2B5EF4-FFF2-40B4-BE49-F238E27FC236}">
                  <a16:creationId xmlns:a16="http://schemas.microsoft.com/office/drawing/2014/main" id="{CF761BA3-F8BC-4A58-A38A-7C3BAA42D327}"/>
                </a:ext>
              </a:extLst>
            </p:cNvPr>
            <p:cNvSpPr txBox="1"/>
            <p:nvPr/>
          </p:nvSpPr>
          <p:spPr>
            <a:xfrm>
              <a:off x="1962775" y="4679299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46">
              <a:extLst>
                <a:ext uri="{FF2B5EF4-FFF2-40B4-BE49-F238E27FC236}">
                  <a16:creationId xmlns:a16="http://schemas.microsoft.com/office/drawing/2014/main" id="{C87DA854-E6CE-40FB-8FEE-DC0282BAA2E8}"/>
                </a:ext>
              </a:extLst>
            </p:cNvPr>
            <p:cNvSpPr txBox="1"/>
            <p:nvPr/>
          </p:nvSpPr>
          <p:spPr>
            <a:xfrm>
              <a:off x="1984330" y="4362552"/>
              <a:ext cx="150435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1561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ACTIVITAT</a:t>
              </a:r>
            </a:p>
          </p:txBody>
        </p:sp>
        <p:sp>
          <p:nvSpPr>
            <p:cNvPr id="278" name="TextBox 47">
              <a:extLst>
                <a:ext uri="{FF2B5EF4-FFF2-40B4-BE49-F238E27FC236}">
                  <a16:creationId xmlns:a16="http://schemas.microsoft.com/office/drawing/2014/main" id="{C7EF4130-0EE9-49ED-96D3-BD0BA028C1EE}"/>
                </a:ext>
              </a:extLst>
            </p:cNvPr>
            <p:cNvSpPr txBox="1"/>
            <p:nvPr/>
          </p:nvSpPr>
          <p:spPr>
            <a:xfrm>
              <a:off x="3488680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TextBox 51">
              <a:extLst>
                <a:ext uri="{FF2B5EF4-FFF2-40B4-BE49-F238E27FC236}">
                  <a16:creationId xmlns:a16="http://schemas.microsoft.com/office/drawing/2014/main" id="{CCD71DFF-0E86-44BB-83B0-5AA50D7AC0CF}"/>
                </a:ext>
              </a:extLst>
            </p:cNvPr>
            <p:cNvSpPr txBox="1"/>
            <p:nvPr/>
          </p:nvSpPr>
          <p:spPr>
            <a:xfrm>
              <a:off x="6588718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2" name="TextBox 63"/>
          <p:cNvSpPr txBox="1"/>
          <p:nvPr/>
        </p:nvSpPr>
        <p:spPr>
          <a:xfrm>
            <a:off x="2743200" y="7682837"/>
            <a:ext cx="252428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Dues setmanes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108 mostres biològiques 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37 mostres de sang analitzades </a:t>
            </a:r>
          </a:p>
          <a:p>
            <a:pPr algn="l">
              <a:lnSpc>
                <a:spcPts val="2100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8102" y="7702889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6" y="0"/>
                </a:lnTo>
                <a:lnTo>
                  <a:pt x="2802396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-416005" y="-2762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1086552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Resultats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PoC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juny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2024</a:t>
            </a:r>
          </a:p>
        </p:txBody>
      </p:sp>
      <p:grpSp>
        <p:nvGrpSpPr>
          <p:cNvPr id="263" name="Group 55">
            <a:extLst>
              <a:ext uri="{FF2B5EF4-FFF2-40B4-BE49-F238E27FC236}">
                <a16:creationId xmlns:a16="http://schemas.microsoft.com/office/drawing/2014/main" id="{644AD7E1-D039-49F3-A0CC-C582E83CD793}"/>
              </a:ext>
            </a:extLst>
          </p:cNvPr>
          <p:cNvGrpSpPr/>
          <p:nvPr/>
        </p:nvGrpSpPr>
        <p:grpSpPr>
          <a:xfrm>
            <a:off x="2264713" y="3289945"/>
            <a:ext cx="13593389" cy="4561578"/>
            <a:chOff x="1569694" y="2029655"/>
            <a:chExt cx="8687157" cy="2915177"/>
          </a:xfrm>
        </p:grpSpPr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B2548E30-877D-4AE6-9C36-997936C3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61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4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1561AB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b="1" dirty="0">
                  <a:solidFill>
                    <a:srgbClr val="FFFFFF"/>
                  </a:solidFill>
                  <a:latin typeface="Garet Bold" panose="020B0604020202020204" charset="0"/>
                  <a:ea typeface="Garet Bold"/>
                  <a:cs typeface="Garet Bold"/>
                </a:rPr>
                <a:t>01</a:t>
              </a:r>
            </a:p>
          </p:txBody>
        </p:sp>
        <p:sp>
          <p:nvSpPr>
            <p:cNvPr id="267" name="Freeform 16">
              <a:extLst>
                <a:ext uri="{FF2B5EF4-FFF2-40B4-BE49-F238E27FC236}">
                  <a16:creationId xmlns:a16="http://schemas.microsoft.com/office/drawing/2014/main" id="{63E9587F-446B-4E47-8A22-7B0FF5948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842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95D6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269" name="TextBox 21">
              <a:extLst>
                <a:ext uri="{FF2B5EF4-FFF2-40B4-BE49-F238E27FC236}">
                  <a16:creationId xmlns:a16="http://schemas.microsoft.com/office/drawing/2014/main" id="{7C2E06D5-4C9F-483F-897C-6194675B9A3E}"/>
                </a:ext>
              </a:extLst>
            </p:cNvPr>
            <p:cNvSpPr txBox="1"/>
            <p:nvPr/>
          </p:nvSpPr>
          <p:spPr>
            <a:xfrm>
              <a:off x="1569694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endParaRPr lang="en-IN" sz="3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0" name="TextBox 22">
              <a:extLst>
                <a:ext uri="{FF2B5EF4-FFF2-40B4-BE49-F238E27FC236}">
                  <a16:creationId xmlns:a16="http://schemas.microsoft.com/office/drawing/2014/main" id="{D4A8ABCC-C84A-421D-98C5-13160B3EAF55}"/>
                </a:ext>
              </a:extLst>
            </p:cNvPr>
            <p:cNvSpPr txBox="1"/>
            <p:nvPr/>
          </p:nvSpPr>
          <p:spPr>
            <a:xfrm>
              <a:off x="10138795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en-IN" sz="3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4" name="Straight Connector 25">
              <a:extLst>
                <a:ext uri="{FF2B5EF4-FFF2-40B4-BE49-F238E27FC236}">
                  <a16:creationId xmlns:a16="http://schemas.microsoft.com/office/drawing/2014/main" id="{ABDE001F-F19D-443D-9ACC-D1893126B95A}"/>
                </a:ext>
              </a:extLst>
            </p:cNvPr>
            <p:cNvCxnSpPr/>
            <p:nvPr/>
          </p:nvCxnSpPr>
          <p:spPr>
            <a:xfrm flipV="1">
              <a:off x="2782044" y="2410088"/>
              <a:ext cx="0" cy="792088"/>
            </a:xfrm>
            <a:prstGeom prst="line">
              <a:avLst/>
            </a:prstGeom>
            <a:ln w="12700"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45">
              <a:extLst>
                <a:ext uri="{FF2B5EF4-FFF2-40B4-BE49-F238E27FC236}">
                  <a16:creationId xmlns:a16="http://schemas.microsoft.com/office/drawing/2014/main" id="{CF761BA3-F8BC-4A58-A38A-7C3BAA42D327}"/>
                </a:ext>
              </a:extLst>
            </p:cNvPr>
            <p:cNvSpPr txBox="1"/>
            <p:nvPr/>
          </p:nvSpPr>
          <p:spPr>
            <a:xfrm>
              <a:off x="1962775" y="4679299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46">
              <a:extLst>
                <a:ext uri="{FF2B5EF4-FFF2-40B4-BE49-F238E27FC236}">
                  <a16:creationId xmlns:a16="http://schemas.microsoft.com/office/drawing/2014/main" id="{C87DA854-E6CE-40FB-8FEE-DC0282BAA2E8}"/>
                </a:ext>
              </a:extLst>
            </p:cNvPr>
            <p:cNvSpPr txBox="1"/>
            <p:nvPr/>
          </p:nvSpPr>
          <p:spPr>
            <a:xfrm>
              <a:off x="1984330" y="4362552"/>
              <a:ext cx="150435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1561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ACTIVITAT</a:t>
              </a:r>
            </a:p>
          </p:txBody>
        </p:sp>
        <p:sp>
          <p:nvSpPr>
            <p:cNvPr id="278" name="TextBox 47">
              <a:extLst>
                <a:ext uri="{FF2B5EF4-FFF2-40B4-BE49-F238E27FC236}">
                  <a16:creationId xmlns:a16="http://schemas.microsoft.com/office/drawing/2014/main" id="{C7EF4130-0EE9-49ED-96D3-BD0BA028C1EE}"/>
                </a:ext>
              </a:extLst>
            </p:cNvPr>
            <p:cNvSpPr txBox="1"/>
            <p:nvPr/>
          </p:nvSpPr>
          <p:spPr>
            <a:xfrm>
              <a:off x="3488680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TextBox 48">
              <a:extLst>
                <a:ext uri="{FF2B5EF4-FFF2-40B4-BE49-F238E27FC236}">
                  <a16:creationId xmlns:a16="http://schemas.microsoft.com/office/drawing/2014/main" id="{B117452A-66AE-42FA-954C-A3809B44FDB5}"/>
                </a:ext>
              </a:extLst>
            </p:cNvPr>
            <p:cNvSpPr txBox="1"/>
            <p:nvPr/>
          </p:nvSpPr>
          <p:spPr>
            <a:xfrm>
              <a:off x="3620842" y="2029655"/>
              <a:ext cx="174606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95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TEMPS DE TRANSPORT</a:t>
              </a:r>
            </a:p>
          </p:txBody>
        </p:sp>
        <p:sp>
          <p:nvSpPr>
            <p:cNvPr id="282" name="TextBox 51">
              <a:extLst>
                <a:ext uri="{FF2B5EF4-FFF2-40B4-BE49-F238E27FC236}">
                  <a16:creationId xmlns:a16="http://schemas.microsoft.com/office/drawing/2014/main" id="{CCD71DFF-0E86-44BB-83B0-5AA50D7AC0CF}"/>
                </a:ext>
              </a:extLst>
            </p:cNvPr>
            <p:cNvSpPr txBox="1"/>
            <p:nvPr/>
          </p:nvSpPr>
          <p:spPr>
            <a:xfrm>
              <a:off x="6588718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2" name="TextBox 63"/>
          <p:cNvSpPr txBox="1"/>
          <p:nvPr/>
        </p:nvSpPr>
        <p:spPr>
          <a:xfrm>
            <a:off x="2743200" y="7682837"/>
            <a:ext cx="252428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Dues setmanes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108 mostres biològiques 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37 mostres de sang analitzades </a:t>
            </a:r>
          </a:p>
          <a:p>
            <a:pPr algn="l">
              <a:lnSpc>
                <a:spcPts val="2100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3" name="TextBox 65"/>
          <p:cNvSpPr txBox="1"/>
          <p:nvPr/>
        </p:nvSpPr>
        <p:spPr>
          <a:xfrm>
            <a:off x="5516920" y="4302773"/>
            <a:ext cx="23716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temps en 74,3% </a:t>
            </a:r>
          </a:p>
          <a:p>
            <a:pPr algn="ctr">
              <a:lnSpc>
                <a:spcPts val="2239"/>
              </a:lnSpc>
            </a:pPr>
            <a:endParaRPr lang="en-U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</p:spTree>
    <p:extLst>
      <p:ext uri="{BB962C8B-B14F-4D97-AF65-F5344CB8AC3E}">
        <p14:creationId xmlns:p14="http://schemas.microsoft.com/office/powerpoint/2010/main" val="369543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8102" y="7702889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6" y="0"/>
                </a:lnTo>
                <a:lnTo>
                  <a:pt x="2802396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-416005" y="-2762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1086552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Resultats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PoC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juny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2024</a:t>
            </a:r>
          </a:p>
        </p:txBody>
      </p:sp>
      <p:grpSp>
        <p:nvGrpSpPr>
          <p:cNvPr id="263" name="Group 55">
            <a:extLst>
              <a:ext uri="{FF2B5EF4-FFF2-40B4-BE49-F238E27FC236}">
                <a16:creationId xmlns:a16="http://schemas.microsoft.com/office/drawing/2014/main" id="{644AD7E1-D039-49F3-A0CC-C582E83CD793}"/>
              </a:ext>
            </a:extLst>
          </p:cNvPr>
          <p:cNvGrpSpPr/>
          <p:nvPr/>
        </p:nvGrpSpPr>
        <p:grpSpPr>
          <a:xfrm>
            <a:off x="2264713" y="3289945"/>
            <a:ext cx="13593389" cy="4561578"/>
            <a:chOff x="1569694" y="2029655"/>
            <a:chExt cx="8687157" cy="2915177"/>
          </a:xfrm>
        </p:grpSpPr>
        <p:sp>
          <p:nvSpPr>
            <p:cNvPr id="265" name="Freeform 14">
              <a:extLst>
                <a:ext uri="{FF2B5EF4-FFF2-40B4-BE49-F238E27FC236}">
                  <a16:creationId xmlns:a16="http://schemas.microsoft.com/office/drawing/2014/main" id="{11FC6432-15AC-4D36-AB49-035322E4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623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C8D9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B2548E30-877D-4AE6-9C36-997936C3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61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4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1561AB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267" name="Freeform 16">
              <a:extLst>
                <a:ext uri="{FF2B5EF4-FFF2-40B4-BE49-F238E27FC236}">
                  <a16:creationId xmlns:a16="http://schemas.microsoft.com/office/drawing/2014/main" id="{63E9587F-446B-4E47-8A22-7B0FF5948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842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95D6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269" name="TextBox 21">
              <a:extLst>
                <a:ext uri="{FF2B5EF4-FFF2-40B4-BE49-F238E27FC236}">
                  <a16:creationId xmlns:a16="http://schemas.microsoft.com/office/drawing/2014/main" id="{7C2E06D5-4C9F-483F-897C-6194675B9A3E}"/>
                </a:ext>
              </a:extLst>
            </p:cNvPr>
            <p:cNvSpPr txBox="1"/>
            <p:nvPr/>
          </p:nvSpPr>
          <p:spPr>
            <a:xfrm>
              <a:off x="1569694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endParaRPr lang="en-IN" sz="3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0" name="TextBox 22">
              <a:extLst>
                <a:ext uri="{FF2B5EF4-FFF2-40B4-BE49-F238E27FC236}">
                  <a16:creationId xmlns:a16="http://schemas.microsoft.com/office/drawing/2014/main" id="{D4A8ABCC-C84A-421D-98C5-13160B3EAF55}"/>
                </a:ext>
              </a:extLst>
            </p:cNvPr>
            <p:cNvSpPr txBox="1"/>
            <p:nvPr/>
          </p:nvSpPr>
          <p:spPr>
            <a:xfrm>
              <a:off x="10138795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en-IN" sz="3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4" name="Straight Connector 25">
              <a:extLst>
                <a:ext uri="{FF2B5EF4-FFF2-40B4-BE49-F238E27FC236}">
                  <a16:creationId xmlns:a16="http://schemas.microsoft.com/office/drawing/2014/main" id="{ABDE001F-F19D-443D-9ACC-D1893126B95A}"/>
                </a:ext>
              </a:extLst>
            </p:cNvPr>
            <p:cNvCxnSpPr/>
            <p:nvPr/>
          </p:nvCxnSpPr>
          <p:spPr>
            <a:xfrm flipV="1">
              <a:off x="2782044" y="2410088"/>
              <a:ext cx="0" cy="792088"/>
            </a:xfrm>
            <a:prstGeom prst="line">
              <a:avLst/>
            </a:prstGeom>
            <a:ln w="12700"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45">
              <a:extLst>
                <a:ext uri="{FF2B5EF4-FFF2-40B4-BE49-F238E27FC236}">
                  <a16:creationId xmlns:a16="http://schemas.microsoft.com/office/drawing/2014/main" id="{CF761BA3-F8BC-4A58-A38A-7C3BAA42D327}"/>
                </a:ext>
              </a:extLst>
            </p:cNvPr>
            <p:cNvSpPr txBox="1"/>
            <p:nvPr/>
          </p:nvSpPr>
          <p:spPr>
            <a:xfrm>
              <a:off x="1962775" y="4679299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46">
              <a:extLst>
                <a:ext uri="{FF2B5EF4-FFF2-40B4-BE49-F238E27FC236}">
                  <a16:creationId xmlns:a16="http://schemas.microsoft.com/office/drawing/2014/main" id="{C87DA854-E6CE-40FB-8FEE-DC0282BAA2E8}"/>
                </a:ext>
              </a:extLst>
            </p:cNvPr>
            <p:cNvSpPr txBox="1"/>
            <p:nvPr/>
          </p:nvSpPr>
          <p:spPr>
            <a:xfrm>
              <a:off x="1984330" y="4362552"/>
              <a:ext cx="150435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1561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ACTIVITAT</a:t>
              </a:r>
            </a:p>
          </p:txBody>
        </p:sp>
        <p:sp>
          <p:nvSpPr>
            <p:cNvPr id="278" name="TextBox 47">
              <a:extLst>
                <a:ext uri="{FF2B5EF4-FFF2-40B4-BE49-F238E27FC236}">
                  <a16:creationId xmlns:a16="http://schemas.microsoft.com/office/drawing/2014/main" id="{C7EF4130-0EE9-49ED-96D3-BD0BA028C1EE}"/>
                </a:ext>
              </a:extLst>
            </p:cNvPr>
            <p:cNvSpPr txBox="1"/>
            <p:nvPr/>
          </p:nvSpPr>
          <p:spPr>
            <a:xfrm>
              <a:off x="3488680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TextBox 48">
              <a:extLst>
                <a:ext uri="{FF2B5EF4-FFF2-40B4-BE49-F238E27FC236}">
                  <a16:creationId xmlns:a16="http://schemas.microsoft.com/office/drawing/2014/main" id="{B117452A-66AE-42FA-954C-A3809B44FDB5}"/>
                </a:ext>
              </a:extLst>
            </p:cNvPr>
            <p:cNvSpPr txBox="1"/>
            <p:nvPr/>
          </p:nvSpPr>
          <p:spPr>
            <a:xfrm>
              <a:off x="3620842" y="2029655"/>
              <a:ext cx="174606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95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TEMPS DE TRANSPORT</a:t>
              </a:r>
            </a:p>
          </p:txBody>
        </p:sp>
        <p:sp>
          <p:nvSpPr>
            <p:cNvPr id="281" name="TextBox 50">
              <a:extLst>
                <a:ext uri="{FF2B5EF4-FFF2-40B4-BE49-F238E27FC236}">
                  <a16:creationId xmlns:a16="http://schemas.microsoft.com/office/drawing/2014/main" id="{746D737B-F249-4310-A698-6A338E5869D5}"/>
                </a:ext>
              </a:extLst>
            </p:cNvPr>
            <p:cNvSpPr txBox="1"/>
            <p:nvPr/>
          </p:nvSpPr>
          <p:spPr>
            <a:xfrm>
              <a:off x="5186903" y="4303544"/>
              <a:ext cx="1570748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C8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QUALITAT DE LA MOSTRA </a:t>
              </a:r>
            </a:p>
          </p:txBody>
        </p:sp>
        <p:sp>
          <p:nvSpPr>
            <p:cNvPr id="282" name="TextBox 51">
              <a:extLst>
                <a:ext uri="{FF2B5EF4-FFF2-40B4-BE49-F238E27FC236}">
                  <a16:creationId xmlns:a16="http://schemas.microsoft.com/office/drawing/2014/main" id="{CCD71DFF-0E86-44BB-83B0-5AA50D7AC0CF}"/>
                </a:ext>
              </a:extLst>
            </p:cNvPr>
            <p:cNvSpPr txBox="1"/>
            <p:nvPr/>
          </p:nvSpPr>
          <p:spPr>
            <a:xfrm>
              <a:off x="6588718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2" name="TextBox 63"/>
          <p:cNvSpPr txBox="1"/>
          <p:nvPr/>
        </p:nvSpPr>
        <p:spPr>
          <a:xfrm>
            <a:off x="2743200" y="7682837"/>
            <a:ext cx="252428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Dues setmanes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108 mostres biològiques 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37 mostres de sang analitzades </a:t>
            </a:r>
          </a:p>
          <a:p>
            <a:pPr algn="l">
              <a:lnSpc>
                <a:spcPts val="2100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3" name="TextBox 65"/>
          <p:cNvSpPr txBox="1"/>
          <p:nvPr/>
        </p:nvSpPr>
        <p:spPr>
          <a:xfrm>
            <a:off x="5516920" y="4302773"/>
            <a:ext cx="23716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temps en 74,3% </a:t>
            </a:r>
          </a:p>
          <a:p>
            <a:pPr algn="ctr">
              <a:lnSpc>
                <a:spcPts val="2239"/>
              </a:lnSpc>
            </a:pPr>
            <a:endParaRPr lang="en-U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4" name="TextBox 67"/>
          <p:cNvSpPr txBox="1"/>
          <p:nvPr/>
        </p:nvSpPr>
        <p:spPr>
          <a:xfrm>
            <a:off x="7785491" y="7769686"/>
            <a:ext cx="2873163" cy="134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 l’índex d’hemòlisi (47,7%)</a:t>
            </a:r>
          </a:p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Temperatura i agitació  dins dels rangs </a:t>
            </a:r>
          </a:p>
        </p:txBody>
      </p:sp>
    </p:spTree>
    <p:extLst>
      <p:ext uri="{BB962C8B-B14F-4D97-AF65-F5344CB8AC3E}">
        <p14:creationId xmlns:p14="http://schemas.microsoft.com/office/powerpoint/2010/main" val="105507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8102" y="7702889"/>
            <a:ext cx="2802395" cy="2802395"/>
          </a:xfrm>
          <a:custGeom>
            <a:avLst/>
            <a:gdLst/>
            <a:ahLst/>
            <a:cxnLst/>
            <a:rect l="l" t="t" r="r" b="b"/>
            <a:pathLst>
              <a:path w="2802395" h="2802395">
                <a:moveTo>
                  <a:pt x="0" y="0"/>
                </a:moveTo>
                <a:lnTo>
                  <a:pt x="2802396" y="0"/>
                </a:lnTo>
                <a:lnTo>
                  <a:pt x="2802396" y="2802395"/>
                </a:lnTo>
                <a:lnTo>
                  <a:pt x="0" y="2802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3" name="Freeform 3"/>
          <p:cNvSpPr/>
          <p:nvPr/>
        </p:nvSpPr>
        <p:spPr>
          <a:xfrm>
            <a:off x="-416005" y="-27622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4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9" name="TextBox 19"/>
          <p:cNvSpPr txBox="1"/>
          <p:nvPr/>
        </p:nvSpPr>
        <p:spPr>
          <a:xfrm>
            <a:off x="770310" y="1086552"/>
            <a:ext cx="94079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Resultats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PoC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5399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juny</a:t>
            </a:r>
            <a:r>
              <a:rPr lang="en-US" sz="53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2024</a:t>
            </a:r>
          </a:p>
        </p:txBody>
      </p:sp>
      <p:grpSp>
        <p:nvGrpSpPr>
          <p:cNvPr id="263" name="Group 55">
            <a:extLst>
              <a:ext uri="{FF2B5EF4-FFF2-40B4-BE49-F238E27FC236}">
                <a16:creationId xmlns:a16="http://schemas.microsoft.com/office/drawing/2014/main" id="{644AD7E1-D039-49F3-A0CC-C582E83CD793}"/>
              </a:ext>
            </a:extLst>
          </p:cNvPr>
          <p:cNvGrpSpPr/>
          <p:nvPr/>
        </p:nvGrpSpPr>
        <p:grpSpPr>
          <a:xfrm>
            <a:off x="2264713" y="3289945"/>
            <a:ext cx="13593389" cy="4561578"/>
            <a:chOff x="1569694" y="2029655"/>
            <a:chExt cx="8687157" cy="2915177"/>
          </a:xfrm>
        </p:grpSpPr>
        <p:sp>
          <p:nvSpPr>
            <p:cNvPr id="264" name="Freeform 13">
              <a:extLst>
                <a:ext uri="{FF2B5EF4-FFF2-40B4-BE49-F238E27FC236}">
                  <a16:creationId xmlns:a16="http://schemas.microsoft.com/office/drawing/2014/main" id="{34361E2E-C4FB-4F50-B64D-1EFF5E7DD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405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1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8" y="221"/>
                    <a:pt x="68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1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FD0C0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04</a:t>
              </a:r>
            </a:p>
          </p:txBody>
        </p:sp>
        <p:sp>
          <p:nvSpPr>
            <p:cNvPr id="265" name="Freeform 14">
              <a:extLst>
                <a:ext uri="{FF2B5EF4-FFF2-40B4-BE49-F238E27FC236}">
                  <a16:creationId xmlns:a16="http://schemas.microsoft.com/office/drawing/2014/main" id="{11FC6432-15AC-4D36-AB49-035322E4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623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80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80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C8D9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B2548E30-877D-4AE6-9C36-997936C3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61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4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1561AB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267" name="Freeform 16">
              <a:extLst>
                <a:ext uri="{FF2B5EF4-FFF2-40B4-BE49-F238E27FC236}">
                  <a16:creationId xmlns:a16="http://schemas.microsoft.com/office/drawing/2014/main" id="{63E9587F-446B-4E47-8A22-7B0FF5948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842" y="3328808"/>
              <a:ext cx="1644028" cy="737464"/>
            </a:xfrm>
            <a:custGeom>
              <a:avLst/>
              <a:gdLst>
                <a:gd name="T0" fmla="*/ 1021 w 1033"/>
                <a:gd name="T1" fmla="*/ 254 h 462"/>
                <a:gd name="T2" fmla="*/ 1021 w 1033"/>
                <a:gd name="T3" fmla="*/ 208 h 462"/>
                <a:gd name="T4" fmla="*/ 992 w 1033"/>
                <a:gd name="T5" fmla="*/ 180 h 462"/>
                <a:gd name="T6" fmla="*/ 969 w 1033"/>
                <a:gd name="T7" fmla="*/ 125 h 462"/>
                <a:gd name="T8" fmla="*/ 969 w 1033"/>
                <a:gd name="T9" fmla="*/ 32 h 462"/>
                <a:gd name="T10" fmla="*/ 937 w 1033"/>
                <a:gd name="T11" fmla="*/ 0 h 462"/>
                <a:gd name="T12" fmla="*/ 32 w 1033"/>
                <a:gd name="T13" fmla="*/ 0 h 462"/>
                <a:gd name="T14" fmla="*/ 0 w 1033"/>
                <a:gd name="T15" fmla="*/ 32 h 462"/>
                <a:gd name="T16" fmla="*/ 0 w 1033"/>
                <a:gd name="T17" fmla="*/ 122 h 462"/>
                <a:gd name="T18" fmla="*/ 23 w 1033"/>
                <a:gd name="T19" fmla="*/ 176 h 462"/>
                <a:gd name="T20" fmla="*/ 55 w 1033"/>
                <a:gd name="T21" fmla="*/ 208 h 462"/>
                <a:gd name="T22" fmla="*/ 55 w 1033"/>
                <a:gd name="T23" fmla="*/ 254 h 462"/>
                <a:gd name="T24" fmla="*/ 23 w 1033"/>
                <a:gd name="T25" fmla="*/ 286 h 462"/>
                <a:gd name="T26" fmla="*/ 0 w 1033"/>
                <a:gd name="T27" fmla="*/ 340 h 462"/>
                <a:gd name="T28" fmla="*/ 0 w 1033"/>
                <a:gd name="T29" fmla="*/ 430 h 462"/>
                <a:gd name="T30" fmla="*/ 32 w 1033"/>
                <a:gd name="T31" fmla="*/ 462 h 462"/>
                <a:gd name="T32" fmla="*/ 937 w 1033"/>
                <a:gd name="T33" fmla="*/ 462 h 462"/>
                <a:gd name="T34" fmla="*/ 969 w 1033"/>
                <a:gd name="T35" fmla="*/ 430 h 462"/>
                <a:gd name="T36" fmla="*/ 969 w 1033"/>
                <a:gd name="T37" fmla="*/ 337 h 462"/>
                <a:gd name="T38" fmla="*/ 992 w 1033"/>
                <a:gd name="T39" fmla="*/ 282 h 462"/>
                <a:gd name="T40" fmla="*/ 1021 w 1033"/>
                <a:gd name="T41" fmla="*/ 25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3" h="462">
                  <a:moveTo>
                    <a:pt x="1021" y="254"/>
                  </a:moveTo>
                  <a:cubicBezTo>
                    <a:pt x="1033" y="241"/>
                    <a:pt x="1033" y="221"/>
                    <a:pt x="1021" y="208"/>
                  </a:cubicBezTo>
                  <a:cubicBezTo>
                    <a:pt x="992" y="180"/>
                    <a:pt x="992" y="180"/>
                    <a:pt x="992" y="180"/>
                  </a:cubicBezTo>
                  <a:cubicBezTo>
                    <a:pt x="979" y="167"/>
                    <a:pt x="969" y="142"/>
                    <a:pt x="969" y="125"/>
                  </a:cubicBezTo>
                  <a:cubicBezTo>
                    <a:pt x="969" y="32"/>
                    <a:pt x="969" y="32"/>
                    <a:pt x="969" y="32"/>
                  </a:cubicBezTo>
                  <a:cubicBezTo>
                    <a:pt x="969" y="14"/>
                    <a:pt x="955" y="0"/>
                    <a:pt x="93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9"/>
                    <a:pt x="10" y="164"/>
                    <a:pt x="23" y="176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67" y="221"/>
                    <a:pt x="67" y="241"/>
                    <a:pt x="55" y="254"/>
                  </a:cubicBezTo>
                  <a:cubicBezTo>
                    <a:pt x="23" y="286"/>
                    <a:pt x="23" y="286"/>
                    <a:pt x="23" y="286"/>
                  </a:cubicBezTo>
                  <a:cubicBezTo>
                    <a:pt x="10" y="298"/>
                    <a:pt x="0" y="323"/>
                    <a:pt x="0" y="340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48"/>
                    <a:pt x="15" y="462"/>
                    <a:pt x="32" y="462"/>
                  </a:cubicBezTo>
                  <a:cubicBezTo>
                    <a:pt x="937" y="462"/>
                    <a:pt x="937" y="462"/>
                    <a:pt x="937" y="462"/>
                  </a:cubicBezTo>
                  <a:cubicBezTo>
                    <a:pt x="955" y="462"/>
                    <a:pt x="969" y="448"/>
                    <a:pt x="969" y="430"/>
                  </a:cubicBezTo>
                  <a:cubicBezTo>
                    <a:pt x="969" y="337"/>
                    <a:pt x="969" y="337"/>
                    <a:pt x="969" y="337"/>
                  </a:cubicBezTo>
                  <a:cubicBezTo>
                    <a:pt x="969" y="319"/>
                    <a:pt x="979" y="295"/>
                    <a:pt x="992" y="282"/>
                  </a:cubicBezTo>
                  <a:lnTo>
                    <a:pt x="1021" y="254"/>
                  </a:lnTo>
                  <a:close/>
                </a:path>
              </a:pathLst>
            </a:custGeom>
            <a:solidFill>
              <a:srgbClr val="0995D6">
                <a:alpha val="65098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  <a:latin typeface="Garet Bold" panose="020B060402020202020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269" name="TextBox 21">
              <a:extLst>
                <a:ext uri="{FF2B5EF4-FFF2-40B4-BE49-F238E27FC236}">
                  <a16:creationId xmlns:a16="http://schemas.microsoft.com/office/drawing/2014/main" id="{7C2E06D5-4C9F-483F-897C-6194675B9A3E}"/>
                </a:ext>
              </a:extLst>
            </p:cNvPr>
            <p:cNvSpPr txBox="1"/>
            <p:nvPr/>
          </p:nvSpPr>
          <p:spPr>
            <a:xfrm>
              <a:off x="1569694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endParaRPr lang="en-IN" sz="3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0" name="TextBox 22">
              <a:extLst>
                <a:ext uri="{FF2B5EF4-FFF2-40B4-BE49-F238E27FC236}">
                  <a16:creationId xmlns:a16="http://schemas.microsoft.com/office/drawing/2014/main" id="{D4A8ABCC-C84A-421D-98C5-13160B3EAF55}"/>
                </a:ext>
              </a:extLst>
            </p:cNvPr>
            <p:cNvSpPr txBox="1"/>
            <p:nvPr/>
          </p:nvSpPr>
          <p:spPr>
            <a:xfrm>
              <a:off x="10138795" y="3520516"/>
              <a:ext cx="118056" cy="3540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endParaRPr lang="en-IN" sz="3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94" name="Straight Connector 25">
              <a:extLst>
                <a:ext uri="{FF2B5EF4-FFF2-40B4-BE49-F238E27FC236}">
                  <a16:creationId xmlns:a16="http://schemas.microsoft.com/office/drawing/2014/main" id="{ABDE001F-F19D-443D-9ACC-D1893126B95A}"/>
                </a:ext>
              </a:extLst>
            </p:cNvPr>
            <p:cNvCxnSpPr/>
            <p:nvPr/>
          </p:nvCxnSpPr>
          <p:spPr>
            <a:xfrm flipV="1">
              <a:off x="2782044" y="2410088"/>
              <a:ext cx="0" cy="792088"/>
            </a:xfrm>
            <a:prstGeom prst="line">
              <a:avLst/>
            </a:prstGeom>
            <a:ln w="12700"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45">
              <a:extLst>
                <a:ext uri="{FF2B5EF4-FFF2-40B4-BE49-F238E27FC236}">
                  <a16:creationId xmlns:a16="http://schemas.microsoft.com/office/drawing/2014/main" id="{CF761BA3-F8BC-4A58-A38A-7C3BAA42D327}"/>
                </a:ext>
              </a:extLst>
            </p:cNvPr>
            <p:cNvSpPr txBox="1"/>
            <p:nvPr/>
          </p:nvSpPr>
          <p:spPr>
            <a:xfrm>
              <a:off x="1962775" y="4679299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TextBox 46">
              <a:extLst>
                <a:ext uri="{FF2B5EF4-FFF2-40B4-BE49-F238E27FC236}">
                  <a16:creationId xmlns:a16="http://schemas.microsoft.com/office/drawing/2014/main" id="{C87DA854-E6CE-40FB-8FEE-DC0282BAA2E8}"/>
                </a:ext>
              </a:extLst>
            </p:cNvPr>
            <p:cNvSpPr txBox="1"/>
            <p:nvPr/>
          </p:nvSpPr>
          <p:spPr>
            <a:xfrm>
              <a:off x="1984330" y="4362552"/>
              <a:ext cx="1504350" cy="29503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1561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ACTIVITAT</a:t>
              </a:r>
            </a:p>
          </p:txBody>
        </p:sp>
        <p:sp>
          <p:nvSpPr>
            <p:cNvPr id="278" name="TextBox 47">
              <a:extLst>
                <a:ext uri="{FF2B5EF4-FFF2-40B4-BE49-F238E27FC236}">
                  <a16:creationId xmlns:a16="http://schemas.microsoft.com/office/drawing/2014/main" id="{C7EF4130-0EE9-49ED-96D3-BD0BA028C1EE}"/>
                </a:ext>
              </a:extLst>
            </p:cNvPr>
            <p:cNvSpPr txBox="1"/>
            <p:nvPr/>
          </p:nvSpPr>
          <p:spPr>
            <a:xfrm>
              <a:off x="3488680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TextBox 48">
              <a:extLst>
                <a:ext uri="{FF2B5EF4-FFF2-40B4-BE49-F238E27FC236}">
                  <a16:creationId xmlns:a16="http://schemas.microsoft.com/office/drawing/2014/main" id="{B117452A-66AE-42FA-954C-A3809B44FDB5}"/>
                </a:ext>
              </a:extLst>
            </p:cNvPr>
            <p:cNvSpPr txBox="1"/>
            <p:nvPr/>
          </p:nvSpPr>
          <p:spPr>
            <a:xfrm>
              <a:off x="3620842" y="2029655"/>
              <a:ext cx="174606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95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TEMPS DE TRANSPORT</a:t>
              </a:r>
            </a:p>
          </p:txBody>
        </p:sp>
        <p:sp>
          <p:nvSpPr>
            <p:cNvPr id="281" name="TextBox 50">
              <a:extLst>
                <a:ext uri="{FF2B5EF4-FFF2-40B4-BE49-F238E27FC236}">
                  <a16:creationId xmlns:a16="http://schemas.microsoft.com/office/drawing/2014/main" id="{746D737B-F249-4310-A698-6A338E5869D5}"/>
                </a:ext>
              </a:extLst>
            </p:cNvPr>
            <p:cNvSpPr txBox="1"/>
            <p:nvPr/>
          </p:nvSpPr>
          <p:spPr>
            <a:xfrm>
              <a:off x="5186903" y="4303544"/>
              <a:ext cx="1570748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9C8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QUALITAT DE LA MOSTRA </a:t>
              </a:r>
            </a:p>
          </p:txBody>
        </p:sp>
        <p:sp>
          <p:nvSpPr>
            <p:cNvPr id="282" name="TextBox 51">
              <a:extLst>
                <a:ext uri="{FF2B5EF4-FFF2-40B4-BE49-F238E27FC236}">
                  <a16:creationId xmlns:a16="http://schemas.microsoft.com/office/drawing/2014/main" id="{CCD71DFF-0E86-44BB-83B0-5AA50D7AC0CF}"/>
                </a:ext>
              </a:extLst>
            </p:cNvPr>
            <p:cNvSpPr txBox="1"/>
            <p:nvPr/>
          </p:nvSpPr>
          <p:spPr>
            <a:xfrm>
              <a:off x="6588718" y="2410088"/>
              <a:ext cx="1746060" cy="2655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defRPr/>
              </a:pPr>
              <a:endParaRPr lang="en-US" sz="21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TextBox 52">
              <a:extLst>
                <a:ext uri="{FF2B5EF4-FFF2-40B4-BE49-F238E27FC236}">
                  <a16:creationId xmlns:a16="http://schemas.microsoft.com/office/drawing/2014/main" id="{374A757D-C50C-454C-82EB-2E97D6C62433}"/>
                </a:ext>
              </a:extLst>
            </p:cNvPr>
            <p:cNvSpPr txBox="1"/>
            <p:nvPr/>
          </p:nvSpPr>
          <p:spPr>
            <a:xfrm>
              <a:off x="6668405" y="2029655"/>
              <a:ext cx="1540680" cy="53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defRPr/>
              </a:pPr>
              <a:r>
                <a:rPr lang="en-US" sz="2400" b="1" kern="0" dirty="0">
                  <a:solidFill>
                    <a:srgbClr val="0FD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IMPACTE AMBIENTAL</a:t>
              </a:r>
            </a:p>
          </p:txBody>
        </p:sp>
      </p:grpSp>
      <p:sp>
        <p:nvSpPr>
          <p:cNvPr id="312" name="TextBox 63"/>
          <p:cNvSpPr txBox="1"/>
          <p:nvPr/>
        </p:nvSpPr>
        <p:spPr>
          <a:xfrm>
            <a:off x="2743200" y="7682837"/>
            <a:ext cx="252428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Dues setmanes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108 mostres biològiques </a:t>
            </a:r>
          </a:p>
          <a:p>
            <a:pPr marL="259082" lvl="1" indent="-129541" algn="l">
              <a:lnSpc>
                <a:spcPts val="2100"/>
              </a:lnSpc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37 mostres de sang analitzades </a:t>
            </a:r>
          </a:p>
          <a:p>
            <a:pPr algn="l">
              <a:lnSpc>
                <a:spcPts val="2100"/>
              </a:lnSpc>
            </a:pPr>
            <a:endParaRPr lang="ca-E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3" name="TextBox 65"/>
          <p:cNvSpPr txBox="1"/>
          <p:nvPr/>
        </p:nvSpPr>
        <p:spPr>
          <a:xfrm>
            <a:off x="5516920" y="4302773"/>
            <a:ext cx="23716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temps en 74,3% </a:t>
            </a:r>
          </a:p>
          <a:p>
            <a:pPr algn="ctr">
              <a:lnSpc>
                <a:spcPts val="2239"/>
              </a:lnSpc>
            </a:pPr>
            <a:endParaRPr lang="en-US" dirty="0">
              <a:solidFill>
                <a:schemeClr val="bg1"/>
              </a:solidFill>
              <a:latin typeface="Garet" panose="020B0604020202020204" charset="0"/>
              <a:ea typeface="Cerebri"/>
              <a:cs typeface="Cerebri"/>
              <a:sym typeface="Cerebri"/>
            </a:endParaRPr>
          </a:p>
        </p:txBody>
      </p:sp>
      <p:sp>
        <p:nvSpPr>
          <p:cNvPr id="314" name="TextBox 67"/>
          <p:cNvSpPr txBox="1"/>
          <p:nvPr/>
        </p:nvSpPr>
        <p:spPr>
          <a:xfrm>
            <a:off x="7785491" y="7769686"/>
            <a:ext cx="2873163" cy="134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 l’índex d’hemòlisi (47,7%)</a:t>
            </a:r>
          </a:p>
          <a:p>
            <a:pPr marL="259082" lvl="1" indent="-129541">
              <a:lnSpc>
                <a:spcPts val="2100"/>
              </a:lnSpc>
              <a:spcBef>
                <a:spcPct val="0"/>
              </a:spcBef>
              <a:buFont typeface="Arial"/>
              <a:buChar char="•"/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Temperatura i agitació  dins dels rangs </a:t>
            </a:r>
          </a:p>
        </p:txBody>
      </p:sp>
      <p:sp>
        <p:nvSpPr>
          <p:cNvPr id="315" name="TextBox 69"/>
          <p:cNvSpPr txBox="1"/>
          <p:nvPr/>
        </p:nvSpPr>
        <p:spPr>
          <a:xfrm>
            <a:off x="10243015" y="4290797"/>
            <a:ext cx="290813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ca-ES" dirty="0">
                <a:solidFill>
                  <a:schemeClr val="bg1"/>
                </a:solidFill>
                <a:latin typeface="Garet" panose="020B0604020202020204" charset="0"/>
                <a:ea typeface="Cerebri"/>
                <a:cs typeface="Cerebri"/>
                <a:sym typeface="Cerebri"/>
              </a:rPr>
              <a:t>Reducció del 98,8% de les emissions de CO₂ </a:t>
            </a:r>
          </a:p>
        </p:txBody>
      </p:sp>
    </p:spTree>
    <p:extLst>
      <p:ext uri="{BB962C8B-B14F-4D97-AF65-F5344CB8AC3E}">
        <p14:creationId xmlns:p14="http://schemas.microsoft.com/office/powerpoint/2010/main" val="1634370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1554</Words>
  <Application>Microsoft Macintosh PowerPoint</Application>
  <PresentationFormat>Personalizado</PresentationFormat>
  <Paragraphs>243</Paragraphs>
  <Slides>25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7" baseType="lpstr">
      <vt:lpstr>Arial</vt:lpstr>
      <vt:lpstr>Calibri</vt:lpstr>
      <vt:lpstr>Open Sans</vt:lpstr>
      <vt:lpstr>Canva Sans</vt:lpstr>
      <vt:lpstr>Canva Sans Bold</vt:lpstr>
      <vt:lpstr>Montserrat Bold</vt:lpstr>
      <vt:lpstr>Helvetica Neue</vt:lpstr>
      <vt:lpstr>Garet</vt:lpstr>
      <vt:lpstr>Garet Bold</vt:lpstr>
      <vt:lpstr>Questrial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Drons Neurorehabilitació - Tremp</dc:title>
  <dc:creator>DOMENECH OLLER, NEUS</dc:creator>
  <cp:lastModifiedBy>Barbera Aranda, Victor</cp:lastModifiedBy>
  <cp:revision>15</cp:revision>
  <dcterms:created xsi:type="dcterms:W3CDTF">2006-08-16T00:00:00Z</dcterms:created>
  <dcterms:modified xsi:type="dcterms:W3CDTF">2026-03-12T16:54:41Z</dcterms:modified>
  <dc:identifier>DAHC-NDlun8</dc:identifier>
</cp:coreProperties>
</file>